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7" r:id="rId2"/>
    <p:sldId id="267" r:id="rId3"/>
    <p:sldId id="262" r:id="rId4"/>
    <p:sldId id="259" r:id="rId5"/>
    <p:sldId id="266" r:id="rId6"/>
    <p:sldId id="269" r:id="rId7"/>
    <p:sldId id="270" r:id="rId8"/>
    <p:sldId id="264" r:id="rId9"/>
    <p:sldId id="265" r:id="rId10"/>
    <p:sldId id="268" r:id="rId11"/>
    <p:sldId id="261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788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0C01F-5EAD-401E-B6BB-43E51ACF54E6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6C02-C85E-47F0-90DC-E1328197244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6C02-C85E-47F0-90DC-E1328197244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25. 11. 2014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791200" y="5889080"/>
            <a:ext cx="3352800" cy="9689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kern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Bc. Patrik Hlaváč</a:t>
            </a:r>
            <a:r>
              <a:rPr lang="en-US" sz="2400" kern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endParaRPr lang="sk-SK" sz="2400" kern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kern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Ved</a:t>
            </a:r>
            <a:r>
              <a:rPr lang="sk-SK" sz="1600" kern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ú</a:t>
            </a:r>
            <a:r>
              <a:rPr lang="en-US" sz="1600" kern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ci</a:t>
            </a:r>
            <a:r>
              <a:rPr lang="sk-SK" sz="1600" kern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: Ing. Marián Šimko, PhD.</a:t>
            </a:r>
            <a:endParaRPr lang="sk-SK" sz="1600" kern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09600" y="2743200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kern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Analýza</a:t>
            </a:r>
            <a:r>
              <a:rPr lang="en-US" sz="2800" kern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en-US" sz="2800" kern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správania</a:t>
            </a:r>
            <a:r>
              <a:rPr lang="en-US" sz="2800" kern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en-US" sz="2800" kern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používateľa</a:t>
            </a:r>
            <a:r>
              <a:rPr lang="en-US" sz="2800" kern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en-US" sz="2800" kern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na</a:t>
            </a:r>
            <a:r>
              <a:rPr lang="sk-SK" sz="2800" kern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en-US" sz="2800" kern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Webe</a:t>
            </a:r>
            <a:endParaRPr lang="sk-SK" sz="2800" kern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62000" y="1314033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u="sng" dirty="0" smtClean="0"/>
              <a:t>Prístupy</a:t>
            </a:r>
            <a:endParaRPr lang="sk-SK" sz="3200" u="sng" dirty="0" smtClean="0"/>
          </a:p>
          <a:p>
            <a:pPr lvl="1"/>
            <a:endParaRPr lang="sk-SK" sz="2400" dirty="0" smtClean="0"/>
          </a:p>
          <a:p>
            <a:pPr lvl="1"/>
            <a:endParaRPr lang="sk-SK" sz="2400" b="1" dirty="0" smtClean="0"/>
          </a:p>
          <a:p>
            <a:pPr lvl="1"/>
            <a:r>
              <a:rPr lang="sk-SK" sz="2400" b="1" dirty="0" smtClean="0"/>
              <a:t>Hľadanie podobných vzorov v nahratých </a:t>
            </a:r>
            <a:r>
              <a:rPr lang="sk-SK" sz="2400" b="1" dirty="0" err="1" smtClean="0"/>
              <a:t>session</a:t>
            </a:r>
            <a:r>
              <a:rPr lang="sk-SK" sz="2400" b="1" dirty="0" smtClean="0"/>
              <a:t> </a:t>
            </a:r>
          </a:p>
          <a:p>
            <a:pPr lvl="1"/>
            <a:r>
              <a:rPr lang="sk-SK" sz="2400" b="1" dirty="0" smtClean="0"/>
              <a:t>so zámerom učenia sa.</a:t>
            </a:r>
          </a:p>
          <a:p>
            <a:pPr lvl="1"/>
            <a:endParaRPr lang="sk-SK" sz="2400" b="1" dirty="0" smtClean="0"/>
          </a:p>
          <a:p>
            <a:pPr lvl="1"/>
            <a:r>
              <a:rPr lang="sk-SK" sz="2400" b="1" dirty="0" smtClean="0"/>
              <a:t>Overenie anketou.</a:t>
            </a:r>
            <a:endParaRPr lang="sk-SK" sz="2400" b="1" dirty="0" smtClean="0"/>
          </a:p>
          <a:p>
            <a:pPr lvl="1"/>
            <a:endParaRPr lang="sk-SK" sz="2400" b="1" dirty="0" smtClean="0"/>
          </a:p>
          <a:p>
            <a:pPr lvl="1"/>
            <a:endParaRPr lang="sk-SK" sz="24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21004" b="17487"/>
          <a:stretch>
            <a:fillRect/>
          </a:stretch>
        </p:blipFill>
        <p:spPr bwMode="auto">
          <a:xfrm>
            <a:off x="0" y="3048000"/>
            <a:ext cx="91440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bdĺžnik 2"/>
          <p:cNvSpPr/>
          <p:nvPr/>
        </p:nvSpPr>
        <p:spPr>
          <a:xfrm>
            <a:off x="762000" y="1314033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u="sng" dirty="0" smtClean="0"/>
              <a:t>Ďakujem za pozornosť</a:t>
            </a:r>
            <a:endParaRPr lang="sk-SK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62000" y="1322725"/>
            <a:ext cx="838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u="sng" dirty="0" smtClean="0"/>
              <a:t>Aktuálny stav</a:t>
            </a:r>
            <a:endParaRPr lang="sk-SK" sz="3200" b="1" u="sng" dirty="0" smtClean="0"/>
          </a:p>
          <a:p>
            <a:pPr lvl="1"/>
            <a:endParaRPr lang="sk-SK" sz="2200" b="1" dirty="0" smtClean="0"/>
          </a:p>
          <a:p>
            <a:pPr lvl="1"/>
            <a:endParaRPr lang="sk-SK" sz="2200" b="1" dirty="0" smtClean="0"/>
          </a:p>
          <a:p>
            <a:pPr lvl="1"/>
            <a:r>
              <a:rPr lang="sk-SK" sz="2400" b="1" dirty="0" smtClean="0"/>
              <a:t>výskumy, experimenty v </a:t>
            </a:r>
            <a:r>
              <a:rPr lang="sk-SK" sz="2400" b="1" dirty="0" err="1" smtClean="0"/>
              <a:t>Eyetracking</a:t>
            </a:r>
            <a:r>
              <a:rPr lang="sk-SK" sz="2400" b="1" dirty="0" smtClean="0"/>
              <a:t>:</a:t>
            </a:r>
            <a:endParaRPr lang="sk-SK" sz="2400" b="1" dirty="0" smtClean="0"/>
          </a:p>
          <a:p>
            <a:pPr lvl="1">
              <a:buFont typeface="Arial" pitchFamily="34" charset="0"/>
              <a:buChar char="•"/>
            </a:pP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smtClean="0"/>
              <a:t>záťažové (hardware) riešenia, ovládanie </a:t>
            </a:r>
            <a:r>
              <a:rPr lang="sk-SK" sz="2400" dirty="0" err="1" smtClean="0"/>
              <a:t>dronov</a:t>
            </a: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smtClean="0"/>
              <a:t>učenie s obrázkami, bez nich</a:t>
            </a:r>
          </a:p>
          <a:p>
            <a:pPr lvl="1">
              <a:buFont typeface="Arial" pitchFamily="34" charset="0"/>
              <a:buChar char="•"/>
            </a:pP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 hľadanie nových typov kmitov oka</a:t>
            </a:r>
          </a:p>
          <a:p>
            <a:pPr lvl="1">
              <a:buFont typeface="Arial" pitchFamily="34" charset="0"/>
              <a:buChar char="•"/>
            </a:pP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smtClean="0"/>
              <a:t>o</a:t>
            </a:r>
            <a:r>
              <a:rPr lang="sk-SK" sz="2400" dirty="0" smtClean="0"/>
              <a:t>verenia výsledkov experimentov „ručné“</a:t>
            </a:r>
          </a:p>
          <a:p>
            <a:pPr lvl="1">
              <a:buFont typeface="Arial" pitchFamily="34" charset="0"/>
              <a:buChar char="•"/>
            </a:pP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endParaRPr lang="sk-SK" sz="2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62000" y="1322725"/>
            <a:ext cx="7162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u="sng" dirty="0" smtClean="0"/>
              <a:t>Problém</a:t>
            </a:r>
            <a:endParaRPr lang="sk-SK" sz="3200" b="1" u="sng" dirty="0" smtClean="0"/>
          </a:p>
          <a:p>
            <a:endParaRPr lang="sk-SK" sz="2200" b="1" dirty="0" smtClean="0"/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 určiť, či je používateľ prítomný</a:t>
            </a:r>
          </a:p>
          <a:p>
            <a:pPr lvl="1">
              <a:buFont typeface="Arial" pitchFamily="34" charset="0"/>
              <a:buChar char="•"/>
            </a:pP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 určiť, či sa používateľ pozerá</a:t>
            </a:r>
          </a:p>
          <a:p>
            <a:r>
              <a:rPr lang="sk-SK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 určiť, či používateľ číta</a:t>
            </a:r>
          </a:p>
          <a:p>
            <a:pPr lvl="1"/>
            <a:r>
              <a:rPr lang="sk-SK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 určiť, či sa používateľ učí</a:t>
            </a:r>
          </a:p>
          <a:p>
            <a:pPr lvl="1"/>
            <a:endParaRPr lang="sk-SK" sz="2200" dirty="0" smtClean="0"/>
          </a:p>
          <a:p>
            <a:pPr lvl="1">
              <a:buFont typeface="Arial" pitchFamily="34" charset="0"/>
              <a:buChar char="•"/>
            </a:pPr>
            <a:endParaRPr lang="sk-SK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62000" y="1314033"/>
            <a:ext cx="7696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u="sng" dirty="0" smtClean="0"/>
              <a:t>Hypotéza </a:t>
            </a:r>
            <a:r>
              <a:rPr lang="sk-SK" sz="3200" b="1" u="sng" dirty="0" smtClean="0"/>
              <a:t>1</a:t>
            </a:r>
          </a:p>
          <a:p>
            <a:endParaRPr lang="sk-SK" sz="3200" u="sng" dirty="0" smtClean="0"/>
          </a:p>
          <a:p>
            <a:pPr lvl="1"/>
            <a:endParaRPr lang="sk-SK" sz="2400" dirty="0" smtClean="0"/>
          </a:p>
          <a:p>
            <a:pPr lvl="1"/>
            <a:r>
              <a:rPr lang="sk-SK" sz="2400" b="1" dirty="0" smtClean="0"/>
              <a:t>Pomocou našej metódy umožníme určiť (naozaj) prečítaný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62000" y="1314033"/>
            <a:ext cx="7162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u="sng" dirty="0" smtClean="0"/>
              <a:t>Merania</a:t>
            </a:r>
          </a:p>
          <a:p>
            <a:endParaRPr lang="sk-SK" sz="3200" u="sng" dirty="0" smtClean="0"/>
          </a:p>
          <a:p>
            <a:pPr lvl="1"/>
            <a:r>
              <a:rPr lang="sk-SK" sz="2400" b="1" dirty="0" smtClean="0"/>
              <a:t>Fixácia</a:t>
            </a:r>
            <a:endParaRPr lang="sk-SK" sz="2400" b="1" dirty="0" smtClean="0"/>
          </a:p>
          <a:p>
            <a:pPr lvl="1"/>
            <a:endParaRPr lang="sk-SK" sz="2400" dirty="0" smtClean="0"/>
          </a:p>
          <a:p>
            <a:pPr lvl="2">
              <a:buFont typeface="Arial" pitchFamily="34" charset="0"/>
              <a:buChar char="•"/>
            </a:pPr>
            <a:r>
              <a:rPr lang="sk-SK" sz="2400" dirty="0" smtClean="0"/>
              <a:t> prvotná fixácia</a:t>
            </a:r>
          </a:p>
          <a:p>
            <a:pPr lvl="1">
              <a:buFont typeface="Arial" pitchFamily="34" charset="0"/>
              <a:buChar char="•"/>
            </a:pPr>
            <a:endParaRPr lang="sk-SK" sz="2400" dirty="0" smtClean="0"/>
          </a:p>
          <a:p>
            <a:pPr lvl="2">
              <a:buFont typeface="Arial" pitchFamily="34" charset="0"/>
              <a:buChar char="•"/>
            </a:pPr>
            <a:r>
              <a:rPr lang="sk-SK" sz="2400" dirty="0" smtClean="0"/>
              <a:t> opätovná fixácia</a:t>
            </a:r>
          </a:p>
          <a:p>
            <a:pPr lvl="1">
              <a:buFont typeface="Arial" pitchFamily="34" charset="0"/>
              <a:buChar char="•"/>
            </a:pPr>
            <a:endParaRPr lang="sk-SK" sz="2400" dirty="0" smtClean="0"/>
          </a:p>
          <a:p>
            <a:pPr lvl="1"/>
            <a:r>
              <a:rPr lang="sk-SK" sz="2400" b="1" dirty="0" smtClean="0"/>
              <a:t>Kmit (</a:t>
            </a:r>
            <a:r>
              <a:rPr lang="sk-SK" sz="2400" b="1" dirty="0" err="1" smtClean="0"/>
              <a:t>saccade</a:t>
            </a:r>
            <a:r>
              <a:rPr lang="sk-SK" sz="2400" b="1" dirty="0" smtClean="0"/>
              <a:t>)</a:t>
            </a:r>
          </a:p>
          <a:p>
            <a:pPr lvl="1"/>
            <a:endParaRPr lang="sk-SK" sz="2400" b="1" dirty="0" smtClean="0"/>
          </a:p>
          <a:p>
            <a:pPr lvl="1"/>
            <a:r>
              <a:rPr lang="sk-SK" sz="2400" b="1" dirty="0" smtClean="0"/>
              <a:t>Strávená doba (</a:t>
            </a:r>
            <a:r>
              <a:rPr lang="sk-SK" sz="2400" b="1" dirty="0" err="1" smtClean="0"/>
              <a:t>dwell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time</a:t>
            </a:r>
            <a:r>
              <a:rPr lang="sk-SK" sz="2400" b="1" dirty="0" smtClean="0"/>
              <a:t>) v AOI</a:t>
            </a:r>
          </a:p>
          <a:p>
            <a:pPr lvl="1"/>
            <a:endParaRPr lang="sk-SK" sz="2200" b="1" dirty="0" smtClean="0"/>
          </a:p>
          <a:p>
            <a:pPr lvl="1"/>
            <a:endParaRPr lang="sk-SK" sz="2200" b="1" dirty="0" smtClean="0"/>
          </a:p>
          <a:p>
            <a:pPr lvl="1"/>
            <a:endParaRPr lang="sk-SK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62000" y="1314033"/>
            <a:ext cx="75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u="sng" dirty="0" smtClean="0"/>
              <a:t>Prístupy</a:t>
            </a:r>
            <a:endParaRPr lang="sk-SK" sz="3200" u="sng" dirty="0" smtClean="0"/>
          </a:p>
          <a:p>
            <a:pPr lvl="1"/>
            <a:endParaRPr lang="sk-SK" sz="2400" dirty="0" smtClean="0"/>
          </a:p>
          <a:p>
            <a:pPr lvl="1"/>
            <a:endParaRPr lang="sk-SK" sz="2400" b="1" dirty="0" smtClean="0"/>
          </a:p>
          <a:p>
            <a:pPr lvl="1"/>
            <a:r>
              <a:rPr lang="sk-SK" sz="2400" b="1" dirty="0" smtClean="0"/>
              <a:t>Časová dĺžka kontaktu so slovom, v rámci nadradeného celku.</a:t>
            </a:r>
          </a:p>
          <a:p>
            <a:pPr lvl="1"/>
            <a:endParaRPr lang="sk-SK" sz="2400" b="1" dirty="0" smtClean="0"/>
          </a:p>
          <a:p>
            <a:pPr lvl="1"/>
            <a:r>
              <a:rPr lang="sk-SK" sz="2400" b="1" dirty="0" smtClean="0"/>
              <a:t>Pravidelný smer </a:t>
            </a:r>
            <a:r>
              <a:rPr lang="sk-SK" sz="2400" b="1" dirty="0" smtClean="0"/>
              <a:t>postupu fixácií. </a:t>
            </a:r>
            <a:endParaRPr lang="sk-SK" sz="2400" b="1" dirty="0" smtClean="0"/>
          </a:p>
          <a:p>
            <a:pPr lvl="1"/>
            <a:endParaRPr lang="sk-SK" sz="2400" b="1" dirty="0" smtClean="0"/>
          </a:p>
          <a:p>
            <a:pPr lvl="1"/>
            <a:r>
              <a:rPr lang="sk-SK" sz="2400" b="1" dirty="0" smtClean="0"/>
              <a:t>Pokrytie textu pohľadom / množstvo textu.</a:t>
            </a:r>
          </a:p>
          <a:p>
            <a:pPr lvl="1"/>
            <a:endParaRPr lang="sk-SK" sz="2400" b="1" dirty="0" smtClean="0"/>
          </a:p>
          <a:p>
            <a:pPr lvl="1"/>
            <a:r>
              <a:rPr lang="sk-SK" sz="2400" b="1" dirty="0" smtClean="0"/>
              <a:t>Overenie experimentom.</a:t>
            </a:r>
            <a:endParaRPr lang="sk-SK" sz="2400" b="1" dirty="0" smtClean="0"/>
          </a:p>
          <a:p>
            <a:pPr lvl="1"/>
            <a:endParaRPr lang="sk-SK" sz="2400" b="1" dirty="0" smtClean="0"/>
          </a:p>
          <a:p>
            <a:pPr lvl="1"/>
            <a:endParaRPr lang="sk-SK" sz="24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444" r="1111" b="3111"/>
          <a:stretch>
            <a:fillRect/>
          </a:stretch>
        </p:blipFill>
        <p:spPr bwMode="auto">
          <a:xfrm>
            <a:off x="0" y="0"/>
            <a:ext cx="8144577" cy="4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2667" r="1111" b="2889"/>
          <a:stretch>
            <a:fillRect/>
          </a:stretch>
        </p:blipFill>
        <p:spPr bwMode="auto">
          <a:xfrm>
            <a:off x="1447800" y="2750476"/>
            <a:ext cx="7696200" cy="410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104113" y="5873115"/>
            <a:ext cx="403988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4000" b="1" dirty="0" smtClean="0">
                <a:solidFill>
                  <a:srgbClr val="FF0000"/>
                </a:solidFill>
                <a:latin typeface="Trebuchet MS" pitchFamily="34" charset="0"/>
              </a:rPr>
              <a:t>Mapovanie?</a:t>
            </a:r>
          </a:p>
          <a:p>
            <a:pPr algn="r"/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Odchýlky u jednotlivcov, posun os y</a:t>
            </a:r>
            <a:endParaRPr lang="sk-SK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62000" y="1314033"/>
            <a:ext cx="716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u="sng" dirty="0" smtClean="0"/>
              <a:t>Využitie</a:t>
            </a:r>
          </a:p>
          <a:p>
            <a:endParaRPr lang="sk-SK" sz="3200" u="sng" dirty="0" smtClean="0"/>
          </a:p>
          <a:p>
            <a:pPr lvl="1"/>
            <a:endParaRPr lang="sk-SK" sz="2200" dirty="0" smtClean="0"/>
          </a:p>
          <a:p>
            <a:pPr lvl="1"/>
            <a:r>
              <a:rPr lang="sk-SK" sz="2400" b="1" dirty="0" smtClean="0"/>
              <a:t>Obohatiť súčasný model používateľa, presnejšie určiť hodnotenie (veľkosť </a:t>
            </a:r>
            <a:r>
              <a:rPr lang="sk-SK" sz="2400" b="1" dirty="0" err="1" smtClean="0"/>
              <a:t>scóre</a:t>
            </a:r>
            <a:r>
              <a:rPr lang="sk-SK" sz="2400" b="1" dirty="0" smtClean="0"/>
              <a:t> ... ). </a:t>
            </a:r>
            <a:endParaRPr lang="sk-SK" sz="2400" b="1" dirty="0" smtClean="0"/>
          </a:p>
          <a:p>
            <a:pPr lvl="1"/>
            <a:endParaRPr lang="sk-SK" sz="2200" b="1" dirty="0" smtClean="0"/>
          </a:p>
          <a:p>
            <a:pPr lvl="1"/>
            <a:endParaRPr lang="sk-SK" sz="2200" b="1" dirty="0" smtClean="0"/>
          </a:p>
          <a:p>
            <a:pPr lvl="1"/>
            <a:endParaRPr lang="sk-SK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62000" y="1314033"/>
            <a:ext cx="7162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u="sng" dirty="0" smtClean="0"/>
              <a:t>Hypotéza </a:t>
            </a:r>
            <a:r>
              <a:rPr lang="sk-SK" sz="3200" b="1" u="sng" dirty="0" smtClean="0"/>
              <a:t>2</a:t>
            </a:r>
          </a:p>
          <a:p>
            <a:endParaRPr lang="sk-SK" sz="3200" u="sng" dirty="0" smtClean="0"/>
          </a:p>
          <a:p>
            <a:pPr lvl="1"/>
            <a:endParaRPr lang="sk-SK" sz="2400" dirty="0" smtClean="0"/>
          </a:p>
          <a:p>
            <a:pPr lvl="1"/>
            <a:r>
              <a:rPr lang="sk-SK" sz="2400" b="1" dirty="0" smtClean="0"/>
              <a:t>Pomocou našej metódy dokážeme určiť naučené časti textu.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1162</TotalTime>
  <Words>200</Words>
  <Application>Microsoft Office PowerPoint</Application>
  <PresentationFormat>Prezentácia na obrazovke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Špička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Cloony</cp:lastModifiedBy>
  <cp:revision>96</cp:revision>
  <dcterms:created xsi:type="dcterms:W3CDTF">2013-12-09T00:55:05Z</dcterms:created>
  <dcterms:modified xsi:type="dcterms:W3CDTF">2014-11-25T08:21:41Z</dcterms:modified>
</cp:coreProperties>
</file>