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0"/>
  </p:notesMasterIdLst>
  <p:sldIdLst>
    <p:sldId id="256" r:id="rId2"/>
    <p:sldId id="257" r:id="rId3"/>
    <p:sldId id="258" r:id="rId4"/>
    <p:sldId id="269" r:id="rId5"/>
    <p:sldId id="279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6" r:id="rId14"/>
    <p:sldId id="259" r:id="rId15"/>
    <p:sldId id="260" r:id="rId16"/>
    <p:sldId id="273" r:id="rId17"/>
    <p:sldId id="274" r:id="rId18"/>
    <p:sldId id="261" r:id="rId19"/>
    <p:sldId id="275" r:id="rId20"/>
    <p:sldId id="282" r:id="rId21"/>
    <p:sldId id="281" r:id="rId22"/>
    <p:sldId id="283" r:id="rId23"/>
    <p:sldId id="278" r:id="rId24"/>
    <p:sldId id="284" r:id="rId25"/>
    <p:sldId id="262" r:id="rId26"/>
    <p:sldId id="277" r:id="rId27"/>
    <p:sldId id="280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30B86-AF6B-461C-865B-F432F39AC685}" type="datetimeFigureOut">
              <a:rPr lang="sk-SK" smtClean="0"/>
              <a:t>17. 10. 2011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7F954-C6D9-4610-A76A-91EE138671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261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7F954-C6D9-4610-A76A-91EE1386718E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15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1" y="152401"/>
            <a:ext cx="3276600" cy="1295400"/>
          </a:xfrm>
          <a:prstGeom prst="round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10600" cy="1828800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>
                <a:ea typeface="Tahoma" pitchFamily="34" charset="0"/>
                <a:cs typeface="Tahoma" pitchFamily="34" charset="0"/>
              </a:rPr>
              <a:t>Zoskupovanie novinových článkov podľa </a:t>
            </a:r>
            <a:r>
              <a:rPr lang="sk-SK" sz="4800" b="1" dirty="0" smtClean="0">
                <a:ea typeface="Tahoma" pitchFamily="34" charset="0"/>
                <a:cs typeface="Tahoma" pitchFamily="34" charset="0"/>
              </a:rPr>
              <a:t>udalostí</a:t>
            </a:r>
            <a:endParaRPr lang="sk-SK" sz="48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{</a:t>
            </a:r>
            <a:r>
              <a:rPr lang="en-US" dirty="0" err="1" smtClean="0"/>
              <a:t>holub,bielik</a:t>
            </a:r>
            <a:r>
              <a:rPr lang="en-US" dirty="0" smtClean="0"/>
              <a:t>}@fiit.stuba.sk</a:t>
            </a:r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048000" cy="109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057331"/>
            <a:ext cx="22098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	FIIT STU</a:t>
            </a:r>
            <a:endParaRPr lang="sk-SK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495800"/>
            <a:ext cx="8610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cap="none" dirty="0" smtClean="0">
                <a:latin typeface="+mn-lt"/>
                <a:ea typeface="Tahoma" pitchFamily="34" charset="0"/>
                <a:cs typeface="Tahoma" pitchFamily="34" charset="0"/>
              </a:rPr>
              <a:t>Michal </a:t>
            </a:r>
            <a:r>
              <a:rPr lang="en-US" sz="4000" b="1" cap="none" dirty="0" err="1" smtClean="0">
                <a:latin typeface="+mn-lt"/>
                <a:ea typeface="Tahoma" pitchFamily="34" charset="0"/>
                <a:cs typeface="Tahoma" pitchFamily="34" charset="0"/>
              </a:rPr>
              <a:t>Holub</a:t>
            </a:r>
            <a:r>
              <a:rPr lang="en-US" sz="4000" b="1" cap="none" dirty="0" smtClean="0">
                <a:latin typeface="+mn-lt"/>
                <a:ea typeface="Tahoma" pitchFamily="34" charset="0"/>
                <a:cs typeface="Tahoma" pitchFamily="34" charset="0"/>
              </a:rPr>
              <a:t> a M</a:t>
            </a:r>
            <a:r>
              <a:rPr lang="sk-SK" sz="4000" b="1" cap="none" dirty="0" smtClean="0">
                <a:latin typeface="+mn-lt"/>
                <a:ea typeface="Tahoma" pitchFamily="34" charset="0"/>
                <a:cs typeface="Tahoma" pitchFamily="34" charset="0"/>
              </a:rPr>
              <a:t>ária Bieliková</a:t>
            </a:r>
            <a:endParaRPr lang="sk-SK" sz="4000" cap="none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44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sk-SK" dirty="0" smtClean="0"/>
              <a:t>tvorený prepojenými stránkami</a:t>
            </a:r>
          </a:p>
          <a:p>
            <a:r>
              <a:rPr lang="sk-SK" dirty="0" smtClean="0"/>
              <a:t>1 stránka – viacero objektov</a:t>
            </a:r>
          </a:p>
          <a:p>
            <a:r>
              <a:rPr lang="sk-SK" dirty="0" smtClean="0"/>
              <a:t>informácie roztrúsené na portáloch</a:t>
            </a:r>
          </a:p>
          <a:p>
            <a:pPr lvl="1"/>
            <a:r>
              <a:rPr lang="sk-SK" dirty="0" smtClean="0"/>
              <a:t>nutnosť vyhľadávania</a:t>
            </a:r>
          </a:p>
          <a:p>
            <a:pPr lvl="1"/>
            <a:r>
              <a:rPr lang="sk-SK" dirty="0" smtClean="0"/>
              <a:t>odpoveď treba nájsť vo výsledkoch</a:t>
            </a:r>
          </a:p>
          <a:p>
            <a:r>
              <a:rPr lang="sk-SK" dirty="0" smtClean="0"/>
              <a:t>preskúmanie oblasti</a:t>
            </a:r>
          </a:p>
          <a:p>
            <a:pPr lvl="1"/>
            <a:r>
              <a:rPr lang="sk-SK" dirty="0" smtClean="0"/>
              <a:t>nevieme sformulovať dopyt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7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Preskúmanie oblasti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prehľad určitej oblasti</a:t>
            </a:r>
          </a:p>
          <a:p>
            <a:r>
              <a:rPr lang="sk-SK" dirty="0" smtClean="0"/>
              <a:t>neviem sformulovať dopyt</a:t>
            </a:r>
          </a:p>
          <a:p>
            <a:r>
              <a:rPr lang="sk-SK" dirty="0" smtClean="0"/>
              <a:t>čiastočne rieši prieskumné vyhľadávanie</a:t>
            </a:r>
          </a:p>
          <a:p>
            <a:endParaRPr lang="sk-SK" dirty="0"/>
          </a:p>
          <a:p>
            <a:r>
              <a:rPr lang="sk-SK" dirty="0" smtClean="0"/>
              <a:t>čo sa práve deje?</a:t>
            </a:r>
          </a:p>
          <a:p>
            <a:r>
              <a:rPr lang="sk-SK" dirty="0" smtClean="0"/>
              <a:t>aké udalosti?</a:t>
            </a:r>
          </a:p>
          <a:p>
            <a:endParaRPr lang="sk-SK" dirty="0"/>
          </a:p>
        </p:txBody>
      </p:sp>
      <p:sp>
        <p:nvSpPr>
          <p:cNvPr id="4" name="Rounded Rectangle 3"/>
          <p:cNvSpPr/>
          <p:nvPr/>
        </p:nvSpPr>
        <p:spPr>
          <a:xfrm rot="848994">
            <a:off x="4343400" y="3933825"/>
            <a:ext cx="26670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toto riešime</a:t>
            </a:r>
            <a:endParaRPr lang="sk-SK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Aktuálne udalosti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udalosti sa dejú vo svete</a:t>
            </a:r>
          </a:p>
          <a:p>
            <a:r>
              <a:rPr lang="sk-SK" dirty="0" smtClean="0"/>
              <a:t>informujú o nich novinové články</a:t>
            </a:r>
          </a:p>
          <a:p>
            <a:pPr lvl="1"/>
            <a:r>
              <a:rPr lang="sk-SK" dirty="0" smtClean="0"/>
              <a:t>roztrúsené po rôznych portáloch</a:t>
            </a:r>
          </a:p>
          <a:p>
            <a:pPr lvl="1"/>
            <a:r>
              <a:rPr lang="sk-SK" dirty="0" smtClean="0"/>
              <a:t>nie je pre mňa dôležitý zdroj</a:t>
            </a:r>
          </a:p>
          <a:p>
            <a:pPr lvl="1"/>
            <a:r>
              <a:rPr lang="sk-SK" dirty="0" smtClean="0"/>
              <a:t>neviem sformulovať dopyt</a:t>
            </a:r>
          </a:p>
          <a:p>
            <a:r>
              <a:rPr lang="sk-SK" dirty="0" smtClean="0"/>
              <a:t>prepájame články na udalosti</a:t>
            </a:r>
          </a:p>
          <a:p>
            <a:pPr lvl="1"/>
            <a:r>
              <a:rPr lang="sk-SK" dirty="0" smtClean="0"/>
              <a:t>slovenské články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Udalosti</a:t>
            </a:r>
            <a:r>
              <a:rPr lang="en-US" dirty="0" smtClean="0"/>
              <a:t> – </a:t>
            </a:r>
            <a:r>
              <a:rPr lang="sk-SK" dirty="0" smtClean="0"/>
              <a:t>články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1143000" y="2122713"/>
            <a:ext cx="685800" cy="783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3886200" y="2122713"/>
            <a:ext cx="685800" cy="783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6934200" y="2122711"/>
            <a:ext cx="685800" cy="783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sk-SK" dirty="0"/>
          </a:p>
        </p:txBody>
      </p:sp>
      <p:sp>
        <p:nvSpPr>
          <p:cNvPr id="7" name="Rounded Rectangle 6"/>
          <p:cNvSpPr/>
          <p:nvPr/>
        </p:nvSpPr>
        <p:spPr>
          <a:xfrm>
            <a:off x="1562100" y="4419600"/>
            <a:ext cx="952500" cy="952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Č2</a:t>
            </a:r>
            <a:endParaRPr lang="sk-SK" dirty="0"/>
          </a:p>
        </p:txBody>
      </p:sp>
      <p:sp>
        <p:nvSpPr>
          <p:cNvPr id="8" name="Rounded Rectangle 7"/>
          <p:cNvSpPr/>
          <p:nvPr/>
        </p:nvSpPr>
        <p:spPr>
          <a:xfrm>
            <a:off x="2933700" y="4429125"/>
            <a:ext cx="952500" cy="952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Č3</a:t>
            </a:r>
            <a:endParaRPr lang="sk-SK" dirty="0"/>
          </a:p>
        </p:txBody>
      </p:sp>
      <p:sp>
        <p:nvSpPr>
          <p:cNvPr id="9" name="Rounded Rectangle 8"/>
          <p:cNvSpPr/>
          <p:nvPr/>
        </p:nvSpPr>
        <p:spPr>
          <a:xfrm>
            <a:off x="4343400" y="4429125"/>
            <a:ext cx="952500" cy="952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Č4</a:t>
            </a:r>
            <a:endParaRPr lang="sk-SK" dirty="0"/>
          </a:p>
        </p:txBody>
      </p:sp>
      <p:sp>
        <p:nvSpPr>
          <p:cNvPr id="10" name="Rounded Rectangle 9"/>
          <p:cNvSpPr/>
          <p:nvPr/>
        </p:nvSpPr>
        <p:spPr>
          <a:xfrm>
            <a:off x="5638800" y="4419600"/>
            <a:ext cx="952500" cy="952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Č5</a:t>
            </a:r>
            <a:endParaRPr lang="sk-SK" dirty="0"/>
          </a:p>
        </p:txBody>
      </p:sp>
      <p:sp>
        <p:nvSpPr>
          <p:cNvPr id="11" name="Rounded Rectangle 10"/>
          <p:cNvSpPr/>
          <p:nvPr/>
        </p:nvSpPr>
        <p:spPr>
          <a:xfrm>
            <a:off x="6934200" y="4400550"/>
            <a:ext cx="952500" cy="952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Č6</a:t>
            </a:r>
            <a:endParaRPr lang="sk-SK" dirty="0"/>
          </a:p>
        </p:txBody>
      </p:sp>
      <p:sp>
        <p:nvSpPr>
          <p:cNvPr id="12" name="Rounded Rectangle 11"/>
          <p:cNvSpPr/>
          <p:nvPr/>
        </p:nvSpPr>
        <p:spPr>
          <a:xfrm>
            <a:off x="304800" y="4400550"/>
            <a:ext cx="952500" cy="952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Č1</a:t>
            </a:r>
            <a:endParaRPr lang="sk-SK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38200" y="3124200"/>
            <a:ext cx="5334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05200" y="2906482"/>
            <a:ext cx="3200400" cy="13797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133600" y="3124200"/>
            <a:ext cx="1752600" cy="1162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229100" y="3124200"/>
            <a:ext cx="609600" cy="1162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533900" y="3143250"/>
            <a:ext cx="158115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353300" y="3124200"/>
            <a:ext cx="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5867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farebne odlíšené zdroje článkov</a:t>
            </a:r>
            <a:endParaRPr lang="sk-SK" dirty="0"/>
          </a:p>
        </p:txBody>
      </p:sp>
      <p:sp>
        <p:nvSpPr>
          <p:cNvPr id="28" name="TextBox 27"/>
          <p:cNvSpPr txBox="1"/>
          <p:nvPr/>
        </p:nvSpPr>
        <p:spPr>
          <a:xfrm>
            <a:off x="838200" y="167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raketoplán</a:t>
            </a:r>
            <a:endParaRPr lang="sk-SK" dirty="0"/>
          </a:p>
        </p:txBody>
      </p:sp>
      <p:sp>
        <p:nvSpPr>
          <p:cNvPr id="29" name="TextBox 28"/>
          <p:cNvSpPr txBox="1"/>
          <p:nvPr/>
        </p:nvSpPr>
        <p:spPr>
          <a:xfrm>
            <a:off x="3276600" y="1676400"/>
            <a:ext cx="198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návšteva kráľovnej</a:t>
            </a:r>
            <a:endParaRPr lang="sk-SK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1676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hokejový zápas</a:t>
            </a:r>
            <a:endParaRPr lang="sk-S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3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Existujúce riešenia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Google News</a:t>
            </a:r>
            <a:r>
              <a:rPr lang="sk-SK" baseline="30000" dirty="0" smtClean="0"/>
              <a:t>1</a:t>
            </a:r>
          </a:p>
          <a:p>
            <a:pPr lvl="1"/>
            <a:r>
              <a:rPr lang="sk-SK" dirty="0" smtClean="0"/>
              <a:t>nemá verziu pre Slovenčinu</a:t>
            </a:r>
            <a:endParaRPr lang="sk-SK" dirty="0"/>
          </a:p>
          <a:p>
            <a:r>
              <a:rPr lang="sk-SK" dirty="0" smtClean="0"/>
              <a:t>NewsBrief</a:t>
            </a:r>
            <a:r>
              <a:rPr lang="sk-SK" baseline="30000" dirty="0" smtClean="0"/>
              <a:t>2</a:t>
            </a:r>
          </a:p>
          <a:p>
            <a:pPr lvl="1"/>
            <a:r>
              <a:rPr lang="sk-SK" dirty="0" smtClean="0"/>
              <a:t>nefunguje úplne správne</a:t>
            </a:r>
          </a:p>
          <a:p>
            <a:pPr lvl="1"/>
            <a:r>
              <a:rPr lang="sk-SK" dirty="0" smtClean="0"/>
              <a:t>časový sklz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sz="2400" baseline="30000" dirty="0" smtClean="0"/>
              <a:t>1</a:t>
            </a:r>
            <a:r>
              <a:rPr lang="sk-SK" sz="2400" dirty="0" smtClean="0"/>
              <a:t> news.google.com</a:t>
            </a:r>
          </a:p>
          <a:p>
            <a:pPr marL="0" indent="0">
              <a:buNone/>
            </a:pPr>
            <a:r>
              <a:rPr lang="sk-SK" sz="2400" baseline="30000" dirty="0" smtClean="0"/>
              <a:t>2</a:t>
            </a:r>
            <a:r>
              <a:rPr lang="sk-SK" sz="2400" dirty="0" smtClean="0"/>
              <a:t> www.newsbrief.eu</a:t>
            </a:r>
            <a:endParaRPr lang="sk-SK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NewsBrief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celoeurópsky projekt</a:t>
            </a:r>
          </a:p>
          <a:p>
            <a:r>
              <a:rPr lang="sk-SK" dirty="0" smtClean="0"/>
              <a:t>podporuje všetky jazyky</a:t>
            </a:r>
          </a:p>
          <a:p>
            <a:r>
              <a:rPr lang="sk-SK" dirty="0" smtClean="0"/>
              <a:t>využíva zhlukovanie</a:t>
            </a:r>
          </a:p>
          <a:p>
            <a:pPr lvl="1"/>
            <a:r>
              <a:rPr lang="sk-SK" dirty="0" smtClean="0"/>
              <a:t>články za posledné 4 hodiny</a:t>
            </a:r>
          </a:p>
          <a:p>
            <a:pPr lvl="1"/>
            <a:r>
              <a:rPr lang="sk-SK" dirty="0" smtClean="0"/>
              <a:t>reprezentácia vektorom termov</a:t>
            </a:r>
            <a:endParaRPr lang="sk-SK" dirty="0"/>
          </a:p>
          <a:p>
            <a:pPr lvl="1"/>
            <a:r>
              <a:rPr lang="sk-SK" dirty="0" smtClean="0"/>
              <a:t>pravidelné zhlukovanie pomocou k-means</a:t>
            </a:r>
          </a:p>
          <a:p>
            <a:pPr lvl="1"/>
            <a:r>
              <a:rPr lang="sk-SK" dirty="0" smtClean="0"/>
              <a:t>medoid – reprezentuje zhluk (nadpis)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NewsBrief – udalosti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97" y="1524000"/>
            <a:ext cx="6110504" cy="47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52400" y="2133600"/>
            <a:ext cx="9906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 zhluk – 3 rôzne udalosti</a:t>
            </a:r>
            <a:endParaRPr lang="sk-SK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247900"/>
            <a:ext cx="39147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2209800"/>
            <a:ext cx="42767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2514600"/>
            <a:ext cx="152400" cy="1657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Rectangle 11"/>
          <p:cNvSpPr/>
          <p:nvPr/>
        </p:nvSpPr>
        <p:spPr>
          <a:xfrm>
            <a:off x="4419600" y="25146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76200" y="4419600"/>
            <a:ext cx="152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85725" y="5257800"/>
            <a:ext cx="152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Rectangle 14"/>
          <p:cNvSpPr/>
          <p:nvPr/>
        </p:nvSpPr>
        <p:spPr>
          <a:xfrm>
            <a:off x="4419600" y="3352800"/>
            <a:ext cx="1524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Náš prístup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využiť metadáta</a:t>
            </a:r>
          </a:p>
          <a:p>
            <a:r>
              <a:rPr lang="sk-SK" dirty="0" smtClean="0"/>
              <a:t>článok reprezentovaný kľúčovými slovami</a:t>
            </a:r>
          </a:p>
          <a:p>
            <a:r>
              <a:rPr lang="sk-SK" dirty="0" smtClean="0"/>
              <a:t>dostatočný prienik = články sú o rovnakej udalosti</a:t>
            </a:r>
          </a:p>
          <a:p>
            <a:r>
              <a:rPr lang="sk-SK" dirty="0" smtClean="0"/>
              <a:t>služby</a:t>
            </a:r>
          </a:p>
          <a:p>
            <a:pPr lvl="1"/>
            <a:r>
              <a:rPr lang="sk-SK" dirty="0" smtClean="0"/>
              <a:t>OpenCalais</a:t>
            </a:r>
          </a:p>
          <a:p>
            <a:pPr lvl="1"/>
            <a:r>
              <a:rPr lang="sk-SK" dirty="0" smtClean="0"/>
              <a:t>tagthe.net</a:t>
            </a:r>
          </a:p>
          <a:p>
            <a:pPr lvl="1"/>
            <a:r>
              <a:rPr lang="sk-SK" dirty="0" smtClean="0"/>
              <a:t>alchemy</a:t>
            </a:r>
          </a:p>
          <a:p>
            <a:r>
              <a:rPr lang="sk-SK" dirty="0" smtClean="0"/>
              <a:t>pracujú s anglickým textom – nutný preklad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Navrhnutý algoritmus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získanie článku (RSS)</a:t>
            </a:r>
          </a:p>
          <a:p>
            <a:r>
              <a:rPr lang="sk-SK" dirty="0" smtClean="0"/>
              <a:t>preklad hlavného textu</a:t>
            </a:r>
          </a:p>
          <a:p>
            <a:pPr lvl="1"/>
            <a:r>
              <a:rPr lang="sk-SK" dirty="0" smtClean="0"/>
              <a:t>hlavný text – služba Readability</a:t>
            </a:r>
          </a:p>
          <a:p>
            <a:r>
              <a:rPr lang="sk-SK" dirty="0" smtClean="0"/>
              <a:t>extrakcia kľúčových slov</a:t>
            </a:r>
          </a:p>
          <a:p>
            <a:r>
              <a:rPr lang="sk-SK" dirty="0" smtClean="0"/>
              <a:t>porovnanie so zaradenými článkami</a:t>
            </a:r>
          </a:p>
          <a:p>
            <a:r>
              <a:rPr lang="sk-SK" dirty="0" smtClean="0"/>
              <a:t>AK dostatočný prekryv</a:t>
            </a:r>
          </a:p>
          <a:p>
            <a:pPr lvl="1"/>
            <a:r>
              <a:rPr lang="sk-SK" dirty="0" smtClean="0"/>
              <a:t>zaraď do príslušnej skupiny</a:t>
            </a:r>
          </a:p>
          <a:p>
            <a:r>
              <a:rPr lang="sk-SK" dirty="0" smtClean="0"/>
              <a:t>INAK zriaď novú skupinu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sk-SK" dirty="0" smtClean="0"/>
              <a:t>tvorený prepojenými stránkami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1 stránka – viacero objektov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informácie roztrúsené na portáloch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nutnosť vyhľadávania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odpoveď treba nájsť vo výsledkoch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preskúmanie oblasti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nevieme sformulovať dopyt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4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Preklad – originál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199"/>
            <a:ext cx="6629400" cy="454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5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Preklad – Google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5" y="1676400"/>
            <a:ext cx="8293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1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Preklad – Microsoft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68" y="1847850"/>
            <a:ext cx="8169351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1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Kľúčové slová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článok reprezentovaný 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66080"/>
              </p:ext>
            </p:extLst>
          </p:nvPr>
        </p:nvGraphicFramePr>
        <p:xfrm>
          <a:off x="1524000" y="2209800"/>
          <a:ext cx="6096000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SME.sk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iDNES.cz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Gaza Strip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/>
                        <a:t>Gaza Strip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Egypt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President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DPA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Shimon Peres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Hamas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Reporter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Gilad Shalit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Gilad Shalit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Israel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Israel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armed wing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armed wing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suicide bombings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suicide bombers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...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...</a:t>
                      </a:r>
                      <a:endParaRPr lang="sk-SK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5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106 článkov z NewsBrief</a:t>
            </a:r>
            <a:endParaRPr lang="en-US" dirty="0" smtClean="0"/>
          </a:p>
          <a:p>
            <a:r>
              <a:rPr lang="en-US" dirty="0" err="1" smtClean="0"/>
              <a:t>manu</a:t>
            </a:r>
            <a:r>
              <a:rPr lang="sk-SK" dirty="0" smtClean="0"/>
              <a:t>álna kontrola skupín</a:t>
            </a:r>
          </a:p>
          <a:p>
            <a:r>
              <a:rPr lang="sk-SK" dirty="0" smtClean="0"/>
              <a:t>rôzne hranice prekryvu</a:t>
            </a:r>
          </a:p>
          <a:p>
            <a:pPr lvl="1"/>
            <a:r>
              <a:rPr lang="sk-SK" dirty="0" smtClean="0"/>
              <a:t>30 %, 40 %, 50 %</a:t>
            </a:r>
          </a:p>
          <a:p>
            <a:r>
              <a:rPr lang="sk-SK" dirty="0" smtClean="0"/>
              <a:t>najlepšie vyšla hranica 40 %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s NewsBrief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naša metóda</a:t>
            </a:r>
          </a:p>
          <a:p>
            <a:pPr lvl="1"/>
            <a:r>
              <a:rPr lang="sk-SK" dirty="0" smtClean="0"/>
              <a:t>4 nesprávne zaradené články</a:t>
            </a:r>
          </a:p>
          <a:p>
            <a:pPr lvl="1"/>
            <a:r>
              <a:rPr lang="sk-SK" dirty="0" smtClean="0"/>
              <a:t>18 skupín sa dalo zlúčiť</a:t>
            </a:r>
          </a:p>
          <a:p>
            <a:r>
              <a:rPr lang="sk-SK" dirty="0" smtClean="0"/>
              <a:t>NewsBrief</a:t>
            </a:r>
          </a:p>
          <a:p>
            <a:pPr lvl="1"/>
            <a:r>
              <a:rPr lang="sk-SK" dirty="0" smtClean="0"/>
              <a:t>v jednej skupine niekedy až 8 rôznych udalostí</a:t>
            </a:r>
          </a:p>
          <a:p>
            <a:pPr lvl="1"/>
            <a:r>
              <a:rPr lang="sk-SK" dirty="0" smtClean="0"/>
              <a:t>4 skupiny obsahovali 1 nesúvisiaci článok</a:t>
            </a:r>
          </a:p>
          <a:p>
            <a:pPr lvl="1"/>
            <a:r>
              <a:rPr lang="sk-SK" dirty="0"/>
              <a:t>toto sme našou metódou opravili</a:t>
            </a:r>
          </a:p>
          <a:p>
            <a:pPr lvl="1"/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Obmedzenia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závislé od externých služieb</a:t>
            </a:r>
          </a:p>
          <a:p>
            <a:pPr lvl="1"/>
            <a:r>
              <a:rPr lang="sk-SK" dirty="0" smtClean="0"/>
              <a:t>preklad</a:t>
            </a:r>
          </a:p>
          <a:p>
            <a:pPr lvl="1"/>
            <a:r>
              <a:rPr lang="sk-SK" dirty="0" smtClean="0"/>
              <a:t>extrakcia kľúčových slov</a:t>
            </a:r>
          </a:p>
          <a:p>
            <a:r>
              <a:rPr lang="sk-SK" dirty="0" smtClean="0"/>
              <a:t>ťažko zaraditeľné</a:t>
            </a:r>
          </a:p>
          <a:p>
            <a:pPr lvl="1"/>
            <a:r>
              <a:rPr lang="sk-SK" dirty="0" smtClean="0"/>
              <a:t>rozhovory, úvahy, komentáre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Webové služby Metall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Tomáš Kramár – FIIT STU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096000"/>
            <a:ext cx="5421083" cy="365125"/>
          </a:xfrm>
        </p:spPr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3429000"/>
            <a:ext cx="67056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peweproxy.fiit.stuba.sk/metall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1482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nový spôsob porovnávania textu</a:t>
            </a:r>
          </a:p>
          <a:p>
            <a:pPr lvl="1"/>
            <a:r>
              <a:rPr lang="sk-SK" dirty="0" smtClean="0"/>
              <a:t>namiesto vektoru termov – kľúčové slová</a:t>
            </a:r>
          </a:p>
          <a:p>
            <a:r>
              <a:rPr lang="sk-SK" dirty="0" smtClean="0"/>
              <a:t>automatický preklad textu</a:t>
            </a:r>
          </a:p>
          <a:p>
            <a:pPr lvl="1"/>
            <a:r>
              <a:rPr lang="sk-SK" dirty="0" smtClean="0"/>
              <a:t>závislé od externej služby</a:t>
            </a:r>
          </a:p>
          <a:p>
            <a:pPr lvl="1"/>
            <a:r>
              <a:rPr lang="sk-SK" dirty="0" smtClean="0"/>
              <a:t>kvalita prekladu kolíše</a:t>
            </a:r>
          </a:p>
          <a:p>
            <a:pPr lvl="1"/>
            <a:r>
              <a:rPr lang="sk-SK" dirty="0" smtClean="0"/>
              <a:t>ALE vieme porovnať rôzne jazyky</a:t>
            </a:r>
          </a:p>
          <a:p>
            <a:r>
              <a:rPr lang="sk-SK" dirty="0" smtClean="0"/>
              <a:t>prekryv kľúčových slov</a:t>
            </a:r>
          </a:p>
          <a:p>
            <a:pPr lvl="1"/>
            <a:r>
              <a:rPr lang="sk-SK" dirty="0" smtClean="0"/>
              <a:t>v niektorých aspektoch zlepšenie</a:t>
            </a:r>
          </a:p>
          <a:p>
            <a:pPr lvl="1"/>
            <a:r>
              <a:rPr lang="sk-SK" smtClean="0"/>
              <a:t>treba ďalšie metadáta z článkov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Webové objekty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89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387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149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481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864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1026" idx="3"/>
          </p:cNvCxnSpPr>
          <p:nvPr/>
        </p:nvCxnSpPr>
        <p:spPr>
          <a:xfrm>
            <a:off x="1676400" y="3248025"/>
            <a:ext cx="990600" cy="447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26" idx="2"/>
            <a:endCxn id="8" idx="0"/>
          </p:cNvCxnSpPr>
          <p:nvPr/>
        </p:nvCxnSpPr>
        <p:spPr>
          <a:xfrm flipH="1">
            <a:off x="1104900" y="3667125"/>
            <a:ext cx="1524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>
            <a:off x="1257300" y="4467225"/>
            <a:ext cx="571500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  <a:endCxn id="10" idx="2"/>
          </p:cNvCxnSpPr>
          <p:nvPr/>
        </p:nvCxnSpPr>
        <p:spPr>
          <a:xfrm flipH="1" flipV="1">
            <a:off x="2247900" y="4886325"/>
            <a:ext cx="304800" cy="6000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11" idx="2"/>
          </p:cNvCxnSpPr>
          <p:nvPr/>
        </p:nvCxnSpPr>
        <p:spPr>
          <a:xfrm flipH="1" flipV="1">
            <a:off x="3086100" y="4114800"/>
            <a:ext cx="609600" cy="1000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0"/>
            <a:endCxn id="10" idx="3"/>
          </p:cNvCxnSpPr>
          <p:nvPr/>
        </p:nvCxnSpPr>
        <p:spPr>
          <a:xfrm flipH="1" flipV="1">
            <a:off x="2667000" y="4467225"/>
            <a:ext cx="10287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  <a:endCxn id="9" idx="1"/>
          </p:cNvCxnSpPr>
          <p:nvPr/>
        </p:nvCxnSpPr>
        <p:spPr>
          <a:xfrm flipV="1">
            <a:off x="2971800" y="5534025"/>
            <a:ext cx="304800" cy="371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8" idx="3"/>
            <a:endCxn id="12" idx="1"/>
          </p:cNvCxnSpPr>
          <p:nvPr/>
        </p:nvCxnSpPr>
        <p:spPr>
          <a:xfrm>
            <a:off x="1524000" y="5457825"/>
            <a:ext cx="609600" cy="447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685800" y="1828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Prepojené webové stránky</a:t>
            </a:r>
            <a:endParaRPr lang="sk-SK" sz="2400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4062413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9" y="3062288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0660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6" y="2562225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67138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5419725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 flipH="1">
            <a:off x="5943600" y="4433888"/>
            <a:ext cx="1143000" cy="476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943600" y="3071813"/>
            <a:ext cx="1285873" cy="11620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267450" y="5805488"/>
            <a:ext cx="1276350" cy="1"/>
          </a:xfrm>
          <a:prstGeom prst="straightConnector1">
            <a:avLst/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7696200" y="3652838"/>
            <a:ext cx="914400" cy="19669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7391400" y="4586288"/>
            <a:ext cx="257175" cy="1524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5638800" y="4129089"/>
            <a:ext cx="304800" cy="1590673"/>
          </a:xfrm>
          <a:prstGeom prst="straightConnector1">
            <a:avLst/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34000" y="1828800"/>
            <a:ext cx="357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Prepojené webové objekty</a:t>
            </a:r>
            <a:endParaRPr lang="sk-SK" sz="2400" dirty="0"/>
          </a:p>
        </p:txBody>
      </p:sp>
      <p:sp>
        <p:nvSpPr>
          <p:cNvPr id="1046" name="TextBox 1045"/>
          <p:cNvSpPr txBox="1"/>
          <p:nvPr/>
        </p:nvSpPr>
        <p:spPr>
          <a:xfrm>
            <a:off x="5915025" y="330731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typ A</a:t>
            </a:r>
            <a:endParaRPr lang="sk-SK" dirty="0"/>
          </a:p>
        </p:txBody>
      </p:sp>
      <p:sp>
        <p:nvSpPr>
          <p:cNvPr id="69" name="TextBox 68"/>
          <p:cNvSpPr txBox="1"/>
          <p:nvPr/>
        </p:nvSpPr>
        <p:spPr>
          <a:xfrm>
            <a:off x="6168691" y="4572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typ B</a:t>
            </a:r>
            <a:endParaRPr lang="sk-SK" dirty="0"/>
          </a:p>
        </p:txBody>
      </p:sp>
      <p:sp>
        <p:nvSpPr>
          <p:cNvPr id="70" name="TextBox 69"/>
          <p:cNvSpPr txBox="1"/>
          <p:nvPr/>
        </p:nvSpPr>
        <p:spPr>
          <a:xfrm>
            <a:off x="4945982" y="4931807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typ C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2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Webový objekt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„Informačná jednotka integrujúca všetky súvisiace webové informácie o tom istom objekte.“</a:t>
            </a:r>
          </a:p>
          <a:p>
            <a:pPr lvl="1"/>
            <a:r>
              <a:rPr lang="sk-SK" dirty="0" smtClean="0"/>
              <a:t>Nie et al., WWW 2007</a:t>
            </a:r>
          </a:p>
          <a:p>
            <a:r>
              <a:rPr lang="sk-SK" dirty="0" smtClean="0"/>
              <a:t>„Stručná rozpoznateľná jednotka extrahovaná z Webu pre objektové vyhľadávanie.“</a:t>
            </a:r>
          </a:p>
          <a:p>
            <a:pPr lvl="1"/>
            <a:r>
              <a:rPr lang="sk-SK" dirty="0" smtClean="0"/>
              <a:t>Lee et al., ACM SIGKDD 2009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2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Webové objekty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digitálne knižnice</a:t>
            </a:r>
          </a:p>
          <a:p>
            <a:pPr lvl="1"/>
            <a:r>
              <a:rPr lang="sk-SK" dirty="0" smtClean="0"/>
              <a:t>príspevok – konferencia – autor</a:t>
            </a:r>
          </a:p>
          <a:p>
            <a:r>
              <a:rPr lang="sk-SK" dirty="0" smtClean="0"/>
              <a:t>noviny</a:t>
            </a:r>
          </a:p>
          <a:p>
            <a:pPr lvl="1"/>
            <a:r>
              <a:rPr lang="sk-SK" dirty="0" smtClean="0"/>
              <a:t>články – udalosti</a:t>
            </a:r>
          </a:p>
          <a:p>
            <a:r>
              <a:rPr lang="sk-SK" dirty="0" smtClean="0"/>
              <a:t>softvérová firma</a:t>
            </a:r>
          </a:p>
          <a:p>
            <a:pPr lvl="1"/>
            <a:r>
              <a:rPr lang="sk-SK" dirty="0" smtClean="0"/>
              <a:t>kus kódu – online dokumentácia – poznámka</a:t>
            </a:r>
          </a:p>
          <a:p>
            <a:pPr lvl="1"/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3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sk-SK" dirty="0" smtClean="0"/>
              <a:t>tvorený prepojenými stránkami</a:t>
            </a:r>
          </a:p>
          <a:p>
            <a:r>
              <a:rPr lang="sk-SK" dirty="0" smtClean="0"/>
              <a:t>1 stránka – viacero objektov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informácie roztrúsené na portáloch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nutnosť vyhľadávania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odpoveď treba nájsť vo výsledkoch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preskúmanie oblasti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nevieme sformulovať dopyt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 objektov na stránke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článok</a:t>
            </a:r>
          </a:p>
          <a:p>
            <a:r>
              <a:rPr lang="sk-SK" dirty="0" smtClean="0"/>
              <a:t>multimédiá</a:t>
            </a:r>
          </a:p>
          <a:p>
            <a:r>
              <a:rPr lang="sk-SK" dirty="0" smtClean="0"/>
              <a:t>anketa</a:t>
            </a:r>
          </a:p>
          <a:p>
            <a:r>
              <a:rPr lang="sk-SK" dirty="0" smtClean="0"/>
              <a:t>diskusný príspevok</a:t>
            </a:r>
          </a:p>
          <a:p>
            <a:r>
              <a:rPr lang="sk-SK" dirty="0" smtClean="0"/>
              <a:t>...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988" y="1828800"/>
            <a:ext cx="477924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sk-SK" dirty="0" smtClean="0"/>
              <a:t>tvorený prepojenými stránkami</a:t>
            </a:r>
          </a:p>
          <a:p>
            <a:r>
              <a:rPr lang="sk-SK" dirty="0" smtClean="0"/>
              <a:t>1 stránka – viacero objektov</a:t>
            </a:r>
          </a:p>
          <a:p>
            <a:r>
              <a:rPr lang="sk-SK" dirty="0" smtClean="0"/>
              <a:t>informácie roztrúsené na portáloch</a:t>
            </a:r>
          </a:p>
          <a:p>
            <a:pPr lvl="1"/>
            <a:r>
              <a:rPr lang="sk-SK" dirty="0" smtClean="0"/>
              <a:t>nutnosť vyhľadávania</a:t>
            </a:r>
          </a:p>
          <a:p>
            <a:pPr lvl="1"/>
            <a:r>
              <a:rPr lang="sk-SK" dirty="0" smtClean="0"/>
              <a:t>odpoveď treba nájsť vo výsledkoch</a:t>
            </a:r>
          </a:p>
          <a:p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preskúmanie oblasti</a:t>
            </a:r>
          </a:p>
          <a:p>
            <a:pPr lvl="1"/>
            <a:r>
              <a:rPr lang="sk-SK" dirty="0" smtClean="0">
                <a:solidFill>
                  <a:schemeClr val="bg1">
                    <a:lumMod val="75000"/>
                  </a:schemeClr>
                </a:solidFill>
              </a:rPr>
              <a:t>nevieme sformulovať dopyt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Roztrúsené informácie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hľadám</a:t>
            </a:r>
          </a:p>
          <a:p>
            <a:pPr lvl="1"/>
            <a:r>
              <a:rPr lang="sk-SK" dirty="0" smtClean="0"/>
              <a:t>príklad použitia metódy / triedy v Jave</a:t>
            </a:r>
          </a:p>
          <a:p>
            <a:pPr lvl="1"/>
            <a:r>
              <a:rPr lang="sk-SK" dirty="0" smtClean="0"/>
              <a:t>komentár k filmu</a:t>
            </a:r>
          </a:p>
          <a:p>
            <a:r>
              <a:rPr lang="sk-SK" dirty="0" smtClean="0"/>
              <a:t>dostanem</a:t>
            </a:r>
          </a:p>
          <a:p>
            <a:pPr lvl="1"/>
            <a:r>
              <a:rPr lang="sk-SK" dirty="0" smtClean="0"/>
              <a:t>zoznam odkazov</a:t>
            </a:r>
          </a:p>
          <a:p>
            <a:pPr lvl="1"/>
            <a:r>
              <a:rPr lang="sk-SK" dirty="0" smtClean="0"/>
              <a:t>nie konkrétny objekt</a:t>
            </a:r>
          </a:p>
          <a:p>
            <a:pPr lvl="2"/>
            <a:r>
              <a:rPr lang="sk-SK" dirty="0" smtClean="0"/>
              <a:t>ten si musím nájsť sám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380</TotalTime>
  <Words>661</Words>
  <Application>Microsoft Office PowerPoint</Application>
  <PresentationFormat>On-screen Show (4:3)</PresentationFormat>
  <Paragraphs>249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Zoskupovanie novinových článkov podľa udalostí</vt:lpstr>
      <vt:lpstr>Motivácia</vt:lpstr>
      <vt:lpstr>Webové objekty</vt:lpstr>
      <vt:lpstr>Webový objekt</vt:lpstr>
      <vt:lpstr>Webové objekty</vt:lpstr>
      <vt:lpstr>Motivácia</vt:lpstr>
      <vt:lpstr>Viac objektov na stránke</vt:lpstr>
      <vt:lpstr>Motivácia</vt:lpstr>
      <vt:lpstr>Roztrúsené informácie</vt:lpstr>
      <vt:lpstr>Motivácia</vt:lpstr>
      <vt:lpstr>Preskúmanie oblasti</vt:lpstr>
      <vt:lpstr>Aktuálne udalosti</vt:lpstr>
      <vt:lpstr>Udalosti – články</vt:lpstr>
      <vt:lpstr>Existujúce riešenia</vt:lpstr>
      <vt:lpstr>NewsBrief</vt:lpstr>
      <vt:lpstr>NewsBrief – udalosti</vt:lpstr>
      <vt:lpstr>1 zhluk – 3 rôzne udalosti</vt:lpstr>
      <vt:lpstr>Náš prístup</vt:lpstr>
      <vt:lpstr>Navrhnutý algoritmus</vt:lpstr>
      <vt:lpstr>Preklad – originál</vt:lpstr>
      <vt:lpstr>Preklad – Google</vt:lpstr>
      <vt:lpstr>Preklad – Microsoft</vt:lpstr>
      <vt:lpstr>Kľúčové slová</vt:lpstr>
      <vt:lpstr>Overenie</vt:lpstr>
      <vt:lpstr>Porovnanie s NewsBrief</vt:lpstr>
      <vt:lpstr>Obmedzenia</vt:lpstr>
      <vt:lpstr>Webové služby Metall</vt:lpstr>
      <vt:lpstr>Zhodnotenie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Zoskupovanie novinových článkov podľa udalostí</dc:title>
  <dc:creator/>
  <cp:lastModifiedBy>Michal Holub</cp:lastModifiedBy>
  <cp:revision>41</cp:revision>
  <dcterms:created xsi:type="dcterms:W3CDTF">2006-08-16T00:00:00Z</dcterms:created>
  <dcterms:modified xsi:type="dcterms:W3CDTF">2011-10-17T11:49:43Z</dcterms:modified>
</cp:coreProperties>
</file>