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30"/>
  </p:notesMasterIdLst>
  <p:sldIdLst>
    <p:sldId id="256" r:id="rId2"/>
    <p:sldId id="257" r:id="rId3"/>
    <p:sldId id="258" r:id="rId4"/>
    <p:sldId id="269" r:id="rId5"/>
    <p:sldId id="279" r:id="rId6"/>
    <p:sldId id="265" r:id="rId7"/>
    <p:sldId id="266" r:id="rId8"/>
    <p:sldId id="267" r:id="rId9"/>
    <p:sldId id="268" r:id="rId10"/>
    <p:sldId id="270" r:id="rId11"/>
    <p:sldId id="271" r:id="rId12"/>
    <p:sldId id="272" r:id="rId13"/>
    <p:sldId id="276" r:id="rId14"/>
    <p:sldId id="259" r:id="rId15"/>
    <p:sldId id="260" r:id="rId16"/>
    <p:sldId id="273" r:id="rId17"/>
    <p:sldId id="274" r:id="rId18"/>
    <p:sldId id="261" r:id="rId19"/>
    <p:sldId id="275" r:id="rId20"/>
    <p:sldId id="282" r:id="rId21"/>
    <p:sldId id="281" r:id="rId22"/>
    <p:sldId id="283" r:id="rId23"/>
    <p:sldId id="278" r:id="rId24"/>
    <p:sldId id="284" r:id="rId25"/>
    <p:sldId id="262" r:id="rId26"/>
    <p:sldId id="277" r:id="rId27"/>
    <p:sldId id="280" r:id="rId28"/>
    <p:sldId id="26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CC99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230B86-AF6B-461C-865B-F432F39AC685}" type="datetimeFigureOut">
              <a:rPr lang="sk-SK" smtClean="0"/>
              <a:t>17. 10. 2011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7F954-C6D9-4610-A76A-91EE1386718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42619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7F954-C6D9-4610-A76A-91EE1386718E}" type="slidenum">
              <a:rPr lang="sk-SK" smtClean="0"/>
              <a:t>23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73159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10/17/2011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DATAKON 2011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10/17/2011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r>
              <a:rPr lang="sk-SK" smtClean="0"/>
              <a:t>10/17/2011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10/17/2011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10/17/2011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sk-SK" smtClean="0"/>
              <a:t>10/17/2011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pt-BR" smtClean="0"/>
              <a:t>DATAKON 2011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sk-SK" smtClean="0"/>
              <a:t>10/17/2011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pt-BR" smtClean="0"/>
              <a:t>DATAKON 2011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10/17/2011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10/17/2011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10/17/2011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sk-SK" smtClean="0"/>
              <a:t>10/17/2011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pt-BR" smtClean="0"/>
              <a:t>DATAKON 2011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10/17/2011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DATAKON 2011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2401" y="152401"/>
            <a:ext cx="3276600" cy="1295400"/>
          </a:xfrm>
          <a:prstGeom prst="round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981200"/>
            <a:ext cx="8610600" cy="1828800"/>
          </a:xfrm>
        </p:spPr>
        <p:txBody>
          <a:bodyPr>
            <a:noAutofit/>
          </a:bodyPr>
          <a:lstStyle/>
          <a:p>
            <a:pPr algn="ctr"/>
            <a:r>
              <a:rPr lang="sk-SK" sz="4800" b="1" dirty="0">
                <a:ea typeface="Tahoma" pitchFamily="34" charset="0"/>
                <a:cs typeface="Tahoma" pitchFamily="34" charset="0"/>
              </a:rPr>
              <a:t>Zoskupovanie novinových článkov podľa </a:t>
            </a:r>
            <a:r>
              <a:rPr lang="sk-SK" sz="4800" b="1" dirty="0" smtClean="0">
                <a:ea typeface="Tahoma" pitchFamily="34" charset="0"/>
                <a:cs typeface="Tahoma" pitchFamily="34" charset="0"/>
              </a:rPr>
              <a:t>udalostí</a:t>
            </a:r>
            <a:endParaRPr lang="sk-SK" sz="4800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{</a:t>
            </a:r>
            <a:r>
              <a:rPr lang="en-US" dirty="0" err="1" smtClean="0"/>
              <a:t>holub,bielik</a:t>
            </a:r>
            <a:r>
              <a:rPr lang="en-US" dirty="0" smtClean="0"/>
              <a:t>}@fiit.stuba.sk</a:t>
            </a:r>
            <a:endParaRPr lang="sk-SK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3048000" cy="1093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0" y="6057331"/>
            <a:ext cx="2209800" cy="685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	FIIT STU</a:t>
            </a:r>
            <a:endParaRPr lang="sk-SK" dirty="0" smtClean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28600" y="4495800"/>
            <a:ext cx="8610600" cy="1143000"/>
          </a:xfrm>
          <a:prstGeom prst="rect">
            <a:avLst/>
          </a:prstGeom>
        </p:spPr>
        <p:txBody>
          <a:bodyPr vert="horz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cap="none" dirty="0" smtClean="0">
                <a:latin typeface="+mn-lt"/>
                <a:ea typeface="Tahoma" pitchFamily="34" charset="0"/>
                <a:cs typeface="Tahoma" pitchFamily="34" charset="0"/>
              </a:rPr>
              <a:t>Michal </a:t>
            </a:r>
            <a:r>
              <a:rPr lang="en-US" sz="4000" b="1" cap="none" dirty="0" err="1" smtClean="0">
                <a:latin typeface="+mn-lt"/>
                <a:ea typeface="Tahoma" pitchFamily="34" charset="0"/>
                <a:cs typeface="Tahoma" pitchFamily="34" charset="0"/>
              </a:rPr>
              <a:t>Holub</a:t>
            </a:r>
            <a:r>
              <a:rPr lang="en-US" sz="4000" b="1" cap="none" dirty="0" smtClean="0">
                <a:latin typeface="+mn-lt"/>
                <a:ea typeface="Tahoma" pitchFamily="34" charset="0"/>
                <a:cs typeface="Tahoma" pitchFamily="34" charset="0"/>
              </a:rPr>
              <a:t> a M</a:t>
            </a:r>
            <a:r>
              <a:rPr lang="sk-SK" sz="4000" b="1" cap="none" dirty="0" smtClean="0">
                <a:latin typeface="+mn-lt"/>
                <a:ea typeface="Tahoma" pitchFamily="34" charset="0"/>
                <a:cs typeface="Tahoma" pitchFamily="34" charset="0"/>
              </a:rPr>
              <a:t>ária Bieliková</a:t>
            </a:r>
            <a:endParaRPr lang="sk-SK" sz="4000" cap="none" dirty="0">
              <a:latin typeface="+mn-lt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544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Motivácia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Web </a:t>
            </a:r>
            <a:r>
              <a:rPr lang="sk-SK" dirty="0" smtClean="0"/>
              <a:t>tvorený prepojenými stránkami</a:t>
            </a:r>
          </a:p>
          <a:p>
            <a:r>
              <a:rPr lang="sk-SK" dirty="0" smtClean="0"/>
              <a:t>1 stránka – viacero objektov</a:t>
            </a:r>
          </a:p>
          <a:p>
            <a:r>
              <a:rPr lang="sk-SK" dirty="0" smtClean="0"/>
              <a:t>informácie roztrúsené na portáloch</a:t>
            </a:r>
          </a:p>
          <a:p>
            <a:pPr lvl="1"/>
            <a:r>
              <a:rPr lang="sk-SK" dirty="0" smtClean="0"/>
              <a:t>nutnosť vyhľadávania</a:t>
            </a:r>
          </a:p>
          <a:p>
            <a:pPr lvl="1"/>
            <a:r>
              <a:rPr lang="sk-SK" dirty="0" smtClean="0"/>
              <a:t>odpoveď treba nájsť vo výsledkoch</a:t>
            </a:r>
          </a:p>
          <a:p>
            <a:r>
              <a:rPr lang="sk-SK" dirty="0" smtClean="0"/>
              <a:t>preskúmanie oblasti</a:t>
            </a:r>
          </a:p>
          <a:p>
            <a:pPr lvl="1"/>
            <a:r>
              <a:rPr lang="sk-SK" dirty="0" smtClean="0"/>
              <a:t>nevieme sformulovať dopyt</a:t>
            </a:r>
          </a:p>
          <a:p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71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Preskúmanie oblasti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prehľad určitej oblasti</a:t>
            </a:r>
          </a:p>
          <a:p>
            <a:r>
              <a:rPr lang="sk-SK" dirty="0" smtClean="0"/>
              <a:t>neviem sformulovať dopyt</a:t>
            </a:r>
          </a:p>
          <a:p>
            <a:r>
              <a:rPr lang="sk-SK" dirty="0" smtClean="0"/>
              <a:t>čiastočne rieši prieskumné vyhľadávanie</a:t>
            </a:r>
          </a:p>
          <a:p>
            <a:endParaRPr lang="sk-SK" dirty="0"/>
          </a:p>
          <a:p>
            <a:r>
              <a:rPr lang="sk-SK" dirty="0" smtClean="0"/>
              <a:t>čo sa práve deje?</a:t>
            </a:r>
          </a:p>
          <a:p>
            <a:r>
              <a:rPr lang="sk-SK" dirty="0" smtClean="0"/>
              <a:t>aké udalosti?</a:t>
            </a:r>
          </a:p>
          <a:p>
            <a:endParaRPr lang="sk-SK" dirty="0"/>
          </a:p>
        </p:txBody>
      </p:sp>
      <p:sp>
        <p:nvSpPr>
          <p:cNvPr id="4" name="Rounded Rectangle 3"/>
          <p:cNvSpPr/>
          <p:nvPr/>
        </p:nvSpPr>
        <p:spPr>
          <a:xfrm rot="848994">
            <a:off x="4343400" y="3933825"/>
            <a:ext cx="2667000" cy="762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3600" dirty="0" smtClean="0"/>
              <a:t>toto riešime</a:t>
            </a:r>
            <a:endParaRPr lang="sk-SK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32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Aktuálne udalosti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udalosti sa dejú vo svete</a:t>
            </a:r>
          </a:p>
          <a:p>
            <a:r>
              <a:rPr lang="sk-SK" dirty="0" smtClean="0"/>
              <a:t>informujú o nich novinové články</a:t>
            </a:r>
          </a:p>
          <a:p>
            <a:pPr lvl="1"/>
            <a:r>
              <a:rPr lang="sk-SK" dirty="0" smtClean="0"/>
              <a:t>roztrúsené po rôznych portáloch</a:t>
            </a:r>
          </a:p>
          <a:p>
            <a:pPr lvl="1"/>
            <a:r>
              <a:rPr lang="sk-SK" dirty="0" smtClean="0"/>
              <a:t>nie je pre mňa dôležitý zdroj</a:t>
            </a:r>
          </a:p>
          <a:p>
            <a:pPr lvl="1"/>
            <a:r>
              <a:rPr lang="sk-SK" dirty="0" smtClean="0"/>
              <a:t>neviem sformulovať dopyt</a:t>
            </a:r>
          </a:p>
          <a:p>
            <a:r>
              <a:rPr lang="sk-SK" dirty="0" smtClean="0"/>
              <a:t>prepájame články na udalosti</a:t>
            </a:r>
          </a:p>
          <a:p>
            <a:pPr lvl="1"/>
            <a:r>
              <a:rPr lang="sk-SK" dirty="0" smtClean="0"/>
              <a:t>slovenské články</a:t>
            </a:r>
          </a:p>
          <a:p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86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Udalosti</a:t>
            </a:r>
            <a:r>
              <a:rPr lang="en-US" dirty="0" smtClean="0"/>
              <a:t> – </a:t>
            </a:r>
            <a:r>
              <a:rPr lang="sk-SK" dirty="0" smtClean="0"/>
              <a:t>články</a:t>
            </a:r>
            <a:endParaRPr lang="sk-SK" dirty="0"/>
          </a:p>
        </p:txBody>
      </p:sp>
      <p:sp>
        <p:nvSpPr>
          <p:cNvPr id="4" name="Rectangle 3"/>
          <p:cNvSpPr/>
          <p:nvPr/>
        </p:nvSpPr>
        <p:spPr>
          <a:xfrm>
            <a:off x="1143000" y="2122713"/>
            <a:ext cx="685800" cy="78377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U1</a:t>
            </a:r>
            <a:endParaRPr lang="sk-SK" dirty="0"/>
          </a:p>
        </p:txBody>
      </p:sp>
      <p:sp>
        <p:nvSpPr>
          <p:cNvPr id="5" name="Rectangle 4"/>
          <p:cNvSpPr/>
          <p:nvPr/>
        </p:nvSpPr>
        <p:spPr>
          <a:xfrm>
            <a:off x="3886200" y="2122713"/>
            <a:ext cx="685800" cy="78377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U2</a:t>
            </a:r>
            <a:endParaRPr lang="sk-SK" dirty="0"/>
          </a:p>
        </p:txBody>
      </p:sp>
      <p:sp>
        <p:nvSpPr>
          <p:cNvPr id="6" name="Rectangle 5"/>
          <p:cNvSpPr/>
          <p:nvPr/>
        </p:nvSpPr>
        <p:spPr>
          <a:xfrm>
            <a:off x="6934200" y="2122711"/>
            <a:ext cx="685800" cy="78377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U3</a:t>
            </a:r>
            <a:endParaRPr lang="sk-SK" dirty="0"/>
          </a:p>
        </p:txBody>
      </p:sp>
      <p:sp>
        <p:nvSpPr>
          <p:cNvPr id="7" name="Rounded Rectangle 6"/>
          <p:cNvSpPr/>
          <p:nvPr/>
        </p:nvSpPr>
        <p:spPr>
          <a:xfrm>
            <a:off x="1562100" y="4419600"/>
            <a:ext cx="952500" cy="9525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Č2</a:t>
            </a:r>
            <a:endParaRPr lang="sk-SK" dirty="0"/>
          </a:p>
        </p:txBody>
      </p:sp>
      <p:sp>
        <p:nvSpPr>
          <p:cNvPr id="8" name="Rounded Rectangle 7"/>
          <p:cNvSpPr/>
          <p:nvPr/>
        </p:nvSpPr>
        <p:spPr>
          <a:xfrm>
            <a:off x="2933700" y="4429125"/>
            <a:ext cx="952500" cy="9525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Č3</a:t>
            </a:r>
            <a:endParaRPr lang="sk-SK" dirty="0"/>
          </a:p>
        </p:txBody>
      </p:sp>
      <p:sp>
        <p:nvSpPr>
          <p:cNvPr id="9" name="Rounded Rectangle 8"/>
          <p:cNvSpPr/>
          <p:nvPr/>
        </p:nvSpPr>
        <p:spPr>
          <a:xfrm>
            <a:off x="4343400" y="4429125"/>
            <a:ext cx="952500" cy="9525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Č4</a:t>
            </a:r>
            <a:endParaRPr lang="sk-SK" dirty="0"/>
          </a:p>
        </p:txBody>
      </p:sp>
      <p:sp>
        <p:nvSpPr>
          <p:cNvPr id="10" name="Rounded Rectangle 9"/>
          <p:cNvSpPr/>
          <p:nvPr/>
        </p:nvSpPr>
        <p:spPr>
          <a:xfrm>
            <a:off x="5638800" y="4419600"/>
            <a:ext cx="952500" cy="9525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Č5</a:t>
            </a:r>
            <a:endParaRPr lang="sk-SK" dirty="0"/>
          </a:p>
        </p:txBody>
      </p:sp>
      <p:sp>
        <p:nvSpPr>
          <p:cNvPr id="11" name="Rounded Rectangle 10"/>
          <p:cNvSpPr/>
          <p:nvPr/>
        </p:nvSpPr>
        <p:spPr>
          <a:xfrm>
            <a:off x="6934200" y="4400550"/>
            <a:ext cx="952500" cy="9525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Č6</a:t>
            </a:r>
            <a:endParaRPr lang="sk-SK" dirty="0"/>
          </a:p>
        </p:txBody>
      </p:sp>
      <p:sp>
        <p:nvSpPr>
          <p:cNvPr id="12" name="Rounded Rectangle 11"/>
          <p:cNvSpPr/>
          <p:nvPr/>
        </p:nvSpPr>
        <p:spPr>
          <a:xfrm>
            <a:off x="304800" y="4400550"/>
            <a:ext cx="952500" cy="9525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Č1</a:t>
            </a:r>
            <a:endParaRPr lang="sk-SK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838200" y="3124200"/>
            <a:ext cx="533400" cy="1143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505200" y="2906482"/>
            <a:ext cx="3200400" cy="137976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133600" y="3124200"/>
            <a:ext cx="1752600" cy="11620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4229100" y="3124200"/>
            <a:ext cx="609600" cy="11620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4533900" y="3143250"/>
            <a:ext cx="1581150" cy="1143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7353300" y="3124200"/>
            <a:ext cx="0" cy="1143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4800" y="58674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k-SK" dirty="0" smtClean="0"/>
              <a:t>farebne odlíšené zdroje článkov</a:t>
            </a:r>
            <a:endParaRPr lang="sk-SK" dirty="0"/>
          </a:p>
        </p:txBody>
      </p:sp>
      <p:sp>
        <p:nvSpPr>
          <p:cNvPr id="28" name="TextBox 27"/>
          <p:cNvSpPr txBox="1"/>
          <p:nvPr/>
        </p:nvSpPr>
        <p:spPr>
          <a:xfrm>
            <a:off x="838200" y="1676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raketoplán</a:t>
            </a:r>
            <a:endParaRPr lang="sk-SK" dirty="0"/>
          </a:p>
        </p:txBody>
      </p:sp>
      <p:sp>
        <p:nvSpPr>
          <p:cNvPr id="29" name="TextBox 28"/>
          <p:cNvSpPr txBox="1"/>
          <p:nvPr/>
        </p:nvSpPr>
        <p:spPr>
          <a:xfrm>
            <a:off x="3276600" y="1676400"/>
            <a:ext cx="1981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návšteva kráľovnej</a:t>
            </a:r>
            <a:endParaRPr lang="sk-SK" dirty="0"/>
          </a:p>
        </p:txBody>
      </p:sp>
      <p:sp>
        <p:nvSpPr>
          <p:cNvPr id="30" name="TextBox 29"/>
          <p:cNvSpPr txBox="1"/>
          <p:nvPr/>
        </p:nvSpPr>
        <p:spPr>
          <a:xfrm>
            <a:off x="6477000" y="16764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hokejový zápas</a:t>
            </a:r>
            <a:endParaRPr lang="sk-SK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235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Existujúce riešenia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Google News</a:t>
            </a:r>
            <a:r>
              <a:rPr lang="sk-SK" baseline="30000" dirty="0" smtClean="0"/>
              <a:t>1</a:t>
            </a:r>
          </a:p>
          <a:p>
            <a:pPr lvl="1"/>
            <a:r>
              <a:rPr lang="sk-SK" dirty="0" smtClean="0"/>
              <a:t>nemá verziu pre Slovenčinu</a:t>
            </a:r>
            <a:endParaRPr lang="sk-SK" dirty="0"/>
          </a:p>
          <a:p>
            <a:r>
              <a:rPr lang="sk-SK" dirty="0" smtClean="0"/>
              <a:t>NewsBrief</a:t>
            </a:r>
            <a:r>
              <a:rPr lang="sk-SK" baseline="30000" dirty="0" smtClean="0"/>
              <a:t>2</a:t>
            </a:r>
          </a:p>
          <a:p>
            <a:pPr lvl="1"/>
            <a:r>
              <a:rPr lang="sk-SK" dirty="0" smtClean="0"/>
              <a:t>nefunguje úplne správne</a:t>
            </a:r>
          </a:p>
          <a:p>
            <a:pPr lvl="1"/>
            <a:r>
              <a:rPr lang="sk-SK" dirty="0" smtClean="0"/>
              <a:t>časový sklz</a:t>
            </a:r>
          </a:p>
          <a:p>
            <a:endParaRPr lang="sk-SK" dirty="0" smtClean="0"/>
          </a:p>
          <a:p>
            <a:endParaRPr lang="sk-SK" dirty="0"/>
          </a:p>
          <a:p>
            <a:pPr marL="0" indent="0">
              <a:buNone/>
            </a:pPr>
            <a:r>
              <a:rPr lang="sk-SK" sz="2400" baseline="30000" dirty="0" smtClean="0"/>
              <a:t>1</a:t>
            </a:r>
            <a:r>
              <a:rPr lang="sk-SK" sz="2400" dirty="0" smtClean="0"/>
              <a:t> news.google.com</a:t>
            </a:r>
          </a:p>
          <a:p>
            <a:pPr marL="0" indent="0">
              <a:buNone/>
            </a:pPr>
            <a:r>
              <a:rPr lang="sk-SK" sz="2400" baseline="30000" dirty="0" smtClean="0"/>
              <a:t>2</a:t>
            </a:r>
            <a:r>
              <a:rPr lang="sk-SK" sz="2400" dirty="0" smtClean="0"/>
              <a:t> www.newsbrief.eu</a:t>
            </a:r>
            <a:endParaRPr lang="sk-SK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28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NewsBrief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celoeurópsky projekt</a:t>
            </a:r>
          </a:p>
          <a:p>
            <a:r>
              <a:rPr lang="sk-SK" dirty="0" smtClean="0"/>
              <a:t>podporuje všetky jazyky</a:t>
            </a:r>
          </a:p>
          <a:p>
            <a:r>
              <a:rPr lang="sk-SK" dirty="0" smtClean="0"/>
              <a:t>využíva zhlukovanie</a:t>
            </a:r>
          </a:p>
          <a:p>
            <a:pPr lvl="1"/>
            <a:r>
              <a:rPr lang="sk-SK" dirty="0" smtClean="0"/>
              <a:t>články za posledné 4 hodiny</a:t>
            </a:r>
          </a:p>
          <a:p>
            <a:pPr lvl="1"/>
            <a:r>
              <a:rPr lang="sk-SK" dirty="0" smtClean="0"/>
              <a:t>reprezentácia vektorom termov</a:t>
            </a:r>
            <a:endParaRPr lang="sk-SK" dirty="0"/>
          </a:p>
          <a:p>
            <a:pPr lvl="1"/>
            <a:r>
              <a:rPr lang="sk-SK" dirty="0" smtClean="0"/>
              <a:t>pravidelné zhlukovanie pomocou k-means</a:t>
            </a:r>
          </a:p>
          <a:p>
            <a:pPr lvl="1"/>
            <a:r>
              <a:rPr lang="sk-SK" dirty="0" smtClean="0"/>
              <a:t>medoid – reprezentuje zhluk (nadpis)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86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NewsBrief – udalosti</a:t>
            </a:r>
            <a:endParaRPr lang="sk-SK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697" y="1524000"/>
            <a:ext cx="6110504" cy="478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152400" y="2133600"/>
            <a:ext cx="990600" cy="4572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7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1 zhluk – 3 rôzne udalosti</a:t>
            </a:r>
            <a:endParaRPr lang="sk-SK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2247900"/>
            <a:ext cx="3914775" cy="384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675" y="2209800"/>
            <a:ext cx="4276725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76200" y="2514600"/>
            <a:ext cx="152400" cy="16573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Rectangle 11"/>
          <p:cNvSpPr/>
          <p:nvPr/>
        </p:nvSpPr>
        <p:spPr>
          <a:xfrm>
            <a:off x="4419600" y="2514600"/>
            <a:ext cx="152400" cy="685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Rectangle 12"/>
          <p:cNvSpPr/>
          <p:nvPr/>
        </p:nvSpPr>
        <p:spPr>
          <a:xfrm>
            <a:off x="76200" y="4419600"/>
            <a:ext cx="152400" cy="685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Rectangle 13"/>
          <p:cNvSpPr/>
          <p:nvPr/>
        </p:nvSpPr>
        <p:spPr>
          <a:xfrm>
            <a:off x="85725" y="5257800"/>
            <a:ext cx="152400" cy="685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Rectangle 14"/>
          <p:cNvSpPr/>
          <p:nvPr/>
        </p:nvSpPr>
        <p:spPr>
          <a:xfrm>
            <a:off x="4419600" y="3352800"/>
            <a:ext cx="152400" cy="1066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69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Náš prístup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využiť metadáta</a:t>
            </a:r>
          </a:p>
          <a:p>
            <a:r>
              <a:rPr lang="sk-SK" dirty="0" smtClean="0"/>
              <a:t>článok reprezentovaný kľúčovými slovami</a:t>
            </a:r>
          </a:p>
          <a:p>
            <a:r>
              <a:rPr lang="sk-SK" dirty="0" smtClean="0"/>
              <a:t>dostatočný prienik = články sú o rovnakej udalosti</a:t>
            </a:r>
          </a:p>
          <a:p>
            <a:r>
              <a:rPr lang="sk-SK" dirty="0" smtClean="0"/>
              <a:t>služby</a:t>
            </a:r>
          </a:p>
          <a:p>
            <a:pPr lvl="1"/>
            <a:r>
              <a:rPr lang="sk-SK" dirty="0" smtClean="0"/>
              <a:t>OpenCalais</a:t>
            </a:r>
          </a:p>
          <a:p>
            <a:pPr lvl="1"/>
            <a:r>
              <a:rPr lang="sk-SK" dirty="0" smtClean="0"/>
              <a:t>tagthe.net</a:t>
            </a:r>
          </a:p>
          <a:p>
            <a:pPr lvl="1"/>
            <a:r>
              <a:rPr lang="sk-SK" dirty="0" smtClean="0"/>
              <a:t>alchemy</a:t>
            </a:r>
          </a:p>
          <a:p>
            <a:r>
              <a:rPr lang="sk-SK" dirty="0" smtClean="0"/>
              <a:t>pracujú s anglickým textom – nutný preklad</a:t>
            </a: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91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Navrhnutý algoritmus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získanie článku (RSS)</a:t>
            </a:r>
          </a:p>
          <a:p>
            <a:r>
              <a:rPr lang="sk-SK" dirty="0" smtClean="0"/>
              <a:t>preklad hlavného textu</a:t>
            </a:r>
          </a:p>
          <a:p>
            <a:pPr lvl="1"/>
            <a:r>
              <a:rPr lang="sk-SK" dirty="0" smtClean="0"/>
              <a:t>hlavný text – služba Readability</a:t>
            </a:r>
          </a:p>
          <a:p>
            <a:r>
              <a:rPr lang="sk-SK" dirty="0" smtClean="0"/>
              <a:t>extrakcia kľúčových slov</a:t>
            </a:r>
          </a:p>
          <a:p>
            <a:r>
              <a:rPr lang="sk-SK" dirty="0" smtClean="0"/>
              <a:t>porovnanie so zaradenými článkami</a:t>
            </a:r>
          </a:p>
          <a:p>
            <a:r>
              <a:rPr lang="sk-SK" dirty="0" smtClean="0"/>
              <a:t>AK dostatočný prekryv</a:t>
            </a:r>
          </a:p>
          <a:p>
            <a:pPr lvl="1"/>
            <a:r>
              <a:rPr lang="sk-SK" dirty="0" smtClean="0"/>
              <a:t>zaraď do príslušnej skupiny</a:t>
            </a:r>
          </a:p>
          <a:p>
            <a:r>
              <a:rPr lang="sk-SK" dirty="0" smtClean="0"/>
              <a:t>INAK zriaď novú skupinu</a:t>
            </a: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Motivácia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Web </a:t>
            </a:r>
            <a:r>
              <a:rPr lang="sk-SK" dirty="0" smtClean="0"/>
              <a:t>tvorený prepojenými stránkami</a:t>
            </a:r>
          </a:p>
          <a:p>
            <a:r>
              <a:rPr lang="sk-SK" dirty="0" smtClean="0">
                <a:solidFill>
                  <a:schemeClr val="bg1">
                    <a:lumMod val="75000"/>
                  </a:schemeClr>
                </a:solidFill>
              </a:rPr>
              <a:t>1 stránka – viacero objektov</a:t>
            </a:r>
          </a:p>
          <a:p>
            <a:r>
              <a:rPr lang="sk-SK" dirty="0" smtClean="0">
                <a:solidFill>
                  <a:schemeClr val="bg1">
                    <a:lumMod val="75000"/>
                  </a:schemeClr>
                </a:solidFill>
              </a:rPr>
              <a:t>informácie roztrúsené na portáloch</a:t>
            </a:r>
          </a:p>
          <a:p>
            <a:pPr lvl="1"/>
            <a:r>
              <a:rPr lang="sk-SK" dirty="0" smtClean="0">
                <a:solidFill>
                  <a:schemeClr val="bg1">
                    <a:lumMod val="75000"/>
                  </a:schemeClr>
                </a:solidFill>
              </a:rPr>
              <a:t>nutnosť vyhľadávania</a:t>
            </a:r>
          </a:p>
          <a:p>
            <a:pPr lvl="1"/>
            <a:r>
              <a:rPr lang="sk-SK" dirty="0" smtClean="0">
                <a:solidFill>
                  <a:schemeClr val="bg1">
                    <a:lumMod val="75000"/>
                  </a:schemeClr>
                </a:solidFill>
              </a:rPr>
              <a:t>odpoveď treba nájsť vo výsledkoch</a:t>
            </a:r>
          </a:p>
          <a:p>
            <a:r>
              <a:rPr lang="sk-SK" dirty="0" smtClean="0">
                <a:solidFill>
                  <a:schemeClr val="bg1">
                    <a:lumMod val="75000"/>
                  </a:schemeClr>
                </a:solidFill>
              </a:rPr>
              <a:t>preskúmanie oblasti</a:t>
            </a:r>
          </a:p>
          <a:p>
            <a:pPr lvl="1"/>
            <a:r>
              <a:rPr lang="sk-SK" dirty="0" smtClean="0">
                <a:solidFill>
                  <a:schemeClr val="bg1">
                    <a:lumMod val="75000"/>
                  </a:schemeClr>
                </a:solidFill>
              </a:rPr>
              <a:t>nevieme sformulovať dopyt</a:t>
            </a:r>
          </a:p>
          <a:p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741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Preklad – originál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00199"/>
            <a:ext cx="6629400" cy="4540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756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Preklad – Google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35" y="1676400"/>
            <a:ext cx="82931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612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Preklad – Microsoft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68" y="1847850"/>
            <a:ext cx="8169351" cy="348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813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Kľúčové slová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článok reprezentovaný KS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966080"/>
              </p:ext>
            </p:extLst>
          </p:nvPr>
        </p:nvGraphicFramePr>
        <p:xfrm>
          <a:off x="1524000" y="2209800"/>
          <a:ext cx="6096000" cy="3962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/>
                        <a:t>SME.sk</a:t>
                      </a:r>
                      <a:endParaRPr lang="sk-SK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/>
                        <a:t>iDNES.cz</a:t>
                      </a:r>
                      <a:endParaRPr lang="sk-SK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2000" dirty="0" smtClean="0"/>
                        <a:t>Gaza Strip</a:t>
                      </a:r>
                      <a:endParaRPr lang="sk-SK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000" dirty="0" smtClean="0"/>
                        <a:t>Gaza Strip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2000" dirty="0" smtClean="0"/>
                        <a:t>Egypt</a:t>
                      </a:r>
                      <a:endParaRPr lang="sk-SK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/>
                        <a:t>President</a:t>
                      </a:r>
                      <a:endParaRPr lang="sk-SK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2000" dirty="0" smtClean="0"/>
                        <a:t>DPA</a:t>
                      </a:r>
                      <a:endParaRPr lang="sk-SK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/>
                        <a:t>Shimon Peres</a:t>
                      </a:r>
                      <a:endParaRPr lang="sk-SK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2000" dirty="0" smtClean="0"/>
                        <a:t>Hamas</a:t>
                      </a:r>
                      <a:endParaRPr lang="sk-SK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/>
                        <a:t>Reporter</a:t>
                      </a:r>
                      <a:endParaRPr lang="sk-SK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2000" dirty="0" smtClean="0"/>
                        <a:t>Gilad Shalit</a:t>
                      </a:r>
                      <a:endParaRPr lang="sk-SK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/>
                        <a:t>Gilad Shalit</a:t>
                      </a:r>
                      <a:endParaRPr lang="sk-SK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2000" dirty="0" smtClean="0"/>
                        <a:t>Israel</a:t>
                      </a:r>
                      <a:endParaRPr lang="sk-SK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/>
                        <a:t>Israel</a:t>
                      </a:r>
                      <a:endParaRPr lang="sk-SK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2000" dirty="0" smtClean="0"/>
                        <a:t>armed wing</a:t>
                      </a:r>
                      <a:endParaRPr lang="sk-SK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/>
                        <a:t>armed wing</a:t>
                      </a:r>
                      <a:endParaRPr lang="sk-SK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2000" dirty="0" smtClean="0"/>
                        <a:t>suicide bombings</a:t>
                      </a:r>
                      <a:endParaRPr lang="sk-SK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/>
                        <a:t>suicide bombers</a:t>
                      </a:r>
                      <a:endParaRPr lang="sk-SK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...</a:t>
                      </a:r>
                      <a:endParaRPr lang="sk-SK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...</a:t>
                      </a:r>
                      <a:endParaRPr lang="sk-SK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752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Overenie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106 článkov z NewsBrief</a:t>
            </a:r>
            <a:endParaRPr lang="en-US" dirty="0" smtClean="0"/>
          </a:p>
          <a:p>
            <a:r>
              <a:rPr lang="en-US" dirty="0" err="1" smtClean="0"/>
              <a:t>manu</a:t>
            </a:r>
            <a:r>
              <a:rPr lang="sk-SK" dirty="0" smtClean="0"/>
              <a:t>álna kontrola skupín</a:t>
            </a:r>
          </a:p>
          <a:p>
            <a:r>
              <a:rPr lang="sk-SK" dirty="0" smtClean="0"/>
              <a:t>rôzne hranice prekryvu</a:t>
            </a:r>
          </a:p>
          <a:p>
            <a:pPr lvl="1"/>
            <a:r>
              <a:rPr lang="sk-SK" dirty="0" smtClean="0"/>
              <a:t>30 %, 40 %, 50 %</a:t>
            </a:r>
          </a:p>
          <a:p>
            <a:r>
              <a:rPr lang="sk-SK" dirty="0" smtClean="0"/>
              <a:t>najlepšie vyšla hranica 40 %</a:t>
            </a: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3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Porovnanie s NewsBrief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naša metóda</a:t>
            </a:r>
          </a:p>
          <a:p>
            <a:pPr lvl="1"/>
            <a:r>
              <a:rPr lang="sk-SK" dirty="0" smtClean="0"/>
              <a:t>4 nesprávne zaradené články</a:t>
            </a:r>
          </a:p>
          <a:p>
            <a:pPr lvl="1"/>
            <a:r>
              <a:rPr lang="sk-SK" dirty="0" smtClean="0"/>
              <a:t>18 skupín sa dalo zlúčiť</a:t>
            </a:r>
          </a:p>
          <a:p>
            <a:r>
              <a:rPr lang="sk-SK" dirty="0" smtClean="0"/>
              <a:t>NewsBrief</a:t>
            </a:r>
          </a:p>
          <a:p>
            <a:pPr lvl="1"/>
            <a:r>
              <a:rPr lang="sk-SK" dirty="0" smtClean="0"/>
              <a:t>v jednej skupine niekedy až 8 rôznych udalostí</a:t>
            </a:r>
          </a:p>
          <a:p>
            <a:pPr lvl="1"/>
            <a:r>
              <a:rPr lang="sk-SK" dirty="0" smtClean="0"/>
              <a:t>4 skupiny obsahovali 1 nesúvisiaci článok</a:t>
            </a:r>
          </a:p>
          <a:p>
            <a:pPr lvl="1"/>
            <a:r>
              <a:rPr lang="sk-SK" dirty="0"/>
              <a:t>toto sme našou metódou opravili</a:t>
            </a:r>
          </a:p>
          <a:p>
            <a:pPr lvl="1"/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4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Obmedzenia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závislé od externých služieb</a:t>
            </a:r>
          </a:p>
          <a:p>
            <a:pPr lvl="1"/>
            <a:r>
              <a:rPr lang="sk-SK" dirty="0" smtClean="0"/>
              <a:t>preklad</a:t>
            </a:r>
          </a:p>
          <a:p>
            <a:pPr lvl="1"/>
            <a:r>
              <a:rPr lang="sk-SK" dirty="0" smtClean="0"/>
              <a:t>extrakcia kľúčových slov</a:t>
            </a:r>
          </a:p>
          <a:p>
            <a:r>
              <a:rPr lang="sk-SK" dirty="0" smtClean="0"/>
              <a:t>ťažko zaraditeľné</a:t>
            </a:r>
          </a:p>
          <a:p>
            <a:pPr lvl="1"/>
            <a:r>
              <a:rPr lang="sk-SK" dirty="0" smtClean="0"/>
              <a:t>rozhovory, úvahy, komentáre</a:t>
            </a:r>
          </a:p>
          <a:p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89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Webové služby Metall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Tomáš Kramár – FIIT STU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6096000"/>
            <a:ext cx="5421083" cy="365125"/>
          </a:xfrm>
        </p:spPr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143000" y="3429000"/>
            <a:ext cx="6705600" cy="13716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4000" dirty="0" smtClean="0"/>
              <a:t>peweproxy.fiit.stuba.sk/metall</a:t>
            </a:r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214821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Zhodnotenie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nový spôsob porovnávania textu</a:t>
            </a:r>
          </a:p>
          <a:p>
            <a:pPr lvl="1"/>
            <a:r>
              <a:rPr lang="sk-SK" dirty="0" smtClean="0"/>
              <a:t>namiesto vektoru termov – kľúčové slová</a:t>
            </a:r>
          </a:p>
          <a:p>
            <a:r>
              <a:rPr lang="sk-SK" dirty="0" smtClean="0"/>
              <a:t>automatický preklad textu</a:t>
            </a:r>
          </a:p>
          <a:p>
            <a:pPr lvl="1"/>
            <a:r>
              <a:rPr lang="sk-SK" dirty="0" smtClean="0"/>
              <a:t>závislé od externej služby</a:t>
            </a:r>
          </a:p>
          <a:p>
            <a:pPr lvl="1"/>
            <a:r>
              <a:rPr lang="sk-SK" dirty="0" smtClean="0"/>
              <a:t>kvalita prekladu kolíše</a:t>
            </a:r>
          </a:p>
          <a:p>
            <a:pPr lvl="1"/>
            <a:r>
              <a:rPr lang="sk-SK" dirty="0" smtClean="0"/>
              <a:t>ALE vieme porovnať rôzne jazyky</a:t>
            </a:r>
          </a:p>
          <a:p>
            <a:r>
              <a:rPr lang="sk-SK" dirty="0" smtClean="0"/>
              <a:t>prekryv kľúčových slov</a:t>
            </a:r>
          </a:p>
          <a:p>
            <a:pPr lvl="1"/>
            <a:r>
              <a:rPr lang="sk-SK" dirty="0" smtClean="0"/>
              <a:t>v niektorých aspektoch zlepšenie</a:t>
            </a:r>
          </a:p>
          <a:p>
            <a:pPr lvl="1"/>
            <a:r>
              <a:rPr lang="sk-SK" smtClean="0"/>
              <a:t>treba ďalšie metadáta z článkov</a:t>
            </a: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26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Webové objekty</a:t>
            </a:r>
            <a:endParaRPr lang="sk-S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828925"/>
            <a:ext cx="838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038725"/>
            <a:ext cx="838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114925"/>
            <a:ext cx="838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048125"/>
            <a:ext cx="838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276600"/>
            <a:ext cx="838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486400"/>
            <a:ext cx="838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>
            <a:stCxn id="1026" idx="3"/>
          </p:cNvCxnSpPr>
          <p:nvPr/>
        </p:nvCxnSpPr>
        <p:spPr>
          <a:xfrm>
            <a:off x="1676400" y="3248025"/>
            <a:ext cx="990600" cy="4476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1026" idx="2"/>
            <a:endCxn id="8" idx="0"/>
          </p:cNvCxnSpPr>
          <p:nvPr/>
        </p:nvCxnSpPr>
        <p:spPr>
          <a:xfrm flipH="1">
            <a:off x="1104900" y="3667125"/>
            <a:ext cx="152400" cy="1371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1"/>
          </p:cNvCxnSpPr>
          <p:nvPr/>
        </p:nvCxnSpPr>
        <p:spPr>
          <a:xfrm flipH="1">
            <a:off x="1257300" y="4467225"/>
            <a:ext cx="571500" cy="5715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2" idx="0"/>
            <a:endCxn id="10" idx="2"/>
          </p:cNvCxnSpPr>
          <p:nvPr/>
        </p:nvCxnSpPr>
        <p:spPr>
          <a:xfrm flipH="1" flipV="1">
            <a:off x="2247900" y="4886325"/>
            <a:ext cx="304800" cy="6000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" idx="0"/>
            <a:endCxn id="11" idx="2"/>
          </p:cNvCxnSpPr>
          <p:nvPr/>
        </p:nvCxnSpPr>
        <p:spPr>
          <a:xfrm flipH="1" flipV="1">
            <a:off x="3086100" y="4114800"/>
            <a:ext cx="609600" cy="10001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9" idx="0"/>
            <a:endCxn id="10" idx="3"/>
          </p:cNvCxnSpPr>
          <p:nvPr/>
        </p:nvCxnSpPr>
        <p:spPr>
          <a:xfrm flipH="1" flipV="1">
            <a:off x="2667000" y="4467225"/>
            <a:ext cx="1028700" cy="6477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2" idx="3"/>
            <a:endCxn id="9" idx="1"/>
          </p:cNvCxnSpPr>
          <p:nvPr/>
        </p:nvCxnSpPr>
        <p:spPr>
          <a:xfrm flipV="1">
            <a:off x="2971800" y="5534025"/>
            <a:ext cx="304800" cy="3714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Straight Arrow Connector 1024"/>
          <p:cNvCxnSpPr>
            <a:stCxn id="8" idx="3"/>
            <a:endCxn id="12" idx="1"/>
          </p:cNvCxnSpPr>
          <p:nvPr/>
        </p:nvCxnSpPr>
        <p:spPr>
          <a:xfrm>
            <a:off x="1524000" y="5457825"/>
            <a:ext cx="609600" cy="4476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" name="TextBox 1029"/>
          <p:cNvSpPr txBox="1"/>
          <p:nvPr/>
        </p:nvSpPr>
        <p:spPr>
          <a:xfrm>
            <a:off x="685800" y="18288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smtClean="0"/>
              <a:t>Prepojené webové stránky</a:t>
            </a:r>
            <a:endParaRPr lang="sk-SK" sz="2400" dirty="0"/>
          </a:p>
        </p:txBody>
      </p:sp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4062413"/>
            <a:ext cx="838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0999" y="3062288"/>
            <a:ext cx="904875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330660"/>
            <a:ext cx="93345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036" y="2562225"/>
            <a:ext cx="904875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767138"/>
            <a:ext cx="93345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9475" y="5419725"/>
            <a:ext cx="93345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9" name="Straight Arrow Connector 48"/>
          <p:cNvCxnSpPr/>
          <p:nvPr/>
        </p:nvCxnSpPr>
        <p:spPr>
          <a:xfrm flipH="1">
            <a:off x="5943600" y="4433888"/>
            <a:ext cx="1143000" cy="47625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5943600" y="3071813"/>
            <a:ext cx="1285873" cy="116205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6267450" y="5805488"/>
            <a:ext cx="1276350" cy="1"/>
          </a:xfrm>
          <a:prstGeom prst="straightConnector1">
            <a:avLst/>
          </a:prstGeom>
          <a:ln w="38100">
            <a:solidFill>
              <a:srgbClr val="CC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7696200" y="3652838"/>
            <a:ext cx="914400" cy="196691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 flipV="1">
            <a:off x="7391400" y="4586288"/>
            <a:ext cx="257175" cy="15240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 flipV="1">
            <a:off x="5638800" y="4129089"/>
            <a:ext cx="304800" cy="1590673"/>
          </a:xfrm>
          <a:prstGeom prst="straightConnector1">
            <a:avLst/>
          </a:prstGeom>
          <a:ln w="38100">
            <a:solidFill>
              <a:srgbClr val="CC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334000" y="1828800"/>
            <a:ext cx="3571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smtClean="0"/>
              <a:t>Prepojené webové objekty</a:t>
            </a:r>
            <a:endParaRPr lang="sk-SK" sz="2400" dirty="0"/>
          </a:p>
        </p:txBody>
      </p:sp>
      <p:sp>
        <p:nvSpPr>
          <p:cNvPr id="1046" name="TextBox 1045"/>
          <p:cNvSpPr txBox="1"/>
          <p:nvPr/>
        </p:nvSpPr>
        <p:spPr>
          <a:xfrm>
            <a:off x="5915025" y="3307318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typ A</a:t>
            </a:r>
            <a:endParaRPr lang="sk-SK" dirty="0"/>
          </a:p>
        </p:txBody>
      </p:sp>
      <p:sp>
        <p:nvSpPr>
          <p:cNvPr id="69" name="TextBox 68"/>
          <p:cNvSpPr txBox="1"/>
          <p:nvPr/>
        </p:nvSpPr>
        <p:spPr>
          <a:xfrm>
            <a:off x="6168691" y="45720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typ B</a:t>
            </a:r>
            <a:endParaRPr lang="sk-SK" dirty="0"/>
          </a:p>
        </p:txBody>
      </p:sp>
      <p:sp>
        <p:nvSpPr>
          <p:cNvPr id="70" name="TextBox 69"/>
          <p:cNvSpPr txBox="1"/>
          <p:nvPr/>
        </p:nvSpPr>
        <p:spPr>
          <a:xfrm>
            <a:off x="4945982" y="4931807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typ C</a:t>
            </a: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22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Webový objekt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„Informačná jednotka integrujúca všetky súvisiace webové informácie o tom istom objekte.“</a:t>
            </a:r>
          </a:p>
          <a:p>
            <a:pPr lvl="1"/>
            <a:r>
              <a:rPr lang="sk-SK" dirty="0" smtClean="0"/>
              <a:t>Nie et al., WWW 2007</a:t>
            </a:r>
          </a:p>
          <a:p>
            <a:r>
              <a:rPr lang="sk-SK" dirty="0" smtClean="0"/>
              <a:t>„Stručná rozpoznateľná jednotka extrahovaná z Webu pre objektové vyhľadávanie.“</a:t>
            </a:r>
          </a:p>
          <a:p>
            <a:pPr lvl="1"/>
            <a:r>
              <a:rPr lang="sk-SK" dirty="0" smtClean="0"/>
              <a:t>Lee et al., ACM SIGKDD 2009</a:t>
            </a: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25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Webové objekty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digitálne knižnice</a:t>
            </a:r>
          </a:p>
          <a:p>
            <a:pPr lvl="1"/>
            <a:r>
              <a:rPr lang="sk-SK" dirty="0" smtClean="0"/>
              <a:t>príspevok – konferencia – autor</a:t>
            </a:r>
          </a:p>
          <a:p>
            <a:r>
              <a:rPr lang="sk-SK" dirty="0" smtClean="0"/>
              <a:t>noviny</a:t>
            </a:r>
          </a:p>
          <a:p>
            <a:pPr lvl="1"/>
            <a:r>
              <a:rPr lang="sk-SK" dirty="0" smtClean="0"/>
              <a:t>články – udalosti</a:t>
            </a:r>
          </a:p>
          <a:p>
            <a:r>
              <a:rPr lang="sk-SK" dirty="0" smtClean="0"/>
              <a:t>softvérová firma</a:t>
            </a:r>
          </a:p>
          <a:p>
            <a:pPr lvl="1"/>
            <a:r>
              <a:rPr lang="sk-SK" dirty="0" smtClean="0"/>
              <a:t>kus kódu – online dokumentácia – poznámka</a:t>
            </a:r>
          </a:p>
          <a:p>
            <a:pPr lvl="1"/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134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Motivácia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Web </a:t>
            </a:r>
            <a:r>
              <a:rPr lang="sk-SK" dirty="0" smtClean="0"/>
              <a:t>tvorený prepojenými stránkami</a:t>
            </a:r>
          </a:p>
          <a:p>
            <a:r>
              <a:rPr lang="sk-SK" dirty="0" smtClean="0"/>
              <a:t>1 stránka – viacero objektov</a:t>
            </a:r>
          </a:p>
          <a:p>
            <a:r>
              <a:rPr lang="sk-SK" dirty="0" smtClean="0">
                <a:solidFill>
                  <a:schemeClr val="bg1">
                    <a:lumMod val="75000"/>
                  </a:schemeClr>
                </a:solidFill>
              </a:rPr>
              <a:t>informácie roztrúsené na portáloch</a:t>
            </a:r>
          </a:p>
          <a:p>
            <a:pPr lvl="1"/>
            <a:r>
              <a:rPr lang="sk-SK" dirty="0" smtClean="0">
                <a:solidFill>
                  <a:schemeClr val="bg1">
                    <a:lumMod val="75000"/>
                  </a:schemeClr>
                </a:solidFill>
              </a:rPr>
              <a:t>nutnosť vyhľadávania</a:t>
            </a:r>
          </a:p>
          <a:p>
            <a:pPr lvl="1"/>
            <a:r>
              <a:rPr lang="sk-SK" dirty="0" smtClean="0">
                <a:solidFill>
                  <a:schemeClr val="bg1">
                    <a:lumMod val="75000"/>
                  </a:schemeClr>
                </a:solidFill>
              </a:rPr>
              <a:t>odpoveď treba nájsť vo výsledkoch</a:t>
            </a:r>
          </a:p>
          <a:p>
            <a:r>
              <a:rPr lang="sk-SK" dirty="0" smtClean="0">
                <a:solidFill>
                  <a:schemeClr val="bg1">
                    <a:lumMod val="75000"/>
                  </a:schemeClr>
                </a:solidFill>
              </a:rPr>
              <a:t>preskúmanie oblasti</a:t>
            </a:r>
          </a:p>
          <a:p>
            <a:pPr lvl="1"/>
            <a:r>
              <a:rPr lang="sk-SK" dirty="0" smtClean="0">
                <a:solidFill>
                  <a:schemeClr val="bg1">
                    <a:lumMod val="75000"/>
                  </a:schemeClr>
                </a:solidFill>
              </a:rPr>
              <a:t>nevieme sformulovať dopyt</a:t>
            </a:r>
          </a:p>
          <a:p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363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Viac objektov na stránke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článok</a:t>
            </a:r>
          </a:p>
          <a:p>
            <a:r>
              <a:rPr lang="sk-SK" dirty="0" smtClean="0"/>
              <a:t>multimédiá</a:t>
            </a:r>
          </a:p>
          <a:p>
            <a:r>
              <a:rPr lang="sk-SK" dirty="0" smtClean="0"/>
              <a:t>anketa</a:t>
            </a:r>
          </a:p>
          <a:p>
            <a:r>
              <a:rPr lang="sk-SK" dirty="0" smtClean="0"/>
              <a:t>diskusný príspevok</a:t>
            </a:r>
          </a:p>
          <a:p>
            <a:r>
              <a:rPr lang="sk-SK" dirty="0" smtClean="0"/>
              <a:t>...</a:t>
            </a:r>
          </a:p>
          <a:p>
            <a:endParaRPr lang="sk-SK" dirty="0" smtClean="0"/>
          </a:p>
          <a:p>
            <a:endParaRPr lang="sk-SK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6988" y="1828800"/>
            <a:ext cx="4779241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876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Motivácia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Web </a:t>
            </a:r>
            <a:r>
              <a:rPr lang="sk-SK" dirty="0" smtClean="0"/>
              <a:t>tvorený prepojenými stránkami</a:t>
            </a:r>
          </a:p>
          <a:p>
            <a:r>
              <a:rPr lang="sk-SK" dirty="0" smtClean="0"/>
              <a:t>1 stránka – viacero objektov</a:t>
            </a:r>
          </a:p>
          <a:p>
            <a:r>
              <a:rPr lang="sk-SK" dirty="0" smtClean="0"/>
              <a:t>informácie roztrúsené na portáloch</a:t>
            </a:r>
          </a:p>
          <a:p>
            <a:pPr lvl="1"/>
            <a:r>
              <a:rPr lang="sk-SK" dirty="0" smtClean="0"/>
              <a:t>nutnosť vyhľadávania</a:t>
            </a:r>
          </a:p>
          <a:p>
            <a:pPr lvl="1"/>
            <a:r>
              <a:rPr lang="sk-SK" dirty="0" smtClean="0"/>
              <a:t>odpoveď treba nájsť vo výsledkoch</a:t>
            </a:r>
          </a:p>
          <a:p>
            <a:r>
              <a:rPr lang="sk-SK" dirty="0" smtClean="0">
                <a:solidFill>
                  <a:schemeClr val="bg1">
                    <a:lumMod val="75000"/>
                  </a:schemeClr>
                </a:solidFill>
              </a:rPr>
              <a:t>preskúmanie oblasti</a:t>
            </a:r>
          </a:p>
          <a:p>
            <a:pPr lvl="1"/>
            <a:r>
              <a:rPr lang="sk-SK" dirty="0" smtClean="0">
                <a:solidFill>
                  <a:schemeClr val="bg1">
                    <a:lumMod val="75000"/>
                  </a:schemeClr>
                </a:solidFill>
              </a:rPr>
              <a:t>nevieme sformulovať dopyt</a:t>
            </a:r>
          </a:p>
          <a:p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88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Roztrúsené informácie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hľadám</a:t>
            </a:r>
          </a:p>
          <a:p>
            <a:pPr lvl="1"/>
            <a:r>
              <a:rPr lang="sk-SK" dirty="0" smtClean="0"/>
              <a:t>príklad použitia metódy / triedy v Jave</a:t>
            </a:r>
          </a:p>
          <a:p>
            <a:pPr lvl="1"/>
            <a:r>
              <a:rPr lang="sk-SK" dirty="0" smtClean="0"/>
              <a:t>komentár k filmu</a:t>
            </a:r>
          </a:p>
          <a:p>
            <a:r>
              <a:rPr lang="sk-SK" dirty="0" smtClean="0"/>
              <a:t>dostanem</a:t>
            </a:r>
          </a:p>
          <a:p>
            <a:pPr lvl="1"/>
            <a:r>
              <a:rPr lang="sk-SK" dirty="0" smtClean="0"/>
              <a:t>zoznam odkazov</a:t>
            </a:r>
          </a:p>
          <a:p>
            <a:pPr lvl="1"/>
            <a:r>
              <a:rPr lang="sk-SK" dirty="0" smtClean="0"/>
              <a:t>nie konkrétny objekt</a:t>
            </a:r>
          </a:p>
          <a:p>
            <a:pPr lvl="2"/>
            <a:r>
              <a:rPr lang="sk-SK" dirty="0" smtClean="0"/>
              <a:t>ten si musím nájsť sám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DATAKON 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6541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380</TotalTime>
  <Words>661</Words>
  <Application>Microsoft Office PowerPoint</Application>
  <PresentationFormat>On-screen Show (4:3)</PresentationFormat>
  <Paragraphs>249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Median</vt:lpstr>
      <vt:lpstr>Zoskupovanie novinových článkov podľa udalostí</vt:lpstr>
      <vt:lpstr>Motivácia</vt:lpstr>
      <vt:lpstr>Webové objekty</vt:lpstr>
      <vt:lpstr>Webový objekt</vt:lpstr>
      <vt:lpstr>Webové objekty</vt:lpstr>
      <vt:lpstr>Motivácia</vt:lpstr>
      <vt:lpstr>Viac objektov na stránke</vt:lpstr>
      <vt:lpstr>Motivácia</vt:lpstr>
      <vt:lpstr>Roztrúsené informácie</vt:lpstr>
      <vt:lpstr>Motivácia</vt:lpstr>
      <vt:lpstr>Preskúmanie oblasti</vt:lpstr>
      <vt:lpstr>Aktuálne udalosti</vt:lpstr>
      <vt:lpstr>Udalosti – články</vt:lpstr>
      <vt:lpstr>Existujúce riešenia</vt:lpstr>
      <vt:lpstr>NewsBrief</vt:lpstr>
      <vt:lpstr>NewsBrief – udalosti</vt:lpstr>
      <vt:lpstr>1 zhluk – 3 rôzne udalosti</vt:lpstr>
      <vt:lpstr>Náš prístup</vt:lpstr>
      <vt:lpstr>Navrhnutý algoritmus</vt:lpstr>
      <vt:lpstr>Preklad – originál</vt:lpstr>
      <vt:lpstr>Preklad – Google</vt:lpstr>
      <vt:lpstr>Preklad – Microsoft</vt:lpstr>
      <vt:lpstr>Kľúčové slová</vt:lpstr>
      <vt:lpstr>Overenie</vt:lpstr>
      <vt:lpstr>Porovnanie s NewsBrief</vt:lpstr>
      <vt:lpstr>Obmedzenia</vt:lpstr>
      <vt:lpstr>Webové služby Metall</vt:lpstr>
      <vt:lpstr>Zhodnotenie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Zoskupovanie novinových článkov podľa udalostí</dc:title>
  <dc:creator/>
  <cp:lastModifiedBy>Michal Holub</cp:lastModifiedBy>
  <cp:revision>41</cp:revision>
  <dcterms:created xsi:type="dcterms:W3CDTF">2006-08-16T00:00:00Z</dcterms:created>
  <dcterms:modified xsi:type="dcterms:W3CDTF">2011-10-17T11:49:43Z</dcterms:modified>
</cp:coreProperties>
</file>