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80" r:id="rId3"/>
    <p:sldId id="281" r:id="rId4"/>
    <p:sldId id="282" r:id="rId5"/>
    <p:sldId id="283" r:id="rId6"/>
    <p:sldId id="287" r:id="rId7"/>
    <p:sldId id="288" r:id="rId8"/>
    <p:sldId id="293" r:id="rId9"/>
    <p:sldId id="295" r:id="rId10"/>
    <p:sldId id="28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8" d="100"/>
          <a:sy n="88" d="100"/>
        </p:scale>
        <p:origin x="-10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831FC-2568-4562-ACBC-301B7CC5A41E}" type="datetimeFigureOut">
              <a:rPr lang="sk-SK" smtClean="0"/>
              <a:pPr/>
              <a:t>30. 3. 2011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3C140-2AE8-4F42-A2CA-844E09A4CA0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3C140-2AE8-4F42-A2CA-844E09A4CA04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071810"/>
            <a:ext cx="6858000" cy="180499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904875" y="3000372"/>
            <a:ext cx="7315200" cy="192786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000372"/>
            <a:ext cx="228600" cy="192786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sk-SK" dirty="0" smtClean="0"/>
              <a:t>.3.2009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4.3.2009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 smtClean="0"/>
              <a:t>Prepájanie informácií na sociálnom </a:t>
            </a:r>
            <a:r>
              <a:rPr lang="sk-SK" b="1" dirty="0" err="1" smtClean="0"/>
              <a:t>adatpívnom</a:t>
            </a:r>
            <a:r>
              <a:rPr lang="sk-SK" b="1" dirty="0" smtClean="0"/>
              <a:t> webe</a:t>
            </a:r>
            <a:br>
              <a:rPr lang="sk-SK" b="1" dirty="0" smtClean="0"/>
            </a:br>
            <a:r>
              <a:rPr lang="sk-SK" sz="1100" b="1" dirty="0" smtClean="0"/>
              <a:t/>
            </a:r>
            <a:br>
              <a:rPr lang="sk-SK" sz="1100" b="1" dirty="0" smtClean="0"/>
            </a:br>
            <a:r>
              <a:rPr lang="sk-SK" sz="2400" b="1" dirty="0" smtClean="0"/>
              <a:t>Dizertačný projekt 2</a:t>
            </a:r>
            <a:endParaRPr lang="sk-SK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Ing. </a:t>
            </a:r>
            <a:r>
              <a:rPr lang="en-US" b="1" dirty="0" smtClean="0"/>
              <a:t>Michal Holub</a:t>
            </a:r>
            <a:endParaRPr lang="sk-SK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Otvorené problémy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10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Určovanie vzťahov medzi objektmi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Dolovanie faktov na dopĺňanie objektov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Výber a spájanie objektov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err="1" smtClean="0"/>
              <a:t>Personalizácia</a:t>
            </a:r>
            <a:r>
              <a:rPr lang="sk-SK" dirty="0" smtClean="0"/>
              <a:t> a odporúčanie objektov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veľa údajov</a:t>
            </a:r>
          </a:p>
          <a:p>
            <a:r>
              <a:rPr lang="sk-SK" dirty="0" smtClean="0"/>
              <a:t>roztrúsené po mnohých portáloch</a:t>
            </a:r>
          </a:p>
          <a:p>
            <a:r>
              <a:rPr lang="sk-SK" dirty="0" smtClean="0"/>
              <a:t>vyhľadávače nespájajú dáta</a:t>
            </a:r>
          </a:p>
          <a:p>
            <a:r>
              <a:rPr lang="sk-SK" dirty="0" smtClean="0"/>
              <a:t>málo sémantiky</a:t>
            </a:r>
            <a:endParaRPr lang="en-US" dirty="0" smtClean="0"/>
          </a:p>
        </p:txBody>
      </p:sp>
      <p:sp>
        <p:nvSpPr>
          <p:cNvPr id="9" name="Cloud 8"/>
          <p:cNvSpPr/>
          <p:nvPr/>
        </p:nvSpPr>
        <p:spPr>
          <a:xfrm>
            <a:off x="6715125" y="2276872"/>
            <a:ext cx="1828800" cy="11334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Web</a:t>
            </a:r>
            <a:endParaRPr lang="sk-SK" dirty="0"/>
          </a:p>
        </p:txBody>
      </p:sp>
      <p:sp>
        <p:nvSpPr>
          <p:cNvPr id="10" name="Folded Corner 9"/>
          <p:cNvSpPr/>
          <p:nvPr/>
        </p:nvSpPr>
        <p:spPr>
          <a:xfrm>
            <a:off x="5019675" y="3076972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Oval 10"/>
          <p:cNvSpPr/>
          <p:nvPr/>
        </p:nvSpPr>
        <p:spPr>
          <a:xfrm>
            <a:off x="4505325" y="2791222"/>
            <a:ext cx="2162175" cy="164782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Folded Corner 11"/>
          <p:cNvSpPr/>
          <p:nvPr/>
        </p:nvSpPr>
        <p:spPr>
          <a:xfrm>
            <a:off x="5505450" y="3296047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3" name="Folded Corner 12"/>
          <p:cNvSpPr/>
          <p:nvPr/>
        </p:nvSpPr>
        <p:spPr>
          <a:xfrm>
            <a:off x="6000750" y="3638947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Folded Corner 13"/>
          <p:cNvSpPr/>
          <p:nvPr/>
        </p:nvSpPr>
        <p:spPr>
          <a:xfrm>
            <a:off x="5295900" y="3800872"/>
            <a:ext cx="371475" cy="411163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4724400" y="2400697"/>
            <a:ext cx="2007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dirty="0" smtClean="0"/>
              <a:t>Dolovanie objektov</a:t>
            </a:r>
            <a:endParaRPr lang="sk-SK" dirty="0"/>
          </a:p>
        </p:txBody>
      </p:sp>
      <p:sp>
        <p:nvSpPr>
          <p:cNvPr id="17" name="Left Arrow 16"/>
          <p:cNvSpPr/>
          <p:nvPr/>
        </p:nvSpPr>
        <p:spPr>
          <a:xfrm rot="909086">
            <a:off x="6534150" y="3983435"/>
            <a:ext cx="1417638" cy="603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smtClean="0"/>
              <a:t>sémantika</a:t>
            </a:r>
            <a:endParaRPr lang="sk-SK" dirty="0"/>
          </a:p>
        </p:txBody>
      </p:sp>
      <p:sp>
        <p:nvSpPr>
          <p:cNvPr id="18" name="Down Arrow 17"/>
          <p:cNvSpPr/>
          <p:nvPr/>
        </p:nvSpPr>
        <p:spPr>
          <a:xfrm rot="1186516">
            <a:off x="4867275" y="4410472"/>
            <a:ext cx="390525" cy="866775"/>
          </a:xfrm>
          <a:prstGeom prst="down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9" name="Down Arrow 18"/>
          <p:cNvSpPr/>
          <p:nvPr/>
        </p:nvSpPr>
        <p:spPr>
          <a:xfrm rot="21007776">
            <a:off x="5715000" y="4448572"/>
            <a:ext cx="390525" cy="866775"/>
          </a:xfrm>
          <a:prstGeom prst="down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0" name="Rounded Rectangle 19"/>
          <p:cNvSpPr/>
          <p:nvPr/>
        </p:nvSpPr>
        <p:spPr>
          <a:xfrm>
            <a:off x="3829050" y="5315347"/>
            <a:ext cx="146685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err="1" smtClean="0"/>
              <a:t>Mashupy</a:t>
            </a:r>
            <a:endParaRPr lang="sk-SK" dirty="0"/>
          </a:p>
        </p:txBody>
      </p:sp>
      <p:sp>
        <p:nvSpPr>
          <p:cNvPr id="21" name="Rounded Rectangle 20"/>
          <p:cNvSpPr/>
          <p:nvPr/>
        </p:nvSpPr>
        <p:spPr>
          <a:xfrm>
            <a:off x="5667375" y="5334397"/>
            <a:ext cx="146685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smtClean="0"/>
              <a:t>Anotácie</a:t>
            </a:r>
            <a:endParaRPr lang="sk-SK" dirty="0"/>
          </a:p>
        </p:txBody>
      </p:sp>
      <p:sp>
        <p:nvSpPr>
          <p:cNvPr id="22" name="Down Arrow 21"/>
          <p:cNvSpPr/>
          <p:nvPr/>
        </p:nvSpPr>
        <p:spPr>
          <a:xfrm rot="3936639">
            <a:off x="6403181" y="2712642"/>
            <a:ext cx="390525" cy="684212"/>
          </a:xfrm>
          <a:prstGeom prst="downArrow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3" name="Flowchart: Magnetic Disk 22"/>
          <p:cNvSpPr/>
          <p:nvPr/>
        </p:nvSpPr>
        <p:spPr>
          <a:xfrm>
            <a:off x="8020050" y="4038997"/>
            <a:ext cx="704850" cy="857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 smtClean="0"/>
              <a:t>Báza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Súčasný </a:t>
            </a:r>
            <a:r>
              <a:rPr lang="sk-SK" dirty="0" smtClean="0"/>
              <a:t>výskum</a:t>
            </a:r>
            <a:r>
              <a:rPr lang="en-US" dirty="0" smtClean="0"/>
              <a:t> – </a:t>
            </a:r>
            <a:r>
              <a:rPr lang="en-US" dirty="0" err="1" smtClean="0"/>
              <a:t>dolovanie</a:t>
            </a:r>
            <a:r>
              <a:rPr lang="en-US" dirty="0" smtClean="0"/>
              <a:t> </a:t>
            </a:r>
            <a:r>
              <a:rPr lang="en-US" dirty="0" err="1" smtClean="0"/>
              <a:t>objektov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3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okná fixnej dĺžky</a:t>
            </a:r>
          </a:p>
          <a:p>
            <a:pPr lvl="1"/>
            <a:r>
              <a:rPr lang="sk-SK" dirty="0" err="1" smtClean="0"/>
              <a:t>Kaszkiel</a:t>
            </a:r>
            <a:r>
              <a:rPr lang="sk-SK" dirty="0" smtClean="0"/>
              <a:t> and </a:t>
            </a:r>
            <a:r>
              <a:rPr lang="sk-SK" dirty="0" err="1" smtClean="0"/>
              <a:t>Zobel</a:t>
            </a:r>
            <a:r>
              <a:rPr lang="sk-SK" dirty="0" smtClean="0"/>
              <a:t>, 2001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hľadanie opakujúcich sa </a:t>
            </a:r>
            <a:r>
              <a:rPr lang="sk-SK" dirty="0" err="1" smtClean="0"/>
              <a:t>podstromov</a:t>
            </a:r>
            <a:r>
              <a:rPr lang="sk-SK" dirty="0" smtClean="0"/>
              <a:t> v DOM strome</a:t>
            </a:r>
          </a:p>
          <a:p>
            <a:pPr lvl="1"/>
            <a:r>
              <a:rPr lang="sk-SK" dirty="0" err="1" smtClean="0"/>
              <a:t>Liu</a:t>
            </a:r>
            <a:r>
              <a:rPr lang="sk-SK" dirty="0" smtClean="0"/>
              <a:t>, </a:t>
            </a:r>
            <a:r>
              <a:rPr lang="sk-SK" dirty="0" err="1" smtClean="0"/>
              <a:t>Grossman</a:t>
            </a:r>
            <a:r>
              <a:rPr lang="sk-SK" dirty="0" smtClean="0"/>
              <a:t> and </a:t>
            </a:r>
            <a:r>
              <a:rPr lang="sk-SK" dirty="0" err="1" smtClean="0"/>
              <a:t>Zhai</a:t>
            </a:r>
            <a:r>
              <a:rPr lang="sk-SK" dirty="0" smtClean="0"/>
              <a:t>, 2003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vizuálne delenie stránky – 2D</a:t>
            </a:r>
          </a:p>
          <a:p>
            <a:pPr lvl="1"/>
            <a:r>
              <a:rPr lang="sk-SK" dirty="0" err="1" smtClean="0"/>
              <a:t>Cai</a:t>
            </a:r>
            <a:r>
              <a:rPr lang="sk-SK" dirty="0" smtClean="0"/>
              <a:t> </a:t>
            </a:r>
            <a:r>
              <a:rPr lang="sk-SK" dirty="0" err="1" smtClean="0"/>
              <a:t>et</a:t>
            </a:r>
            <a:r>
              <a:rPr lang="sk-SK" dirty="0" smtClean="0"/>
              <a:t> al. 2003, 2004</a:t>
            </a:r>
          </a:p>
          <a:p>
            <a:pPr lvl="1"/>
            <a:r>
              <a:rPr lang="sk-SK" dirty="0" err="1" smtClean="0"/>
              <a:t>Zhai</a:t>
            </a:r>
            <a:r>
              <a:rPr lang="sk-SK" dirty="0" smtClean="0"/>
              <a:t> and </a:t>
            </a:r>
            <a:r>
              <a:rPr lang="sk-SK" dirty="0" err="1" smtClean="0"/>
              <a:t>Liu</a:t>
            </a:r>
            <a:r>
              <a:rPr lang="sk-SK" dirty="0" smtClean="0"/>
              <a:t>, 2005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283968" y="1196752"/>
            <a:ext cx="1584176" cy="1296144"/>
            <a:chOff x="3995936" y="1340768"/>
            <a:chExt cx="1584176" cy="1296144"/>
          </a:xfrm>
        </p:grpSpPr>
        <p:sp>
          <p:nvSpPr>
            <p:cNvPr id="9" name="Rectangle 8"/>
            <p:cNvSpPr/>
            <p:nvPr/>
          </p:nvSpPr>
          <p:spPr>
            <a:xfrm>
              <a:off x="3995936" y="1340768"/>
              <a:ext cx="1440160" cy="129614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067944" y="1412776"/>
              <a:ext cx="720080" cy="57606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067944" y="2060848"/>
              <a:ext cx="720080" cy="57606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860032" y="1412776"/>
              <a:ext cx="720080" cy="57606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60032" y="2060848"/>
              <a:ext cx="720080" cy="57606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44208" y="3140968"/>
            <a:ext cx="2160240" cy="1224136"/>
            <a:chOff x="6084168" y="3284984"/>
            <a:chExt cx="2160240" cy="1224136"/>
          </a:xfrm>
        </p:grpSpPr>
        <p:sp>
          <p:nvSpPr>
            <p:cNvPr id="14" name="Oval 13"/>
            <p:cNvSpPr/>
            <p:nvPr/>
          </p:nvSpPr>
          <p:spPr>
            <a:xfrm>
              <a:off x="6516216" y="3645024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Oval 15"/>
            <p:cNvSpPr/>
            <p:nvPr/>
          </p:nvSpPr>
          <p:spPr>
            <a:xfrm>
              <a:off x="6876256" y="4149080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Oval 16"/>
            <p:cNvSpPr/>
            <p:nvPr/>
          </p:nvSpPr>
          <p:spPr>
            <a:xfrm>
              <a:off x="7020272" y="3284984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Oval 17"/>
            <p:cNvSpPr/>
            <p:nvPr/>
          </p:nvSpPr>
          <p:spPr>
            <a:xfrm>
              <a:off x="6084168" y="4077072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val 18"/>
            <p:cNvSpPr/>
            <p:nvPr/>
          </p:nvSpPr>
          <p:spPr>
            <a:xfrm>
              <a:off x="7452320" y="3717032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0" name="Oval 19"/>
            <p:cNvSpPr/>
            <p:nvPr/>
          </p:nvSpPr>
          <p:spPr>
            <a:xfrm>
              <a:off x="7884368" y="4149080"/>
              <a:ext cx="360040" cy="36004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22" name="Straight Connector 21"/>
            <p:cNvCxnSpPr>
              <a:stCxn id="17" idx="5"/>
              <a:endCxn id="19" idx="1"/>
            </p:cNvCxnSpPr>
            <p:nvPr/>
          </p:nvCxnSpPr>
          <p:spPr>
            <a:xfrm rot="16200000" flipH="1">
              <a:off x="7327585" y="3592297"/>
              <a:ext cx="177462" cy="177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5"/>
              <a:endCxn id="20" idx="1"/>
            </p:cNvCxnSpPr>
            <p:nvPr/>
          </p:nvCxnSpPr>
          <p:spPr>
            <a:xfrm rot="16200000" flipH="1">
              <a:off x="7759633" y="4024345"/>
              <a:ext cx="177462" cy="177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7"/>
              <a:endCxn id="17" idx="3"/>
            </p:cNvCxnSpPr>
            <p:nvPr/>
          </p:nvCxnSpPr>
          <p:spPr>
            <a:xfrm rot="5400000" flipH="1" flipV="1">
              <a:off x="6895537" y="3520289"/>
              <a:ext cx="105454" cy="2494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8" idx="7"/>
              <a:endCxn id="14" idx="3"/>
            </p:cNvCxnSpPr>
            <p:nvPr/>
          </p:nvCxnSpPr>
          <p:spPr>
            <a:xfrm rot="5400000" flipH="1" flipV="1">
              <a:off x="6391481" y="3952337"/>
              <a:ext cx="177462" cy="177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" idx="0"/>
              <a:endCxn id="14" idx="5"/>
            </p:cNvCxnSpPr>
            <p:nvPr/>
          </p:nvCxnSpPr>
          <p:spPr>
            <a:xfrm rot="16200000" flipV="1">
              <a:off x="6841532" y="3934335"/>
              <a:ext cx="196743" cy="232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427984" y="4437112"/>
            <a:ext cx="1728192" cy="1728192"/>
            <a:chOff x="683568" y="4581128"/>
            <a:chExt cx="1728192" cy="1728192"/>
          </a:xfrm>
        </p:grpSpPr>
        <p:sp>
          <p:nvSpPr>
            <p:cNvPr id="39" name="Rectangle 38"/>
            <p:cNvSpPr/>
            <p:nvPr/>
          </p:nvSpPr>
          <p:spPr>
            <a:xfrm>
              <a:off x="827584" y="4653136"/>
              <a:ext cx="1440160" cy="1584176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323528" y="5445224"/>
              <a:ext cx="172819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55576" y="4941168"/>
              <a:ext cx="16561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83568" y="5445224"/>
              <a:ext cx="1728192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259632" y="5877272"/>
              <a:ext cx="864096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 objektov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4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Nie </a:t>
            </a:r>
            <a:r>
              <a:rPr lang="sk-SK" dirty="0" err="1" smtClean="0"/>
              <a:t>et</a:t>
            </a:r>
            <a:r>
              <a:rPr lang="sk-SK" dirty="0" smtClean="0"/>
              <a:t> al., 2005</a:t>
            </a:r>
          </a:p>
          <a:p>
            <a:r>
              <a:rPr lang="sk-SK" dirty="0" smtClean="0"/>
              <a:t>využívajú vzťahy medzi objektmi</a:t>
            </a:r>
          </a:p>
          <a:p>
            <a:pPr lvl="1"/>
            <a:r>
              <a:rPr lang="sk-SK" dirty="0" smtClean="0"/>
              <a:t>rôzne typy vzťahov a objektov</a:t>
            </a:r>
          </a:p>
          <a:p>
            <a:r>
              <a:rPr lang="sk-SK" dirty="0" err="1" smtClean="0"/>
              <a:t>PopRank</a:t>
            </a:r>
            <a:endParaRPr lang="sk-SK" dirty="0" smtClean="0"/>
          </a:p>
          <a:p>
            <a:pPr lvl="1"/>
            <a:r>
              <a:rPr lang="sk-SK" dirty="0" smtClean="0"/>
              <a:t>vychádza z </a:t>
            </a:r>
            <a:r>
              <a:rPr lang="sk-SK" dirty="0" err="1" smtClean="0"/>
              <a:t>PageRank-u</a:t>
            </a:r>
            <a:endParaRPr lang="sk-SK" dirty="0" smtClean="0"/>
          </a:p>
          <a:p>
            <a:pPr lvl="1"/>
            <a:r>
              <a:rPr lang="sk-SK" dirty="0" smtClean="0"/>
              <a:t>iteratívny algoritmus výpočtu</a:t>
            </a:r>
          </a:p>
          <a:p>
            <a:pPr lvl="1"/>
            <a:r>
              <a:rPr lang="sk-SK" dirty="0" smtClean="0"/>
              <a:t>berie do úvahy rozličné typy vzťahov medzi objektmi</a:t>
            </a:r>
          </a:p>
          <a:p>
            <a:pPr lvl="1"/>
            <a:r>
              <a:rPr lang="sk-SK" dirty="0" smtClean="0"/>
              <a:t>50 % zlepšenie usporiadania v doméne vedeckých článkov</a:t>
            </a:r>
            <a:endParaRPr lang="sk-SK" dirty="0" smtClean="0"/>
          </a:p>
          <a:p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415872" y="4941168"/>
          <a:ext cx="5208578" cy="864096"/>
        </p:xfrm>
        <a:graphic>
          <a:graphicData uri="http://schemas.openxmlformats.org/presentationml/2006/ole">
            <p:oleObj spid="_x0000_s2049" name="Rovnica" r:id="rId4" imgW="2070100" imgH="342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Vzťahy a význam – báza informácií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5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Suchanek</a:t>
            </a:r>
            <a:r>
              <a:rPr lang="sk-SK" dirty="0" smtClean="0"/>
              <a:t>, </a:t>
            </a:r>
            <a:r>
              <a:rPr lang="sk-SK" dirty="0" err="1" smtClean="0"/>
              <a:t>Kasneci</a:t>
            </a:r>
            <a:r>
              <a:rPr lang="sk-SK" dirty="0" smtClean="0"/>
              <a:t> and </a:t>
            </a:r>
            <a:r>
              <a:rPr lang="sk-SK" dirty="0" err="1" smtClean="0"/>
              <a:t>Weikum</a:t>
            </a:r>
            <a:r>
              <a:rPr lang="sk-SK" dirty="0" smtClean="0"/>
              <a:t>, 2007</a:t>
            </a:r>
          </a:p>
          <a:p>
            <a:r>
              <a:rPr lang="sk-SK" dirty="0" err="1" smtClean="0"/>
              <a:t>Kasneci</a:t>
            </a:r>
            <a:r>
              <a:rPr lang="sk-SK" dirty="0" smtClean="0"/>
              <a:t> </a:t>
            </a:r>
            <a:r>
              <a:rPr lang="sk-SK" dirty="0" err="1" smtClean="0"/>
              <a:t>et</a:t>
            </a:r>
            <a:r>
              <a:rPr lang="sk-SK" dirty="0" smtClean="0"/>
              <a:t> </a:t>
            </a:r>
            <a:r>
              <a:rPr lang="sk-SK" dirty="0" smtClean="0"/>
              <a:t>al., 2008</a:t>
            </a:r>
          </a:p>
          <a:p>
            <a:r>
              <a:rPr lang="sk-SK" dirty="0" smtClean="0"/>
              <a:t>báza informácií zostavená z </a:t>
            </a:r>
            <a:r>
              <a:rPr lang="sk-SK" dirty="0" err="1" smtClean="0"/>
              <a:t>Wikipedie</a:t>
            </a:r>
            <a:r>
              <a:rPr lang="sk-SK" dirty="0" smtClean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WordNetu</a:t>
            </a:r>
            <a:endParaRPr lang="sk-SK" dirty="0" smtClean="0"/>
          </a:p>
          <a:p>
            <a:r>
              <a:rPr lang="sk-SK" dirty="0" smtClean="0"/>
              <a:t>sémantický vyhľadávač</a:t>
            </a:r>
          </a:p>
          <a:p>
            <a:r>
              <a:rPr lang="sk-SK" dirty="0" smtClean="0"/>
              <a:t>10 miliónov entít, 80 miliónov faktov</a:t>
            </a:r>
          </a:p>
          <a:p>
            <a:r>
              <a:rPr lang="sk-SK" dirty="0" smtClean="0"/>
              <a:t>fakt = (entita, vzťah, entita)</a:t>
            </a:r>
          </a:p>
          <a:p>
            <a:pPr lvl="1"/>
            <a:r>
              <a:rPr lang="sk-SK" dirty="0" smtClean="0"/>
              <a:t>Bratislava, </a:t>
            </a:r>
            <a:r>
              <a:rPr lang="sk-SK" i="1" dirty="0" err="1" smtClean="0"/>
              <a:t>nachádzaSaV</a:t>
            </a:r>
            <a:r>
              <a:rPr lang="sk-SK" dirty="0" smtClean="0"/>
              <a:t>, Slovensko</a:t>
            </a:r>
          </a:p>
          <a:p>
            <a:r>
              <a:rPr lang="sk-SK" dirty="0" smtClean="0"/>
              <a:t>95 % presnosť faktov</a:t>
            </a:r>
          </a:p>
          <a:p>
            <a:r>
              <a:rPr lang="sk-SK" dirty="0" smtClean="0"/>
              <a:t>vzor dopytu - </a:t>
            </a:r>
            <a:r>
              <a:rPr lang="sk-SK" i="1" dirty="0" smtClean="0"/>
              <a:t>Zobraz všetkých fyzikov narodených v rovnakom meste ako Albert Einstein</a:t>
            </a:r>
            <a:endParaRPr lang="sk-SK" i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Doterajšia práca (1)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6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dolovanie údajov o udalostiach z </a:t>
            </a:r>
            <a:r>
              <a:rPr lang="sk-SK" dirty="0" err="1" smtClean="0"/>
              <a:t>fiit.stuba.sk</a:t>
            </a:r>
            <a:endParaRPr lang="sk-SK" dirty="0" smtClean="0"/>
          </a:p>
          <a:p>
            <a:r>
              <a:rPr lang="sk-SK" dirty="0" smtClean="0"/>
              <a:t>spojenie udalostí do kalendára</a:t>
            </a:r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5887" y="2276872"/>
            <a:ext cx="5168401" cy="371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Doterajšia práca (2)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7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prepájanie</a:t>
            </a:r>
            <a:r>
              <a:rPr lang="sk-SK" dirty="0" smtClean="0"/>
              <a:t> článkov z rôznych zdrojov</a:t>
            </a:r>
          </a:p>
          <a:p>
            <a:r>
              <a:rPr lang="sk-SK" dirty="0" smtClean="0"/>
              <a:t>články o tej istej udalosti</a:t>
            </a:r>
          </a:p>
          <a:p>
            <a:r>
              <a:rPr lang="sk-SK" dirty="0" smtClean="0"/>
              <a:t>v niektorých </a:t>
            </a:r>
            <a:br>
              <a:rPr lang="sk-SK" dirty="0" smtClean="0"/>
            </a:br>
            <a:r>
              <a:rPr lang="sk-SK" dirty="0" smtClean="0"/>
              <a:t>ukazovateľoch</a:t>
            </a:r>
            <a:br>
              <a:rPr lang="sk-SK" dirty="0" smtClean="0"/>
            </a:br>
            <a:r>
              <a:rPr lang="sk-SK" dirty="0" smtClean="0"/>
              <a:t>prekonaná mustra</a:t>
            </a:r>
            <a:br>
              <a:rPr lang="sk-SK" dirty="0" smtClean="0"/>
            </a:br>
            <a:r>
              <a:rPr lang="sk-SK" dirty="0" err="1" smtClean="0"/>
              <a:t>NewsBrief.eu</a:t>
            </a:r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Folded Corner 8"/>
          <p:cNvSpPr/>
          <p:nvPr/>
        </p:nvSpPr>
        <p:spPr>
          <a:xfrm>
            <a:off x="3635896" y="3356992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Folded Corner 9"/>
          <p:cNvSpPr/>
          <p:nvPr/>
        </p:nvSpPr>
        <p:spPr>
          <a:xfrm>
            <a:off x="6444208" y="2924944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Folded Corner 10"/>
          <p:cNvSpPr/>
          <p:nvPr/>
        </p:nvSpPr>
        <p:spPr>
          <a:xfrm>
            <a:off x="4427984" y="2924944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Folded Corner 11"/>
          <p:cNvSpPr/>
          <p:nvPr/>
        </p:nvSpPr>
        <p:spPr>
          <a:xfrm>
            <a:off x="8316416" y="3789040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3" name="Folded Corner 12"/>
          <p:cNvSpPr/>
          <p:nvPr/>
        </p:nvSpPr>
        <p:spPr>
          <a:xfrm>
            <a:off x="6516216" y="3789040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" name="Folded Corner 13"/>
          <p:cNvSpPr/>
          <p:nvPr/>
        </p:nvSpPr>
        <p:spPr>
          <a:xfrm>
            <a:off x="4211960" y="3717032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Folded Corner 15"/>
          <p:cNvSpPr/>
          <p:nvPr/>
        </p:nvSpPr>
        <p:spPr>
          <a:xfrm>
            <a:off x="7596336" y="3068960"/>
            <a:ext cx="371475" cy="411163"/>
          </a:xfrm>
          <a:prstGeom prst="foldedCorner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7" name="Folded Corner 16"/>
          <p:cNvSpPr/>
          <p:nvPr/>
        </p:nvSpPr>
        <p:spPr>
          <a:xfrm>
            <a:off x="5724128" y="2924944"/>
            <a:ext cx="371475" cy="411163"/>
          </a:xfrm>
          <a:prstGeom prst="foldedCorner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8" name="Folded Corner 17"/>
          <p:cNvSpPr/>
          <p:nvPr/>
        </p:nvSpPr>
        <p:spPr>
          <a:xfrm>
            <a:off x="5868144" y="3717032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3491880" y="2708920"/>
            <a:ext cx="16561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Rectangle 19"/>
          <p:cNvSpPr/>
          <p:nvPr/>
        </p:nvSpPr>
        <p:spPr>
          <a:xfrm>
            <a:off x="5436096" y="2708920"/>
            <a:ext cx="16561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7380312" y="2708920"/>
            <a:ext cx="16561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TextBox 21"/>
          <p:cNvSpPr txBox="1"/>
          <p:nvPr/>
        </p:nvSpPr>
        <p:spPr>
          <a:xfrm>
            <a:off x="3635896" y="22048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 A</a:t>
            </a:r>
            <a:endParaRPr lang="sk-SK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580112" y="22048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 B</a:t>
            </a:r>
            <a:endParaRPr lang="sk-SK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524328" y="220486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 C</a:t>
            </a:r>
            <a:endParaRPr lang="sk-SK" sz="2800" dirty="0"/>
          </a:p>
        </p:txBody>
      </p:sp>
      <p:sp>
        <p:nvSpPr>
          <p:cNvPr id="25" name="Oval 24"/>
          <p:cNvSpPr/>
          <p:nvPr/>
        </p:nvSpPr>
        <p:spPr>
          <a:xfrm>
            <a:off x="6732240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val 25"/>
          <p:cNvSpPr/>
          <p:nvPr/>
        </p:nvSpPr>
        <p:spPr>
          <a:xfrm>
            <a:off x="1907704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Oval 26"/>
          <p:cNvSpPr/>
          <p:nvPr/>
        </p:nvSpPr>
        <p:spPr>
          <a:xfrm>
            <a:off x="3563888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Oval 27"/>
          <p:cNvSpPr/>
          <p:nvPr/>
        </p:nvSpPr>
        <p:spPr>
          <a:xfrm>
            <a:off x="5148064" y="501317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Folded Corner 28"/>
          <p:cNvSpPr/>
          <p:nvPr/>
        </p:nvSpPr>
        <p:spPr>
          <a:xfrm>
            <a:off x="2123728" y="5301208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0" name="Folded Corner 29"/>
          <p:cNvSpPr/>
          <p:nvPr/>
        </p:nvSpPr>
        <p:spPr>
          <a:xfrm>
            <a:off x="2555776" y="5229200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1" name="Folded Corner 30"/>
          <p:cNvSpPr/>
          <p:nvPr/>
        </p:nvSpPr>
        <p:spPr>
          <a:xfrm>
            <a:off x="2411760" y="5661248"/>
            <a:ext cx="371475" cy="411163"/>
          </a:xfrm>
          <a:prstGeom prst="foldedCorne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2" name="Folded Corner 31"/>
          <p:cNvSpPr/>
          <p:nvPr/>
        </p:nvSpPr>
        <p:spPr>
          <a:xfrm>
            <a:off x="3779912" y="5373216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3" name="Folded Corner 32"/>
          <p:cNvSpPr/>
          <p:nvPr/>
        </p:nvSpPr>
        <p:spPr>
          <a:xfrm>
            <a:off x="4211960" y="5517232"/>
            <a:ext cx="371475" cy="411163"/>
          </a:xfrm>
          <a:prstGeom prst="foldedCorner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4" name="Folded Corner 33"/>
          <p:cNvSpPr/>
          <p:nvPr/>
        </p:nvSpPr>
        <p:spPr>
          <a:xfrm>
            <a:off x="5436096" y="5301208"/>
            <a:ext cx="371475" cy="411163"/>
          </a:xfrm>
          <a:prstGeom prst="foldedCorner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5" name="Folded Corner 34"/>
          <p:cNvSpPr/>
          <p:nvPr/>
        </p:nvSpPr>
        <p:spPr>
          <a:xfrm>
            <a:off x="6948264" y="5301208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6" name="Folded Corner 35"/>
          <p:cNvSpPr/>
          <p:nvPr/>
        </p:nvSpPr>
        <p:spPr>
          <a:xfrm>
            <a:off x="7380312" y="5589240"/>
            <a:ext cx="371475" cy="411163"/>
          </a:xfrm>
          <a:prstGeom prst="foldedCorne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3059832" y="4581128"/>
            <a:ext cx="295232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4644008" y="4581128"/>
            <a:ext cx="1368152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5760132" y="4689140"/>
            <a:ext cx="360040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012160" y="4581128"/>
            <a:ext cx="108012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Vízie, príležitosti, </a:t>
            </a:r>
            <a:r>
              <a:rPr lang="sk-SK" dirty="0" smtClean="0"/>
              <a:t>výzvy (1)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8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Určovanie vzťahov medzi objektmi</a:t>
            </a:r>
          </a:p>
          <a:p>
            <a:pPr lvl="1"/>
            <a:r>
              <a:rPr lang="sk-SK" dirty="0" smtClean="0"/>
              <a:t>čo je s čím prepojené – medzi doménami</a:t>
            </a:r>
          </a:p>
          <a:p>
            <a:pPr lvl="1"/>
            <a:r>
              <a:rPr lang="sk-SK" dirty="0" smtClean="0"/>
              <a:t>typy vzťahov – odvodzovanie nových typov</a:t>
            </a:r>
            <a:endParaRPr lang="sk-SK" dirty="0" smtClean="0"/>
          </a:p>
          <a:p>
            <a:pPr lvl="1"/>
            <a:r>
              <a:rPr lang="sk-SK" dirty="0" smtClean="0"/>
              <a:t>metódy spracovania textu</a:t>
            </a:r>
          </a:p>
          <a:p>
            <a:r>
              <a:rPr lang="sk-SK" dirty="0" smtClean="0"/>
              <a:t>Dolovanie faktov na dopĺňanie </a:t>
            </a:r>
            <a:r>
              <a:rPr lang="sk-SK" dirty="0" smtClean="0"/>
              <a:t>objektov</a:t>
            </a:r>
          </a:p>
          <a:p>
            <a:pPr lvl="1"/>
            <a:r>
              <a:rPr lang="sk-SK" dirty="0" smtClean="0"/>
              <a:t>dopĺňanie objektov a webových </a:t>
            </a:r>
            <a:r>
              <a:rPr lang="sk-SK" dirty="0" smtClean="0"/>
              <a:t>stránok – anotácie</a:t>
            </a:r>
          </a:p>
          <a:p>
            <a:pPr lvl="1"/>
            <a:r>
              <a:rPr lang="sk-SK" dirty="0" smtClean="0"/>
              <a:t>rozširujúce informácie o hlavnom obsahu</a:t>
            </a:r>
          </a:p>
          <a:p>
            <a:pPr lvl="2"/>
            <a:r>
              <a:rPr lang="sk-SK" dirty="0" smtClean="0"/>
              <a:t>k filmu sa doplnia herci, fotky, časy premietania</a:t>
            </a:r>
          </a:p>
          <a:p>
            <a:pPr lvl="2"/>
            <a:r>
              <a:rPr lang="sk-SK" dirty="0" smtClean="0"/>
              <a:t>extrakcia kľúčových slov</a:t>
            </a:r>
          </a:p>
          <a:p>
            <a:pPr lvl="2"/>
            <a:r>
              <a:rPr lang="sk-SK" dirty="0" smtClean="0"/>
              <a:t>rozpoznávanie pomenovaných entít</a:t>
            </a:r>
          </a:p>
          <a:p>
            <a:pPr lvl="1"/>
            <a:r>
              <a:rPr lang="sk-SK" dirty="0" smtClean="0"/>
              <a:t>spätné obohacovanie bázy znalostí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Vízie, príležitosti, výzvy </a:t>
            </a:r>
            <a:r>
              <a:rPr lang="sk-SK" dirty="0" smtClean="0"/>
              <a:t>(2)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31.</a:t>
            </a:r>
            <a:r>
              <a:rPr lang="en-US" dirty="0" smtClean="0"/>
              <a:t>0</a:t>
            </a:r>
            <a:r>
              <a:rPr lang="sk-SK" dirty="0" smtClean="0"/>
              <a:t>3.201</a:t>
            </a:r>
            <a:r>
              <a:rPr lang="en-US" dirty="0" smtClean="0"/>
              <a:t>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Prepájanie informácií na webe</a:t>
            </a:r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9</a:t>
            </a:fld>
            <a:r>
              <a:rPr lang="sk-SK" dirty="0" smtClean="0"/>
              <a:t>   Ing. Michal Holub</a:t>
            </a:r>
            <a:endParaRPr lang="sk-SK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Výber a spájanie objektov</a:t>
            </a:r>
          </a:p>
          <a:p>
            <a:pPr lvl="1"/>
            <a:r>
              <a:rPr lang="sk-SK" dirty="0" smtClean="0"/>
              <a:t>výber objektov vyhovujúcich dopytu</a:t>
            </a:r>
          </a:p>
          <a:p>
            <a:pPr lvl="1"/>
            <a:r>
              <a:rPr lang="sk-SK" dirty="0" smtClean="0"/>
              <a:t>výber dopĺňajúcich sa objektov</a:t>
            </a:r>
          </a:p>
          <a:p>
            <a:r>
              <a:rPr lang="sk-SK" dirty="0" err="1" smtClean="0"/>
              <a:t>Personalizácia</a:t>
            </a:r>
            <a:r>
              <a:rPr lang="sk-SK" dirty="0" smtClean="0"/>
              <a:t> a odporúčanie </a:t>
            </a:r>
            <a:r>
              <a:rPr lang="sk-SK" dirty="0" smtClean="0"/>
              <a:t>objektov</a:t>
            </a:r>
          </a:p>
          <a:p>
            <a:pPr lvl="1"/>
            <a:r>
              <a:rPr lang="sk-SK" dirty="0" smtClean="0"/>
              <a:t>ktoré objekty sú vhodné pre konkrétneho používateľa</a:t>
            </a:r>
          </a:p>
          <a:p>
            <a:pPr lvl="1"/>
            <a:r>
              <a:rPr lang="sk-SK" dirty="0" smtClean="0"/>
              <a:t>model používateľa – záujmy</a:t>
            </a:r>
            <a:endParaRPr lang="sk-SK" dirty="0" smtClean="0"/>
          </a:p>
          <a:p>
            <a:pPr lvl="1"/>
            <a:r>
              <a:rPr lang="sk-SK" dirty="0" err="1" smtClean="0"/>
              <a:t>kolaboratívne</a:t>
            </a:r>
            <a:r>
              <a:rPr lang="sk-SK" dirty="0" smtClean="0"/>
              <a:t> filtrovanie</a:t>
            </a:r>
          </a:p>
          <a:p>
            <a:pPr lvl="1"/>
            <a:endParaRPr lang="sk-SK" dirty="0" smtClean="0"/>
          </a:p>
          <a:p>
            <a:r>
              <a:rPr lang="sk-SK" dirty="0" smtClean="0"/>
              <a:t>osobný kalendár</a:t>
            </a:r>
          </a:p>
          <a:p>
            <a:r>
              <a:rPr lang="sk-SK" dirty="0" err="1" smtClean="0"/>
              <a:t>personalizované</a:t>
            </a:r>
            <a:r>
              <a:rPr lang="sk-SK" dirty="0" smtClean="0"/>
              <a:t> noviny</a:t>
            </a:r>
          </a:p>
          <a:p>
            <a:r>
              <a:rPr lang="sk-SK" dirty="0" smtClean="0"/>
              <a:t>obohatené digitálne </a:t>
            </a:r>
            <a:r>
              <a:rPr lang="sk-SK" dirty="0" smtClean="0"/>
              <a:t>knižnice</a:t>
            </a:r>
          </a:p>
          <a:p>
            <a:pPr lvl="1"/>
            <a:endParaRPr lang="sk-SK" dirty="0" smtClean="0"/>
          </a:p>
          <a:p>
            <a:endParaRPr lang="sk-SK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474</Words>
  <Application>Microsoft Office PowerPoint</Application>
  <PresentationFormat>On-screen Show (4:3)</PresentationFormat>
  <Paragraphs>122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Origin</vt:lpstr>
      <vt:lpstr>Microsoft Equation 3.0</vt:lpstr>
      <vt:lpstr>Prepájanie informácií na sociálnom adatpívnom webe  Dizertačný projekt 2</vt:lpstr>
      <vt:lpstr>Motivácia</vt:lpstr>
      <vt:lpstr>Súčasný výskum – dolovanie objektov</vt:lpstr>
      <vt:lpstr>Hodnotenie objektov</vt:lpstr>
      <vt:lpstr>Vzťahy a význam – báza informácií</vt:lpstr>
      <vt:lpstr>Doterajšia práca (1)</vt:lpstr>
      <vt:lpstr>Doterajšia práca (2)</vt:lpstr>
      <vt:lpstr>Vízie, príležitosti, výzvy (1)</vt:lpstr>
      <vt:lpstr>Vízie, príležitosti, výzvy (2)</vt:lpstr>
      <vt:lpstr>Otvorené problémy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</dc:title>
  <dc:subject>Dizertačný projekt 2</dc:subject>
  <dc:creator>Michal Holub</dc:creator>
  <cp:lastModifiedBy>Michal Holub</cp:lastModifiedBy>
  <cp:revision>252</cp:revision>
  <dcterms:created xsi:type="dcterms:W3CDTF">2009-03-03T21:42:12Z</dcterms:created>
  <dcterms:modified xsi:type="dcterms:W3CDTF">2011-03-30T22:36:31Z</dcterms:modified>
</cp:coreProperties>
</file>