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80" r:id="rId3"/>
    <p:sldId id="300" r:id="rId4"/>
    <p:sldId id="301" r:id="rId5"/>
    <p:sldId id="302" r:id="rId6"/>
    <p:sldId id="299" r:id="rId7"/>
    <p:sldId id="296" r:id="rId8"/>
    <p:sldId id="298" r:id="rId9"/>
    <p:sldId id="282" r:id="rId10"/>
    <p:sldId id="283" r:id="rId11"/>
    <p:sldId id="293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1" autoAdjust="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31FC-2568-4562-ACBC-301B7CC5A41E}" type="datetimeFigureOut">
              <a:rPr lang="sk-SK" smtClean="0"/>
              <a:pPr/>
              <a:t>29. 6. 2011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C140-2AE8-4F42-A2CA-844E09A4CA0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3C140-2AE8-4F42-A2CA-844E09A4CA04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071810"/>
            <a:ext cx="6858000" cy="180499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904875" y="3000372"/>
            <a:ext cx="7315200" cy="19278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000372"/>
            <a:ext cx="228600" cy="19278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sk-SK" dirty="0" smtClean="0"/>
              <a:t>.3.2009</a:t>
            </a:r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4.3.2009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4.3.2009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Vylepšovanie štruktúry webových sídiel na základe modelov</a:t>
            </a:r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FE4F50-5120-4BF8-8B38-F3F634C7B0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b="1" dirty="0" smtClean="0"/>
              <a:t>Prepájanie informácií na sociálnom </a:t>
            </a:r>
            <a:r>
              <a:rPr lang="sk-SK" b="1" dirty="0" err="1" smtClean="0"/>
              <a:t>adap</a:t>
            </a:r>
            <a:r>
              <a:rPr lang="en-US" b="1" dirty="0" smtClean="0"/>
              <a:t>t</a:t>
            </a:r>
            <a:r>
              <a:rPr lang="sk-SK" b="1" dirty="0" err="1" smtClean="0"/>
              <a:t>ívnom</a:t>
            </a:r>
            <a:r>
              <a:rPr lang="sk-SK" b="1" dirty="0" smtClean="0"/>
              <a:t> webe</a:t>
            </a:r>
            <a:br>
              <a:rPr lang="sk-SK" b="1" dirty="0" smtClean="0"/>
            </a:br>
            <a:r>
              <a:rPr lang="sk-SK" sz="1100" b="1" dirty="0" smtClean="0"/>
              <a:t/>
            </a:r>
            <a:br>
              <a:rPr lang="sk-SK" sz="1100" b="1" dirty="0" smtClean="0"/>
            </a:br>
            <a:r>
              <a:rPr lang="sk-SK" sz="2400" b="1" dirty="0" smtClean="0"/>
              <a:t>Dizertačný projekt </a:t>
            </a:r>
            <a:r>
              <a:rPr lang="en-US" sz="2400" b="1" dirty="0" smtClean="0"/>
              <a:t>3</a:t>
            </a:r>
            <a:endParaRPr lang="sk-SK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/>
              <a:t>Ing. </a:t>
            </a:r>
            <a:r>
              <a:rPr lang="en-US" b="1" dirty="0" smtClean="0"/>
              <a:t>Michal Holub</a:t>
            </a:r>
            <a:endParaRPr lang="sk-SK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pic>
        <p:nvPicPr>
          <p:cNvPr id="15361" name="Picture 1" descr="C:\Users\misso\Downloads\fiit.t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16632"/>
            <a:ext cx="5781125" cy="1008112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8939" y="116632"/>
            <a:ext cx="2235549" cy="8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vzťahov a bázy informácií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10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báza informácií zostavená z </a:t>
            </a:r>
            <a:r>
              <a:rPr lang="sk-SK" dirty="0" err="1" smtClean="0"/>
              <a:t>Wikipedie</a:t>
            </a:r>
            <a:r>
              <a:rPr lang="sk-SK" dirty="0" smtClean="0"/>
              <a:t> a </a:t>
            </a:r>
            <a:r>
              <a:rPr lang="sk-SK" dirty="0" err="1" smtClean="0"/>
              <a:t>WordNetu</a:t>
            </a:r>
            <a:endParaRPr lang="sk-SK" dirty="0" smtClean="0"/>
          </a:p>
          <a:p>
            <a:pPr lvl="1"/>
            <a:r>
              <a:rPr lang="sk-SK" dirty="0" smtClean="0"/>
              <a:t>YAGO-NAGA: </a:t>
            </a:r>
            <a:r>
              <a:rPr lang="sk-SK" dirty="0" err="1" smtClean="0"/>
              <a:t>Suchanek</a:t>
            </a:r>
            <a:r>
              <a:rPr lang="sk-SK" dirty="0" smtClean="0"/>
              <a:t>, </a:t>
            </a:r>
            <a:r>
              <a:rPr lang="sk-SK" dirty="0" err="1" smtClean="0"/>
              <a:t>Kasneci</a:t>
            </a:r>
            <a:r>
              <a:rPr lang="sk-SK" dirty="0" smtClean="0"/>
              <a:t> and </a:t>
            </a:r>
            <a:r>
              <a:rPr lang="sk-SK" dirty="0" err="1" smtClean="0"/>
              <a:t>Weikum</a:t>
            </a:r>
            <a:r>
              <a:rPr lang="sk-SK" dirty="0" smtClean="0"/>
              <a:t>, 2007, 2008</a:t>
            </a:r>
          </a:p>
          <a:p>
            <a:r>
              <a:rPr lang="sk-SK" dirty="0" smtClean="0"/>
              <a:t>sémantický vyhľadávač</a:t>
            </a:r>
          </a:p>
          <a:p>
            <a:r>
              <a:rPr lang="sk-SK" dirty="0" smtClean="0"/>
              <a:t>10 miliónov entít, 80 miliónov faktov</a:t>
            </a:r>
          </a:p>
          <a:p>
            <a:r>
              <a:rPr lang="sk-SK" dirty="0" smtClean="0"/>
              <a:t>fakt = (entita, vzťah, entita)</a:t>
            </a:r>
          </a:p>
          <a:p>
            <a:pPr lvl="1"/>
            <a:r>
              <a:rPr lang="sk-SK" dirty="0" smtClean="0"/>
              <a:t>Bratislava, </a:t>
            </a:r>
            <a:r>
              <a:rPr lang="sk-SK" i="1" dirty="0" err="1" smtClean="0"/>
              <a:t>nachádzaSaV</a:t>
            </a:r>
            <a:r>
              <a:rPr lang="sk-SK" dirty="0" smtClean="0"/>
              <a:t>, Slovensko</a:t>
            </a:r>
          </a:p>
          <a:p>
            <a:r>
              <a:rPr lang="sk-SK" dirty="0" smtClean="0"/>
              <a:t>95 % presnosť faktov</a:t>
            </a:r>
          </a:p>
          <a:p>
            <a:r>
              <a:rPr lang="sk-SK" dirty="0" smtClean="0"/>
              <a:t>vzor dopytu - </a:t>
            </a:r>
            <a:r>
              <a:rPr lang="sk-SK" i="1" dirty="0" smtClean="0"/>
              <a:t>Zobraz všetkých fyzikov narodených v rovnakom meste ako Albert Einstein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Príležitosti</a:t>
            </a:r>
            <a:r>
              <a:rPr lang="sk-SK" dirty="0" smtClean="0"/>
              <a:t>, </a:t>
            </a:r>
            <a:r>
              <a:rPr lang="sk-SK" dirty="0" smtClean="0"/>
              <a:t>výzvy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11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Určovanie vzťahov medzi objektmi</a:t>
            </a:r>
          </a:p>
          <a:p>
            <a:pPr lvl="1"/>
            <a:r>
              <a:rPr lang="sk-SK" dirty="0" smtClean="0"/>
              <a:t>čo je s čím prepojené</a:t>
            </a:r>
          </a:p>
          <a:p>
            <a:pPr lvl="1"/>
            <a:r>
              <a:rPr lang="sk-SK" dirty="0" smtClean="0"/>
              <a:t>určenie typu </a:t>
            </a:r>
            <a:r>
              <a:rPr lang="sk-SK" dirty="0" smtClean="0"/>
              <a:t>vzťahu, odvodzovanie </a:t>
            </a:r>
            <a:r>
              <a:rPr lang="sk-SK" dirty="0" smtClean="0"/>
              <a:t>nových typov</a:t>
            </a:r>
            <a:endParaRPr lang="en-US" dirty="0" smtClean="0"/>
          </a:p>
          <a:p>
            <a:pPr lvl="1"/>
            <a:r>
              <a:rPr lang="sk-SK" dirty="0" smtClean="0"/>
              <a:t>určovanie vzťahov cez ľudí, ktorí používajú </a:t>
            </a:r>
            <a:r>
              <a:rPr lang="sk-SK" dirty="0" smtClean="0"/>
              <a:t>objekty</a:t>
            </a:r>
            <a:endParaRPr lang="sk-SK" dirty="0" smtClean="0"/>
          </a:p>
          <a:p>
            <a:r>
              <a:rPr lang="sk-SK" dirty="0" smtClean="0"/>
              <a:t>Výber a spájanie objektov</a:t>
            </a:r>
          </a:p>
          <a:p>
            <a:pPr lvl="1"/>
            <a:r>
              <a:rPr lang="sk-SK" dirty="0" smtClean="0"/>
              <a:t>výber objektov vyhovujúcich </a:t>
            </a:r>
            <a:r>
              <a:rPr lang="sk-SK" dirty="0" smtClean="0"/>
              <a:t>dopytu</a:t>
            </a:r>
            <a:endParaRPr lang="sk-SK" dirty="0" smtClean="0"/>
          </a:p>
          <a:p>
            <a:pPr lvl="1"/>
            <a:r>
              <a:rPr lang="sk-SK" dirty="0" smtClean="0"/>
              <a:t>zahrnutie </a:t>
            </a:r>
            <a:r>
              <a:rPr lang="sk-SK" dirty="0" err="1" smtClean="0"/>
              <a:t>personalizácie</a:t>
            </a:r>
            <a:r>
              <a:rPr lang="sk-SK" dirty="0" smtClean="0"/>
              <a:t> a </a:t>
            </a:r>
            <a:r>
              <a:rPr lang="sk-SK" dirty="0" smtClean="0"/>
              <a:t>odporúčaní</a:t>
            </a:r>
          </a:p>
          <a:p>
            <a:endParaRPr lang="sk-SK" dirty="0" smtClean="0"/>
          </a:p>
          <a:p>
            <a:r>
              <a:rPr lang="sk-SK" dirty="0" smtClean="0"/>
              <a:t>osobný </a:t>
            </a:r>
            <a:r>
              <a:rPr lang="sk-SK" dirty="0" smtClean="0"/>
              <a:t>kalendár</a:t>
            </a:r>
          </a:p>
          <a:p>
            <a:r>
              <a:rPr lang="sk-SK" dirty="0" err="1" smtClean="0"/>
              <a:t>personalizované</a:t>
            </a:r>
            <a:r>
              <a:rPr lang="sk-SK" dirty="0" smtClean="0"/>
              <a:t> noviny</a:t>
            </a:r>
          </a:p>
          <a:p>
            <a:r>
              <a:rPr lang="sk-SK" smtClean="0"/>
              <a:t>digitálne knižnice</a:t>
            </a:r>
            <a:endParaRPr lang="sk-SK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Doterajšia </a:t>
            </a:r>
            <a:r>
              <a:rPr lang="sk-SK" dirty="0" smtClean="0"/>
              <a:t>práca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12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dolovanie udalostí z </a:t>
            </a:r>
            <a:r>
              <a:rPr lang="sk-SK" dirty="0" err="1" smtClean="0"/>
              <a:t>fiit.stuba.sk</a:t>
            </a:r>
            <a:endParaRPr lang="sk-SK" dirty="0" smtClean="0"/>
          </a:p>
          <a:p>
            <a:r>
              <a:rPr lang="sk-SK" dirty="0" smtClean="0"/>
              <a:t>spojenie udalostí do kalendára podľa záujmu používateľa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887" y="2276872"/>
            <a:ext cx="5168401" cy="371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Doterajšia </a:t>
            </a:r>
            <a:r>
              <a:rPr lang="sk-SK" dirty="0" smtClean="0"/>
              <a:t>práca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13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prepájanie článkov z rôznych zdrojov</a:t>
            </a:r>
          </a:p>
          <a:p>
            <a:r>
              <a:rPr lang="sk-SK" dirty="0" smtClean="0"/>
              <a:t>vzťahy – články o tej istej udalosti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9" name="Folded Corner 8"/>
          <p:cNvSpPr/>
          <p:nvPr/>
        </p:nvSpPr>
        <p:spPr>
          <a:xfrm>
            <a:off x="2627784" y="3356992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0" name="Folded Corner 9"/>
          <p:cNvSpPr/>
          <p:nvPr/>
        </p:nvSpPr>
        <p:spPr>
          <a:xfrm>
            <a:off x="5436096" y="2924944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1" name="Folded Corner 10"/>
          <p:cNvSpPr/>
          <p:nvPr/>
        </p:nvSpPr>
        <p:spPr>
          <a:xfrm>
            <a:off x="3419872" y="2924944"/>
            <a:ext cx="371475" cy="411163"/>
          </a:xfrm>
          <a:prstGeom prst="foldedCorner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" name="Folded Corner 11"/>
          <p:cNvSpPr/>
          <p:nvPr/>
        </p:nvSpPr>
        <p:spPr>
          <a:xfrm>
            <a:off x="7308304" y="3789040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Folded Corner 12"/>
          <p:cNvSpPr/>
          <p:nvPr/>
        </p:nvSpPr>
        <p:spPr>
          <a:xfrm>
            <a:off x="5508104" y="3789040"/>
            <a:ext cx="371475" cy="411163"/>
          </a:xfrm>
          <a:prstGeom prst="foldedCorner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Folded Corner 13"/>
          <p:cNvSpPr/>
          <p:nvPr/>
        </p:nvSpPr>
        <p:spPr>
          <a:xfrm>
            <a:off x="3203848" y="3717032"/>
            <a:ext cx="371475" cy="411163"/>
          </a:xfrm>
          <a:prstGeom prst="foldedCorner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Folded Corner 15"/>
          <p:cNvSpPr/>
          <p:nvPr/>
        </p:nvSpPr>
        <p:spPr>
          <a:xfrm>
            <a:off x="6588224" y="3068960"/>
            <a:ext cx="371475" cy="411163"/>
          </a:xfrm>
          <a:prstGeom prst="foldedCorner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7" name="Folded Corner 16"/>
          <p:cNvSpPr/>
          <p:nvPr/>
        </p:nvSpPr>
        <p:spPr>
          <a:xfrm>
            <a:off x="4716016" y="2924944"/>
            <a:ext cx="371475" cy="411163"/>
          </a:xfrm>
          <a:prstGeom prst="foldedCorner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" name="Folded Corner 17"/>
          <p:cNvSpPr/>
          <p:nvPr/>
        </p:nvSpPr>
        <p:spPr>
          <a:xfrm>
            <a:off x="4860032" y="3717032"/>
            <a:ext cx="371475" cy="411163"/>
          </a:xfrm>
          <a:prstGeom prst="foldedCorner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2483768" y="2708920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Rectangle 19"/>
          <p:cNvSpPr/>
          <p:nvPr/>
        </p:nvSpPr>
        <p:spPr>
          <a:xfrm>
            <a:off x="4427984" y="2708920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6372200" y="2708920"/>
            <a:ext cx="16561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2627784" y="22048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portál A</a:t>
            </a:r>
            <a:endParaRPr lang="sk-SK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22048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portál B</a:t>
            </a:r>
            <a:endParaRPr lang="sk-SK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516216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portál C</a:t>
            </a:r>
            <a:endParaRPr lang="sk-SK" sz="2800" dirty="0"/>
          </a:p>
        </p:txBody>
      </p:sp>
      <p:sp>
        <p:nvSpPr>
          <p:cNvPr id="25" name="Oval 24"/>
          <p:cNvSpPr/>
          <p:nvPr/>
        </p:nvSpPr>
        <p:spPr>
          <a:xfrm>
            <a:off x="5724128" y="5013176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al 25"/>
          <p:cNvSpPr/>
          <p:nvPr/>
        </p:nvSpPr>
        <p:spPr>
          <a:xfrm>
            <a:off x="899592" y="5013176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al 26"/>
          <p:cNvSpPr/>
          <p:nvPr/>
        </p:nvSpPr>
        <p:spPr>
          <a:xfrm>
            <a:off x="2555776" y="5013176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al 27"/>
          <p:cNvSpPr/>
          <p:nvPr/>
        </p:nvSpPr>
        <p:spPr>
          <a:xfrm>
            <a:off x="4139952" y="5013176"/>
            <a:ext cx="122413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Folded Corner 28"/>
          <p:cNvSpPr/>
          <p:nvPr/>
        </p:nvSpPr>
        <p:spPr>
          <a:xfrm>
            <a:off x="1115616" y="5301208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0" name="Folded Corner 29"/>
          <p:cNvSpPr/>
          <p:nvPr/>
        </p:nvSpPr>
        <p:spPr>
          <a:xfrm>
            <a:off x="1547664" y="5229200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1" name="Folded Corner 30"/>
          <p:cNvSpPr/>
          <p:nvPr/>
        </p:nvSpPr>
        <p:spPr>
          <a:xfrm>
            <a:off x="1403648" y="5661248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2" name="Folded Corner 31"/>
          <p:cNvSpPr/>
          <p:nvPr/>
        </p:nvSpPr>
        <p:spPr>
          <a:xfrm>
            <a:off x="2771800" y="5373216"/>
            <a:ext cx="371475" cy="411163"/>
          </a:xfrm>
          <a:prstGeom prst="foldedCorner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3" name="Folded Corner 32"/>
          <p:cNvSpPr/>
          <p:nvPr/>
        </p:nvSpPr>
        <p:spPr>
          <a:xfrm>
            <a:off x="3203848" y="5517232"/>
            <a:ext cx="371475" cy="411163"/>
          </a:xfrm>
          <a:prstGeom prst="foldedCorner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4" name="Folded Corner 33"/>
          <p:cNvSpPr/>
          <p:nvPr/>
        </p:nvSpPr>
        <p:spPr>
          <a:xfrm>
            <a:off x="4427984" y="5301208"/>
            <a:ext cx="371475" cy="411163"/>
          </a:xfrm>
          <a:prstGeom prst="foldedCorner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5" name="Folded Corner 34"/>
          <p:cNvSpPr/>
          <p:nvPr/>
        </p:nvSpPr>
        <p:spPr>
          <a:xfrm>
            <a:off x="5940152" y="5301208"/>
            <a:ext cx="371475" cy="411163"/>
          </a:xfrm>
          <a:prstGeom prst="foldedCorner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6" name="Folded Corner 35"/>
          <p:cNvSpPr/>
          <p:nvPr/>
        </p:nvSpPr>
        <p:spPr>
          <a:xfrm>
            <a:off x="6372200" y="5589240"/>
            <a:ext cx="371475" cy="411163"/>
          </a:xfrm>
          <a:prstGeom prst="foldedCorner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2051720" y="4581128"/>
            <a:ext cx="295232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3635896" y="4581128"/>
            <a:ext cx="136815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752020" y="4689140"/>
            <a:ext cx="360040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004048" y="4581128"/>
            <a:ext cx="108012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Otvorené problémy a tézy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14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sk-SK" dirty="0" smtClean="0"/>
              <a:t>Objavovanie vzťahov medzi objektmi</a:t>
            </a:r>
          </a:p>
          <a:p>
            <a:pPr marL="788670" lvl="1" indent="-514350"/>
            <a:r>
              <a:rPr lang="sk-SK" dirty="0" smtClean="0"/>
              <a:t>v rámci domény </a:t>
            </a:r>
            <a:r>
              <a:rPr lang="sk-SK" dirty="0" err="1" smtClean="0"/>
              <a:t>vs</a:t>
            </a:r>
            <a:r>
              <a:rPr lang="sk-SK" dirty="0" smtClean="0"/>
              <a:t>. medzi doménami</a:t>
            </a:r>
          </a:p>
          <a:p>
            <a:pPr marL="788670" lvl="1" indent="-514350"/>
            <a:r>
              <a:rPr lang="sk-SK" dirty="0" smtClean="0"/>
              <a:t>preddefinované </a:t>
            </a:r>
            <a:r>
              <a:rPr lang="sk-SK" dirty="0" err="1" smtClean="0"/>
              <a:t>vs</a:t>
            </a:r>
            <a:r>
              <a:rPr lang="sk-SK" dirty="0" smtClean="0"/>
              <a:t>. všetky existujúce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/>
            <a:r>
              <a:rPr lang="sk-SK" dirty="0" smtClean="0"/>
              <a:t>Extrakcia </a:t>
            </a:r>
            <a:r>
              <a:rPr lang="sk-SK" dirty="0" err="1" smtClean="0"/>
              <a:t>metadát</a:t>
            </a:r>
            <a:r>
              <a:rPr lang="sk-SK" dirty="0" smtClean="0"/>
              <a:t> o objektoch</a:t>
            </a:r>
          </a:p>
          <a:p>
            <a:pPr marL="788670" lvl="1" indent="-514350"/>
            <a:r>
              <a:rPr lang="sk-SK" dirty="0" smtClean="0"/>
              <a:t>určenie typu objektu</a:t>
            </a:r>
          </a:p>
          <a:p>
            <a:pPr marL="788670" lvl="1" indent="-514350"/>
            <a:r>
              <a:rPr lang="sk-SK" dirty="0" smtClean="0"/>
              <a:t>objavenie nových typov vzťahov z </a:t>
            </a:r>
            <a:r>
              <a:rPr lang="sk-SK" dirty="0" err="1" smtClean="0"/>
              <a:t>metadát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/>
            <a:r>
              <a:rPr lang="sk-SK" dirty="0" smtClean="0"/>
              <a:t>Výber a odporúčanie objektov</a:t>
            </a:r>
          </a:p>
          <a:p>
            <a:pPr marL="788670" lvl="1" indent="-514350"/>
            <a:r>
              <a:rPr lang="sk-SK" dirty="0" smtClean="0"/>
              <a:t>podľa dopytu</a:t>
            </a:r>
          </a:p>
          <a:p>
            <a:pPr marL="788670" lvl="1" indent="-514350"/>
            <a:r>
              <a:rPr lang="sk-SK" dirty="0" smtClean="0"/>
              <a:t>podľa záujmov používateľa</a:t>
            </a:r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Motivácia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2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veľa údajov</a:t>
            </a:r>
          </a:p>
          <a:p>
            <a:r>
              <a:rPr lang="sk-SK" dirty="0" smtClean="0"/>
              <a:t>roztrúsené po mnohých portáloch</a:t>
            </a:r>
          </a:p>
          <a:p>
            <a:r>
              <a:rPr lang="sk-SK" dirty="0" smtClean="0"/>
              <a:t>vyhľadávače nespájajú dáta</a:t>
            </a:r>
          </a:p>
          <a:p>
            <a:endParaRPr lang="sk-SK" dirty="0" smtClean="0"/>
          </a:p>
          <a:p>
            <a:r>
              <a:rPr lang="sk-SK" dirty="0" smtClean="0"/>
              <a:t>objekty miesto stránok</a:t>
            </a:r>
          </a:p>
          <a:p>
            <a:r>
              <a:rPr lang="sk-SK" dirty="0" smtClean="0"/>
              <a:t>entity reálneho sveta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C:\Users\misso\Downloads\acm_portal_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66" y="3234927"/>
            <a:ext cx="7515250" cy="292933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Webové objekty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3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entity reálneho sveta</a:t>
            </a:r>
          </a:p>
          <a:p>
            <a:r>
              <a:rPr lang="sk-SK" dirty="0" smtClean="0"/>
              <a:t>na webe</a:t>
            </a:r>
          </a:p>
          <a:p>
            <a:r>
              <a:rPr lang="sk-SK" dirty="0" smtClean="0"/>
              <a:t>majú atribúty</a:t>
            </a:r>
          </a:p>
          <a:p>
            <a:r>
              <a:rPr lang="sk-SK" dirty="0" smtClean="0"/>
              <a:t>vzťahy s inými objektmi</a:t>
            </a:r>
          </a:p>
          <a:p>
            <a:endParaRPr lang="sk-SK" dirty="0"/>
          </a:p>
        </p:txBody>
      </p:sp>
      <p:sp>
        <p:nvSpPr>
          <p:cNvPr id="15" name="Rectangle 14"/>
          <p:cNvSpPr/>
          <p:nvPr/>
        </p:nvSpPr>
        <p:spPr>
          <a:xfrm>
            <a:off x="755576" y="3933056"/>
            <a:ext cx="7632848" cy="216024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979712" y="4941168"/>
            <a:ext cx="6264696" cy="288032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Rectangle 16"/>
          <p:cNvSpPr/>
          <p:nvPr/>
        </p:nvSpPr>
        <p:spPr>
          <a:xfrm>
            <a:off x="3707904" y="4293096"/>
            <a:ext cx="3096344" cy="288032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Webové objekty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4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Typicky ľudia, produkty, články, konferencie, organizácie</a:t>
            </a:r>
          </a:p>
          <a:p>
            <a:pPr lvl="1"/>
            <a:r>
              <a:rPr lang="sk-SK" dirty="0" smtClean="0"/>
              <a:t>Nie </a:t>
            </a:r>
            <a:r>
              <a:rPr lang="sk-SK" dirty="0" err="1" smtClean="0"/>
              <a:t>et</a:t>
            </a:r>
            <a:r>
              <a:rPr lang="sk-SK" dirty="0" smtClean="0"/>
              <a:t> al., 2007</a:t>
            </a:r>
          </a:p>
          <a:p>
            <a:r>
              <a:rPr lang="sk-SK" dirty="0" smtClean="0"/>
              <a:t>Rozpoznateľné jednotky extrahované z webu</a:t>
            </a:r>
          </a:p>
          <a:p>
            <a:pPr lvl="1"/>
            <a:r>
              <a:rPr lang="sk-SK" dirty="0" err="1" smtClean="0"/>
              <a:t>Lee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al., 2009</a:t>
            </a:r>
          </a:p>
          <a:p>
            <a:r>
              <a:rPr lang="sk-SK" dirty="0" smtClean="0"/>
              <a:t>Údaje o entitách reálneho sveta</a:t>
            </a:r>
          </a:p>
          <a:p>
            <a:pPr lvl="1"/>
            <a:r>
              <a:rPr lang="sk-SK" dirty="0" err="1" smtClean="0"/>
              <a:t>Sheth</a:t>
            </a:r>
            <a:r>
              <a:rPr lang="sk-SK" dirty="0" smtClean="0"/>
              <a:t>, </a:t>
            </a:r>
            <a:r>
              <a:rPr lang="sk-SK" dirty="0" err="1" smtClean="0"/>
              <a:t>Thacker</a:t>
            </a:r>
            <a:r>
              <a:rPr lang="sk-SK" dirty="0" smtClean="0"/>
              <a:t>, </a:t>
            </a:r>
            <a:r>
              <a:rPr lang="sk-SK" dirty="0" err="1" smtClean="0"/>
              <a:t>Patel</a:t>
            </a:r>
            <a:r>
              <a:rPr lang="sk-SK" dirty="0" smtClean="0"/>
              <a:t>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Webové objekty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5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9" name="Oval 8"/>
          <p:cNvSpPr/>
          <p:nvPr/>
        </p:nvSpPr>
        <p:spPr>
          <a:xfrm>
            <a:off x="971600" y="1844824"/>
            <a:ext cx="151216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entita</a:t>
            </a:r>
            <a:endParaRPr lang="sk-SK" sz="2800" dirty="0"/>
          </a:p>
        </p:txBody>
      </p:sp>
      <p:sp>
        <p:nvSpPr>
          <p:cNvPr id="10" name="Rectangle 9"/>
          <p:cNvSpPr/>
          <p:nvPr/>
        </p:nvSpPr>
        <p:spPr>
          <a:xfrm>
            <a:off x="3995936" y="1988840"/>
            <a:ext cx="122413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objekt</a:t>
            </a:r>
            <a:endParaRPr lang="sk-SK" sz="2800" dirty="0"/>
          </a:p>
        </p:txBody>
      </p:sp>
      <p:sp>
        <p:nvSpPr>
          <p:cNvPr id="11" name="Rectangle 10"/>
          <p:cNvSpPr/>
          <p:nvPr/>
        </p:nvSpPr>
        <p:spPr>
          <a:xfrm>
            <a:off x="5724128" y="1268760"/>
            <a:ext cx="165618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stránka A</a:t>
            </a:r>
            <a:endParaRPr lang="sk-SK" sz="2800" dirty="0"/>
          </a:p>
        </p:txBody>
      </p:sp>
      <p:sp>
        <p:nvSpPr>
          <p:cNvPr id="12" name="Rectangle 11"/>
          <p:cNvSpPr/>
          <p:nvPr/>
        </p:nvSpPr>
        <p:spPr>
          <a:xfrm>
            <a:off x="5724128" y="2780928"/>
            <a:ext cx="165618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stránka B</a:t>
            </a:r>
            <a:endParaRPr lang="sk-SK" sz="2800" dirty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rot="10800000" flipV="1">
            <a:off x="5220072" y="1520788"/>
            <a:ext cx="504056" cy="46805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5220072" y="2564904"/>
            <a:ext cx="504056" cy="46805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  <a:endCxn id="9" idx="6"/>
          </p:cNvCxnSpPr>
          <p:nvPr/>
        </p:nvCxnSpPr>
        <p:spPr>
          <a:xfrm rot="10800000">
            <a:off x="2483768" y="2276872"/>
            <a:ext cx="151216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3768" y="1700808"/>
            <a:ext cx="1503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reprezentuje</a:t>
            </a:r>
            <a:endParaRPr lang="sk-SK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44008" y="1196752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zdroj</a:t>
            </a:r>
            <a:endParaRPr lang="sk-SK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4008" y="292494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zdroj</a:t>
            </a:r>
            <a:endParaRPr lang="sk-SK" sz="2000" dirty="0"/>
          </a:p>
        </p:txBody>
      </p:sp>
      <p:sp>
        <p:nvSpPr>
          <p:cNvPr id="26" name="Oval 25"/>
          <p:cNvSpPr/>
          <p:nvPr/>
        </p:nvSpPr>
        <p:spPr>
          <a:xfrm>
            <a:off x="971600" y="4757082"/>
            <a:ext cx="1512168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entita</a:t>
            </a:r>
            <a:endParaRPr lang="sk-SK" sz="2800" dirty="0"/>
          </a:p>
        </p:txBody>
      </p:sp>
      <p:sp>
        <p:nvSpPr>
          <p:cNvPr id="27" name="Rectangle 26"/>
          <p:cNvSpPr/>
          <p:nvPr/>
        </p:nvSpPr>
        <p:spPr>
          <a:xfrm>
            <a:off x="3779912" y="4149080"/>
            <a:ext cx="144016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objekt A</a:t>
            </a:r>
            <a:endParaRPr lang="sk-SK" sz="2800" dirty="0"/>
          </a:p>
        </p:txBody>
      </p:sp>
      <p:sp>
        <p:nvSpPr>
          <p:cNvPr id="28" name="Rectangle 27"/>
          <p:cNvSpPr/>
          <p:nvPr/>
        </p:nvSpPr>
        <p:spPr>
          <a:xfrm>
            <a:off x="6228184" y="4437112"/>
            <a:ext cx="165618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stránka A</a:t>
            </a:r>
            <a:endParaRPr lang="sk-SK" sz="2800" dirty="0"/>
          </a:p>
        </p:txBody>
      </p:sp>
      <p:sp>
        <p:nvSpPr>
          <p:cNvPr id="29" name="Rectangle 28"/>
          <p:cNvSpPr/>
          <p:nvPr/>
        </p:nvSpPr>
        <p:spPr>
          <a:xfrm>
            <a:off x="6228184" y="5229200"/>
            <a:ext cx="1656184" cy="5040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stránka B</a:t>
            </a:r>
            <a:endParaRPr lang="sk-SK" sz="2800" dirty="0"/>
          </a:p>
        </p:txBody>
      </p:sp>
      <p:cxnSp>
        <p:nvCxnSpPr>
          <p:cNvPr id="30" name="Straight Arrow Connector 13"/>
          <p:cNvCxnSpPr>
            <a:stCxn id="28" idx="1"/>
            <a:endCxn id="27" idx="3"/>
          </p:cNvCxnSpPr>
          <p:nvPr/>
        </p:nvCxnSpPr>
        <p:spPr>
          <a:xfrm rot="10800000">
            <a:off x="5220072" y="4437112"/>
            <a:ext cx="1008112" cy="252028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16"/>
          <p:cNvCxnSpPr>
            <a:stCxn id="29" idx="1"/>
            <a:endCxn id="37" idx="3"/>
          </p:cNvCxnSpPr>
          <p:nvPr/>
        </p:nvCxnSpPr>
        <p:spPr>
          <a:xfrm rot="10800000" flipV="1">
            <a:off x="5220072" y="5481228"/>
            <a:ext cx="1008112" cy="32403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1"/>
          </p:cNvCxnSpPr>
          <p:nvPr/>
        </p:nvCxnSpPr>
        <p:spPr>
          <a:xfrm rot="10800000" flipV="1">
            <a:off x="2555776" y="4437112"/>
            <a:ext cx="1224136" cy="64807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23728" y="4077072"/>
            <a:ext cx="1503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reprezentuje</a:t>
            </a:r>
            <a:endParaRPr lang="sk-SK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68908" y="396499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zdroj</a:t>
            </a:r>
            <a:endParaRPr lang="sk-SK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368908" y="5733256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zdroj</a:t>
            </a:r>
            <a:endParaRPr lang="sk-SK" sz="2000" dirty="0"/>
          </a:p>
        </p:txBody>
      </p:sp>
      <p:sp>
        <p:nvSpPr>
          <p:cNvPr id="37" name="Rectangle 36"/>
          <p:cNvSpPr/>
          <p:nvPr/>
        </p:nvSpPr>
        <p:spPr>
          <a:xfrm>
            <a:off x="3779912" y="5517232"/>
            <a:ext cx="1440160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 smtClean="0"/>
              <a:t>objekt B</a:t>
            </a:r>
            <a:endParaRPr lang="sk-SK" sz="2800" dirty="0"/>
          </a:p>
        </p:txBody>
      </p:sp>
      <p:cxnSp>
        <p:nvCxnSpPr>
          <p:cNvPr id="44" name="Straight Arrow Connector 43"/>
          <p:cNvCxnSpPr>
            <a:stCxn id="37" idx="1"/>
          </p:cNvCxnSpPr>
          <p:nvPr/>
        </p:nvCxnSpPr>
        <p:spPr>
          <a:xfrm rot="10800000">
            <a:off x="2555776" y="5301208"/>
            <a:ext cx="1224136" cy="50405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23728" y="5765194"/>
            <a:ext cx="1503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reprezentuje</a:t>
            </a:r>
            <a:endParaRPr lang="sk-SK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251520" y="3212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CC0000"/>
                </a:solidFill>
              </a:rPr>
              <a:t>?</a:t>
            </a:r>
            <a:endParaRPr lang="sk-SK" sz="6000" b="1" dirty="0">
              <a:solidFill>
                <a:srgbClr val="CC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11560" y="3789040"/>
            <a:ext cx="813690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Linked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6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203 </a:t>
            </a:r>
            <a:r>
              <a:rPr lang="en-US" dirty="0" err="1" smtClean="0"/>
              <a:t>datasetov</a:t>
            </a:r>
            <a:endParaRPr lang="en-US" dirty="0" smtClean="0"/>
          </a:p>
          <a:p>
            <a:r>
              <a:rPr lang="sk-SK" dirty="0" smtClean="0"/>
              <a:t>25 </a:t>
            </a:r>
            <a:r>
              <a:rPr lang="sk-SK" dirty="0" smtClean="0"/>
              <a:t>miliárd RDF </a:t>
            </a:r>
            <a:r>
              <a:rPr lang="en-US" dirty="0" err="1" smtClean="0"/>
              <a:t>troj</a:t>
            </a:r>
            <a:r>
              <a:rPr lang="sk-SK" dirty="0" err="1" smtClean="0"/>
              <a:t>íc</a:t>
            </a:r>
            <a:endParaRPr lang="sk-SK" dirty="0" smtClean="0"/>
          </a:p>
          <a:p>
            <a:pPr lvl="1"/>
            <a:r>
              <a:rPr lang="sk-SK" dirty="0" smtClean="0"/>
              <a:t>Einstein </a:t>
            </a:r>
            <a:r>
              <a:rPr lang="sk-SK" dirty="0" err="1" smtClean="0"/>
              <a:t>saNarodil</a:t>
            </a:r>
            <a:r>
              <a:rPr lang="sk-SK" dirty="0" smtClean="0"/>
              <a:t> 14.3.1879</a:t>
            </a:r>
          </a:p>
          <a:p>
            <a:pPr lvl="1"/>
            <a:r>
              <a:rPr lang="sk-SK" dirty="0" smtClean="0"/>
              <a:t>atribúty subjektu</a:t>
            </a:r>
          </a:p>
          <a:p>
            <a:r>
              <a:rPr lang="en-US" dirty="0" smtClean="0"/>
              <a:t>395</a:t>
            </a:r>
            <a:r>
              <a:rPr lang="sk-SK" dirty="0" smtClean="0"/>
              <a:t> miliónov RDF prepojení</a:t>
            </a:r>
          </a:p>
          <a:p>
            <a:pPr lvl="1"/>
            <a:r>
              <a:rPr lang="sk-SK" dirty="0" smtClean="0"/>
              <a:t>Einstein ženatý </a:t>
            </a:r>
            <a:r>
              <a:rPr lang="sk-SK" dirty="0" err="1" smtClean="0"/>
              <a:t>Mileva</a:t>
            </a:r>
            <a:r>
              <a:rPr lang="sk-SK" dirty="0" smtClean="0"/>
              <a:t> </a:t>
            </a:r>
            <a:r>
              <a:rPr lang="sk-SK" dirty="0" err="1" smtClean="0"/>
              <a:t>Marić</a:t>
            </a:r>
            <a:endParaRPr lang="sk-SK" dirty="0" smtClean="0"/>
          </a:p>
          <a:p>
            <a:pPr lvl="1"/>
            <a:r>
              <a:rPr lang="sk-SK" dirty="0" smtClean="0"/>
              <a:t>vzťahy s inými subjektmi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chýbajú zložitejšie vzťahy naprieč doménami</a:t>
            </a:r>
            <a:endParaRPr lang="sk-SK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329" y="1196752"/>
            <a:ext cx="38719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Vízia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7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9" name="Cloud 8"/>
          <p:cNvSpPr/>
          <p:nvPr/>
        </p:nvSpPr>
        <p:spPr>
          <a:xfrm>
            <a:off x="395536" y="1268760"/>
            <a:ext cx="1828800" cy="1133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Web</a:t>
            </a:r>
            <a:endParaRPr lang="sk-SK" dirty="0"/>
          </a:p>
        </p:txBody>
      </p:sp>
      <p:sp>
        <p:nvSpPr>
          <p:cNvPr id="10" name="Folded Corner 9"/>
          <p:cNvSpPr/>
          <p:nvPr/>
        </p:nvSpPr>
        <p:spPr>
          <a:xfrm>
            <a:off x="3430166" y="2202582"/>
            <a:ext cx="371475" cy="411163"/>
          </a:xfrm>
          <a:prstGeom prst="foldedCorne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1" name="Oval 10"/>
          <p:cNvSpPr/>
          <p:nvPr/>
        </p:nvSpPr>
        <p:spPr>
          <a:xfrm>
            <a:off x="2915816" y="1916832"/>
            <a:ext cx="2162175" cy="16478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2" name="Folded Corner 11"/>
          <p:cNvSpPr/>
          <p:nvPr/>
        </p:nvSpPr>
        <p:spPr>
          <a:xfrm>
            <a:off x="3915941" y="2421657"/>
            <a:ext cx="371475" cy="411163"/>
          </a:xfrm>
          <a:prstGeom prst="foldedCorne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3" name="Folded Corner 12"/>
          <p:cNvSpPr/>
          <p:nvPr/>
        </p:nvSpPr>
        <p:spPr>
          <a:xfrm>
            <a:off x="4411241" y="2764557"/>
            <a:ext cx="371475" cy="411163"/>
          </a:xfrm>
          <a:prstGeom prst="foldedCorne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4" name="Folded Corner 13"/>
          <p:cNvSpPr/>
          <p:nvPr/>
        </p:nvSpPr>
        <p:spPr>
          <a:xfrm>
            <a:off x="3706391" y="2926482"/>
            <a:ext cx="371475" cy="411163"/>
          </a:xfrm>
          <a:prstGeom prst="foldedCorne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996208" y="1526307"/>
            <a:ext cx="2007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 smtClean="0"/>
              <a:t>Dolovanie objektov</a:t>
            </a:r>
            <a:endParaRPr lang="sk-SK" dirty="0"/>
          </a:p>
        </p:txBody>
      </p:sp>
      <p:sp>
        <p:nvSpPr>
          <p:cNvPr id="20" name="Rounded Rectangle 19"/>
          <p:cNvSpPr/>
          <p:nvPr/>
        </p:nvSpPr>
        <p:spPr>
          <a:xfrm>
            <a:off x="2483768" y="5503887"/>
            <a:ext cx="1466850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 err="1" smtClean="0"/>
              <a:t>Mashupy</a:t>
            </a:r>
            <a:endParaRPr lang="sk-SK" dirty="0"/>
          </a:p>
        </p:txBody>
      </p:sp>
      <p:sp>
        <p:nvSpPr>
          <p:cNvPr id="21" name="Rounded Rectangle 20"/>
          <p:cNvSpPr/>
          <p:nvPr/>
        </p:nvSpPr>
        <p:spPr>
          <a:xfrm>
            <a:off x="6417518" y="5503887"/>
            <a:ext cx="1466850" cy="733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dirty="0" smtClean="0"/>
              <a:t>Anotácie</a:t>
            </a:r>
            <a:endParaRPr lang="sk-SK" dirty="0"/>
          </a:p>
        </p:txBody>
      </p:sp>
      <p:sp>
        <p:nvSpPr>
          <p:cNvPr id="22" name="Down Arrow 21"/>
          <p:cNvSpPr/>
          <p:nvPr/>
        </p:nvSpPr>
        <p:spPr>
          <a:xfrm rot="17924387">
            <a:off x="2394326" y="1766415"/>
            <a:ext cx="390525" cy="684212"/>
          </a:xfrm>
          <a:prstGeom prst="down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8" name="Folded Corner 27"/>
          <p:cNvSpPr/>
          <p:nvPr/>
        </p:nvSpPr>
        <p:spPr>
          <a:xfrm>
            <a:off x="6382494" y="2274590"/>
            <a:ext cx="371475" cy="411163"/>
          </a:xfrm>
          <a:prstGeom prst="foldedCorner">
            <a:avLst/>
          </a:prstGeom>
          <a:solidFill>
            <a:srgbClr val="CC00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29" name="Oval 28"/>
          <p:cNvSpPr/>
          <p:nvPr/>
        </p:nvSpPr>
        <p:spPr>
          <a:xfrm>
            <a:off x="5868144" y="1988840"/>
            <a:ext cx="2162175" cy="16478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0" name="Folded Corner 29"/>
          <p:cNvSpPr/>
          <p:nvPr/>
        </p:nvSpPr>
        <p:spPr>
          <a:xfrm>
            <a:off x="6868269" y="2493665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1" name="Folded Corner 30"/>
          <p:cNvSpPr/>
          <p:nvPr/>
        </p:nvSpPr>
        <p:spPr>
          <a:xfrm>
            <a:off x="7363569" y="2836565"/>
            <a:ext cx="371475" cy="411163"/>
          </a:xfrm>
          <a:prstGeom prst="foldedCorner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2" name="Folded Corner 31"/>
          <p:cNvSpPr/>
          <p:nvPr/>
        </p:nvSpPr>
        <p:spPr>
          <a:xfrm>
            <a:off x="6658719" y="2998490"/>
            <a:ext cx="371475" cy="411163"/>
          </a:xfrm>
          <a:prstGeom prst="foldedCorner">
            <a:avLst/>
          </a:prstGeom>
          <a:solidFill>
            <a:srgbClr val="CC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6164560" y="1598315"/>
            <a:ext cx="2007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 smtClean="0"/>
              <a:t>Analýza objektov</a:t>
            </a:r>
            <a:endParaRPr lang="sk-SK" dirty="0"/>
          </a:p>
        </p:txBody>
      </p:sp>
      <p:sp>
        <p:nvSpPr>
          <p:cNvPr id="34" name="Down Arrow 33"/>
          <p:cNvSpPr/>
          <p:nvPr/>
        </p:nvSpPr>
        <p:spPr>
          <a:xfrm rot="16200000">
            <a:off x="5294908" y="2418060"/>
            <a:ext cx="390525" cy="684212"/>
          </a:xfrm>
          <a:prstGeom prst="down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7" name="Folded Corner 36"/>
          <p:cNvSpPr/>
          <p:nvPr/>
        </p:nvSpPr>
        <p:spPr>
          <a:xfrm>
            <a:off x="4355976" y="4797152"/>
            <a:ext cx="371475" cy="411163"/>
          </a:xfrm>
          <a:prstGeom prst="foldedCorner">
            <a:avLst/>
          </a:prstGeom>
          <a:solidFill>
            <a:srgbClr val="CC00C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8" name="Oval 37"/>
          <p:cNvSpPr/>
          <p:nvPr/>
        </p:nvSpPr>
        <p:spPr>
          <a:xfrm>
            <a:off x="4139952" y="4221088"/>
            <a:ext cx="2162175" cy="16478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39" name="Folded Corner 38"/>
          <p:cNvSpPr/>
          <p:nvPr/>
        </p:nvSpPr>
        <p:spPr>
          <a:xfrm>
            <a:off x="5148064" y="4365104"/>
            <a:ext cx="371475" cy="411163"/>
          </a:xfrm>
          <a:prstGeom prst="foldedCorner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0" name="Folded Corner 39"/>
          <p:cNvSpPr/>
          <p:nvPr/>
        </p:nvSpPr>
        <p:spPr>
          <a:xfrm>
            <a:off x="5796136" y="5013176"/>
            <a:ext cx="371475" cy="411163"/>
          </a:xfrm>
          <a:prstGeom prst="foldedCorner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1" name="Folded Corner 40"/>
          <p:cNvSpPr/>
          <p:nvPr/>
        </p:nvSpPr>
        <p:spPr>
          <a:xfrm>
            <a:off x="4932040" y="5373216"/>
            <a:ext cx="371475" cy="411163"/>
          </a:xfrm>
          <a:prstGeom prst="foldedCorner">
            <a:avLst/>
          </a:prstGeom>
          <a:solidFill>
            <a:srgbClr val="CC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4220344" y="3830563"/>
            <a:ext cx="2007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 smtClean="0"/>
              <a:t>Prepájanie objektov</a:t>
            </a:r>
            <a:endParaRPr lang="sk-SK" dirty="0"/>
          </a:p>
        </p:txBody>
      </p:sp>
      <p:cxnSp>
        <p:nvCxnSpPr>
          <p:cNvPr id="44" name="Straight Arrow Connector 43"/>
          <p:cNvCxnSpPr>
            <a:stCxn id="37" idx="3"/>
            <a:endCxn id="39" idx="1"/>
          </p:cNvCxnSpPr>
          <p:nvPr/>
        </p:nvCxnSpPr>
        <p:spPr>
          <a:xfrm flipV="1">
            <a:off x="4727451" y="4570686"/>
            <a:ext cx="420613" cy="432048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9" idx="3"/>
            <a:endCxn id="40" idx="0"/>
          </p:cNvCxnSpPr>
          <p:nvPr/>
        </p:nvCxnSpPr>
        <p:spPr>
          <a:xfrm>
            <a:off x="5519539" y="4570686"/>
            <a:ext cx="462335" cy="44249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0"/>
            <a:endCxn id="39" idx="2"/>
          </p:cNvCxnSpPr>
          <p:nvPr/>
        </p:nvCxnSpPr>
        <p:spPr>
          <a:xfrm rot="5400000" flipH="1" flipV="1">
            <a:off x="4927316" y="4966730"/>
            <a:ext cx="596949" cy="21602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  <a:endCxn id="41" idx="1"/>
          </p:cNvCxnSpPr>
          <p:nvPr/>
        </p:nvCxnSpPr>
        <p:spPr>
          <a:xfrm rot="16200000" flipH="1">
            <a:off x="4551636" y="5198393"/>
            <a:ext cx="370483" cy="390326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1"/>
            <a:endCxn id="39" idx="2"/>
          </p:cNvCxnSpPr>
          <p:nvPr/>
        </p:nvCxnSpPr>
        <p:spPr>
          <a:xfrm rot="10800000">
            <a:off x="5333802" y="4776268"/>
            <a:ext cx="462334" cy="442491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own Arrow 63"/>
          <p:cNvSpPr/>
          <p:nvPr/>
        </p:nvSpPr>
        <p:spPr>
          <a:xfrm rot="2674180">
            <a:off x="6301807" y="3755673"/>
            <a:ext cx="390525" cy="684212"/>
          </a:xfrm>
          <a:prstGeom prst="down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cxnSp>
        <p:nvCxnSpPr>
          <p:cNvPr id="36" name="Straight Arrow Connector 35"/>
          <p:cNvCxnSpPr>
            <a:stCxn id="38" idx="2"/>
            <a:endCxn id="20" idx="0"/>
          </p:cNvCxnSpPr>
          <p:nvPr/>
        </p:nvCxnSpPr>
        <p:spPr>
          <a:xfrm rot="10800000" flipV="1">
            <a:off x="3217194" y="5045001"/>
            <a:ext cx="922759" cy="458886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6"/>
            <a:endCxn id="21" idx="0"/>
          </p:cNvCxnSpPr>
          <p:nvPr/>
        </p:nvCxnSpPr>
        <p:spPr>
          <a:xfrm>
            <a:off x="6302127" y="5045001"/>
            <a:ext cx="848816" cy="458886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2"/>
          <p:cNvSpPr txBox="1">
            <a:spLocks noChangeArrowheads="1"/>
          </p:cNvSpPr>
          <p:nvPr/>
        </p:nvSpPr>
        <p:spPr bwMode="auto">
          <a:xfrm>
            <a:off x="3203848" y="4797152"/>
            <a:ext cx="792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/>
              <a:t>Použitie</a:t>
            </a:r>
            <a:endParaRPr lang="sk-SK" sz="1400" dirty="0"/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6516216" y="4797152"/>
            <a:ext cx="7920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/>
              <a:t>Použitie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</a:t>
            </a:r>
            <a:r>
              <a:rPr lang="en-US" dirty="0" err="1" smtClean="0"/>
              <a:t>olovanie</a:t>
            </a:r>
            <a:r>
              <a:rPr lang="en-US" dirty="0" smtClean="0"/>
              <a:t> </a:t>
            </a:r>
            <a:r>
              <a:rPr lang="en-US" dirty="0" err="1" smtClean="0"/>
              <a:t>objektov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8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okná fixnej dĺžky</a:t>
            </a:r>
          </a:p>
          <a:p>
            <a:pPr lvl="1"/>
            <a:r>
              <a:rPr lang="sk-SK" dirty="0" err="1" smtClean="0"/>
              <a:t>Kaszkiel</a:t>
            </a:r>
            <a:r>
              <a:rPr lang="sk-SK" dirty="0" smtClean="0"/>
              <a:t> and </a:t>
            </a:r>
            <a:r>
              <a:rPr lang="sk-SK" dirty="0" err="1" smtClean="0"/>
              <a:t>Zobel</a:t>
            </a:r>
            <a:r>
              <a:rPr lang="sk-SK" dirty="0" smtClean="0"/>
              <a:t>, 2001</a:t>
            </a:r>
          </a:p>
          <a:p>
            <a:endParaRPr lang="sk-SK" dirty="0" smtClean="0"/>
          </a:p>
          <a:p>
            <a:r>
              <a:rPr lang="sk-SK" dirty="0" smtClean="0"/>
              <a:t>hľadanie opakujúcich sa </a:t>
            </a:r>
            <a:r>
              <a:rPr lang="sk-SK" dirty="0" err="1" smtClean="0"/>
              <a:t>podstromov</a:t>
            </a:r>
            <a:r>
              <a:rPr lang="sk-SK" dirty="0" smtClean="0"/>
              <a:t> v DOM strome</a:t>
            </a:r>
          </a:p>
          <a:p>
            <a:pPr lvl="1"/>
            <a:r>
              <a:rPr lang="sk-SK" dirty="0" err="1" smtClean="0"/>
              <a:t>Liu</a:t>
            </a:r>
            <a:r>
              <a:rPr lang="sk-SK" dirty="0" smtClean="0"/>
              <a:t>, </a:t>
            </a:r>
            <a:r>
              <a:rPr lang="sk-SK" dirty="0" err="1" smtClean="0"/>
              <a:t>Grossman</a:t>
            </a:r>
            <a:r>
              <a:rPr lang="sk-SK" dirty="0" smtClean="0"/>
              <a:t> and </a:t>
            </a:r>
            <a:r>
              <a:rPr lang="sk-SK" dirty="0" err="1" smtClean="0"/>
              <a:t>Zhai</a:t>
            </a:r>
            <a:r>
              <a:rPr lang="sk-SK" dirty="0" smtClean="0"/>
              <a:t>, 2003</a:t>
            </a:r>
          </a:p>
          <a:p>
            <a:endParaRPr lang="sk-SK" dirty="0" smtClean="0"/>
          </a:p>
          <a:p>
            <a:r>
              <a:rPr lang="sk-SK" dirty="0" smtClean="0"/>
              <a:t>vizuálne delenie stránky – 2D</a:t>
            </a:r>
          </a:p>
          <a:p>
            <a:pPr lvl="1"/>
            <a:r>
              <a:rPr lang="sk-SK" dirty="0" err="1" smtClean="0"/>
              <a:t>Cai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al. 2003, 2004</a:t>
            </a:r>
          </a:p>
          <a:p>
            <a:pPr lvl="1"/>
            <a:r>
              <a:rPr lang="sk-SK" dirty="0" err="1" smtClean="0"/>
              <a:t>Zhai</a:t>
            </a:r>
            <a:r>
              <a:rPr lang="sk-SK" dirty="0" smtClean="0"/>
              <a:t> and </a:t>
            </a:r>
            <a:r>
              <a:rPr lang="sk-SK" dirty="0" err="1" smtClean="0"/>
              <a:t>Liu</a:t>
            </a:r>
            <a:r>
              <a:rPr lang="sk-SK" dirty="0" smtClean="0"/>
              <a:t>, 2005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4283968" y="1196752"/>
            <a:ext cx="1584176" cy="1296144"/>
            <a:chOff x="3995936" y="1340768"/>
            <a:chExt cx="1584176" cy="1296144"/>
          </a:xfrm>
        </p:grpSpPr>
        <p:sp>
          <p:nvSpPr>
            <p:cNvPr id="9" name="Rectangle 8"/>
            <p:cNvSpPr/>
            <p:nvPr/>
          </p:nvSpPr>
          <p:spPr>
            <a:xfrm>
              <a:off x="3995936" y="1340768"/>
              <a:ext cx="1440160" cy="129614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067944" y="1412776"/>
              <a:ext cx="720080" cy="5760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067944" y="2060848"/>
              <a:ext cx="720080" cy="5760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60032" y="1412776"/>
              <a:ext cx="720080" cy="5760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860032" y="2060848"/>
              <a:ext cx="720080" cy="5760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6444208" y="3140968"/>
            <a:ext cx="2160240" cy="1224136"/>
            <a:chOff x="6084168" y="3284984"/>
            <a:chExt cx="2160240" cy="1224136"/>
          </a:xfrm>
        </p:grpSpPr>
        <p:sp>
          <p:nvSpPr>
            <p:cNvPr id="14" name="Oval 13"/>
            <p:cNvSpPr/>
            <p:nvPr/>
          </p:nvSpPr>
          <p:spPr>
            <a:xfrm>
              <a:off x="6516216" y="3645024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6" name="Oval 15"/>
            <p:cNvSpPr/>
            <p:nvPr/>
          </p:nvSpPr>
          <p:spPr>
            <a:xfrm>
              <a:off x="6876256" y="4149080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al 16"/>
            <p:cNvSpPr/>
            <p:nvPr/>
          </p:nvSpPr>
          <p:spPr>
            <a:xfrm>
              <a:off x="7020272" y="3284984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Oval 17"/>
            <p:cNvSpPr/>
            <p:nvPr/>
          </p:nvSpPr>
          <p:spPr>
            <a:xfrm>
              <a:off x="6084168" y="4077072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9" name="Oval 18"/>
            <p:cNvSpPr/>
            <p:nvPr/>
          </p:nvSpPr>
          <p:spPr>
            <a:xfrm>
              <a:off x="7452320" y="3717032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0" name="Oval 19"/>
            <p:cNvSpPr/>
            <p:nvPr/>
          </p:nvSpPr>
          <p:spPr>
            <a:xfrm>
              <a:off x="7884368" y="4149080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2" name="Straight Connector 21"/>
            <p:cNvCxnSpPr>
              <a:stCxn id="17" idx="5"/>
              <a:endCxn id="19" idx="1"/>
            </p:cNvCxnSpPr>
            <p:nvPr/>
          </p:nvCxnSpPr>
          <p:spPr>
            <a:xfrm rot="16200000" flipH="1">
              <a:off x="7327585" y="3592297"/>
              <a:ext cx="177462" cy="17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5"/>
              <a:endCxn id="20" idx="1"/>
            </p:cNvCxnSpPr>
            <p:nvPr/>
          </p:nvCxnSpPr>
          <p:spPr>
            <a:xfrm rot="16200000" flipH="1">
              <a:off x="7759633" y="4024345"/>
              <a:ext cx="177462" cy="17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7"/>
              <a:endCxn id="17" idx="3"/>
            </p:cNvCxnSpPr>
            <p:nvPr/>
          </p:nvCxnSpPr>
          <p:spPr>
            <a:xfrm rot="5400000" flipH="1" flipV="1">
              <a:off x="6895537" y="3520289"/>
              <a:ext cx="105454" cy="2494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8" idx="7"/>
              <a:endCxn id="14" idx="3"/>
            </p:cNvCxnSpPr>
            <p:nvPr/>
          </p:nvCxnSpPr>
          <p:spPr>
            <a:xfrm rot="5400000" flipH="1" flipV="1">
              <a:off x="6391481" y="3952337"/>
              <a:ext cx="177462" cy="177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6" idx="0"/>
              <a:endCxn id="14" idx="5"/>
            </p:cNvCxnSpPr>
            <p:nvPr/>
          </p:nvCxnSpPr>
          <p:spPr>
            <a:xfrm rot="16200000" flipV="1">
              <a:off x="6841532" y="3934335"/>
              <a:ext cx="196743" cy="232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7"/>
          <p:cNvGrpSpPr/>
          <p:nvPr/>
        </p:nvGrpSpPr>
        <p:grpSpPr>
          <a:xfrm>
            <a:off x="4427984" y="4437112"/>
            <a:ext cx="1728192" cy="1728192"/>
            <a:chOff x="683568" y="4581128"/>
            <a:chExt cx="1728192" cy="1728192"/>
          </a:xfrm>
        </p:grpSpPr>
        <p:sp>
          <p:nvSpPr>
            <p:cNvPr id="39" name="Rectangle 38"/>
            <p:cNvSpPr/>
            <p:nvPr/>
          </p:nvSpPr>
          <p:spPr>
            <a:xfrm>
              <a:off x="827584" y="4653136"/>
              <a:ext cx="1440160" cy="158417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323528" y="5445224"/>
              <a:ext cx="172819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55576" y="4941168"/>
              <a:ext cx="165618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3568" y="5445224"/>
              <a:ext cx="172819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259632" y="5877272"/>
              <a:ext cx="86409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sk-SK" dirty="0" err="1" smtClean="0"/>
              <a:t>odnotenie</a:t>
            </a:r>
            <a:r>
              <a:rPr lang="en-US" dirty="0" smtClean="0"/>
              <a:t> a </a:t>
            </a:r>
            <a:r>
              <a:rPr lang="en-US" dirty="0" err="1" smtClean="0"/>
              <a:t>usporad</a:t>
            </a:r>
            <a:r>
              <a:rPr lang="sk-SK" dirty="0" err="1" smtClean="0"/>
              <a:t>úvanie</a:t>
            </a:r>
            <a:r>
              <a:rPr lang="sk-SK" dirty="0" smtClean="0"/>
              <a:t> objektov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 smtClean="0"/>
              <a:t>3</a:t>
            </a:r>
            <a:r>
              <a:rPr lang="en-US" dirty="0" smtClean="0"/>
              <a:t>0</a:t>
            </a:r>
            <a:r>
              <a:rPr lang="sk-SK" dirty="0" smtClean="0"/>
              <a:t>.</a:t>
            </a:r>
            <a:r>
              <a:rPr lang="en-US" dirty="0" smtClean="0"/>
              <a:t>06</a:t>
            </a:r>
            <a:r>
              <a:rPr lang="sk-SK" dirty="0" smtClean="0"/>
              <a:t>.201</a:t>
            </a:r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 smtClean="0"/>
              <a:t>Prepájanie informácií na webe</a:t>
            </a:r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4F50-5120-4BF8-8B38-F3F634C7B04E}" type="slidenum">
              <a:rPr lang="sk-SK" smtClean="0"/>
              <a:pPr/>
              <a:t>9</a:t>
            </a:fld>
            <a:r>
              <a:rPr lang="sk-SK" dirty="0" smtClean="0"/>
              <a:t>   Michal Holub</a:t>
            </a:r>
            <a:endParaRPr lang="sk-SK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využívajú vzťahy medzi objektmi</a:t>
            </a:r>
          </a:p>
          <a:p>
            <a:pPr lvl="1"/>
            <a:r>
              <a:rPr lang="sk-SK" dirty="0" smtClean="0"/>
              <a:t>rôzne typy vzťahov a objektov</a:t>
            </a:r>
          </a:p>
          <a:p>
            <a:pPr lvl="1"/>
            <a:r>
              <a:rPr lang="sk-SK" dirty="0" smtClean="0"/>
              <a:t>Nie </a:t>
            </a:r>
            <a:r>
              <a:rPr lang="sk-SK" dirty="0" err="1" smtClean="0"/>
              <a:t>et</a:t>
            </a:r>
            <a:r>
              <a:rPr lang="sk-SK" dirty="0" smtClean="0"/>
              <a:t> al., 2005</a:t>
            </a:r>
          </a:p>
          <a:p>
            <a:r>
              <a:rPr lang="sk-SK" dirty="0" err="1" smtClean="0"/>
              <a:t>PopRank</a:t>
            </a:r>
            <a:endParaRPr lang="sk-SK" dirty="0" smtClean="0"/>
          </a:p>
          <a:p>
            <a:pPr lvl="1"/>
            <a:r>
              <a:rPr lang="sk-SK" dirty="0" smtClean="0"/>
              <a:t>vychádza z </a:t>
            </a:r>
            <a:r>
              <a:rPr lang="sk-SK" dirty="0" err="1" smtClean="0"/>
              <a:t>PageRank-u</a:t>
            </a:r>
            <a:endParaRPr lang="sk-SK" dirty="0" smtClean="0"/>
          </a:p>
          <a:p>
            <a:pPr lvl="1"/>
            <a:r>
              <a:rPr lang="sk-SK" dirty="0" smtClean="0"/>
              <a:t>iteratívny algoritmus výpočtu</a:t>
            </a:r>
          </a:p>
          <a:p>
            <a:pPr lvl="1"/>
            <a:r>
              <a:rPr lang="sk-SK" dirty="0" smtClean="0"/>
              <a:t>berie do úvahy rozličné typy vzťahov medzi objektmi</a:t>
            </a:r>
          </a:p>
          <a:p>
            <a:pPr lvl="1"/>
            <a:r>
              <a:rPr lang="sk-SK" dirty="0" smtClean="0"/>
              <a:t>50 % zlepšenie usporiadania v doméne vedeckých článkov</a:t>
            </a:r>
          </a:p>
          <a:p>
            <a:endParaRPr lang="sk-SK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415872" y="4941168"/>
          <a:ext cx="5208578" cy="864096"/>
        </p:xfrm>
        <a:graphic>
          <a:graphicData uri="http://schemas.openxmlformats.org/presentationml/2006/ole">
            <p:oleObj spid="_x0000_s2049" name="Rovnica" r:id="rId4" imgW="20701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604</Words>
  <Application>Microsoft Office PowerPoint</Application>
  <PresentationFormat>On-screen Show (4:3)</PresentationFormat>
  <Paragraphs>173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Origin</vt:lpstr>
      <vt:lpstr>Rovnica</vt:lpstr>
      <vt:lpstr>Prepájanie informácií na sociálnom adaptívnom webe  Dizertačný projekt 3</vt:lpstr>
      <vt:lpstr>Motivácia</vt:lpstr>
      <vt:lpstr>Webové objekty</vt:lpstr>
      <vt:lpstr>Webové objekty</vt:lpstr>
      <vt:lpstr>Webové objekty</vt:lpstr>
      <vt:lpstr>Linked Data</vt:lpstr>
      <vt:lpstr>Vízia</vt:lpstr>
      <vt:lpstr>Dolovanie objektov</vt:lpstr>
      <vt:lpstr>Hodnotenie a usporadúvanie objektov</vt:lpstr>
      <vt:lpstr>Hľadanie vzťahov a bázy informácií</vt:lpstr>
      <vt:lpstr>Príležitosti, výzvy</vt:lpstr>
      <vt:lpstr>Doterajšia práca</vt:lpstr>
      <vt:lpstr>Doterajšia práca</vt:lpstr>
      <vt:lpstr>Otvorené problémy a tézy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</dc:title>
  <dc:subject>Dizertačný projekt 3</dc:subject>
  <dc:creator>Michal Holub</dc:creator>
  <cp:lastModifiedBy>Michal Holub</cp:lastModifiedBy>
  <cp:revision>290</cp:revision>
  <dcterms:created xsi:type="dcterms:W3CDTF">2009-03-03T21:42:12Z</dcterms:created>
  <dcterms:modified xsi:type="dcterms:W3CDTF">2011-06-29T19:45:40Z</dcterms:modified>
</cp:coreProperties>
</file>