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9" r:id="rId2"/>
    <p:sldId id="292" r:id="rId3"/>
    <p:sldId id="261" r:id="rId4"/>
    <p:sldId id="293" r:id="rId5"/>
    <p:sldId id="294" r:id="rId6"/>
    <p:sldId id="279" r:id="rId7"/>
    <p:sldId id="281" r:id="rId8"/>
    <p:sldId id="282" r:id="rId9"/>
    <p:sldId id="284" r:id="rId10"/>
    <p:sldId id="288" r:id="rId11"/>
    <p:sldId id="289" r:id="rId12"/>
    <p:sldId id="290" r:id="rId13"/>
    <p:sldId id="291" r:id="rId14"/>
    <p:sldId id="283" r:id="rId15"/>
    <p:sldId id="295" r:id="rId16"/>
    <p:sldId id="296" r:id="rId17"/>
    <p:sldId id="297" r:id="rId18"/>
    <p:sldId id="298" r:id="rId19"/>
    <p:sldId id="299" r:id="rId20"/>
    <p:sldId id="285" r:id="rId21"/>
    <p:sldId id="300" r:id="rId22"/>
    <p:sldId id="286" r:id="rId23"/>
    <p:sldId id="287" r:id="rId24"/>
    <p:sldId id="280" r:id="rId2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31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660"/>
  </p:normalViewPr>
  <p:slideViewPr>
    <p:cSldViewPr>
      <p:cViewPr>
        <p:scale>
          <a:sx n="80" d="100"/>
          <a:sy n="80" d="100"/>
        </p:scale>
        <p:origin x="-228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7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144CF-39B6-4F77-AD9F-E7F8516D3FE2}" type="datetimeFigureOut">
              <a:rPr lang="sk-SK" smtClean="0"/>
              <a:t>12. 10. 2011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259C6-2E8C-4026-809B-39AE946537F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3505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B831FC-2568-4562-ACBC-301B7CC5A41E}" type="datetimeFigureOut">
              <a:rPr lang="sk-SK" smtClean="0"/>
              <a:pPr/>
              <a:t>12. 10. 2011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3C140-2AE8-4F42-A2CA-844E09A4CA0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7253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071810"/>
            <a:ext cx="6858000" cy="180499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sk-SK" dirty="0" smtClean="0"/>
              <a:t>28.09.2011</a:t>
            </a:r>
            <a:endParaRPr lang="sk-SK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>
              <a:defRPr/>
            </a:lvl1pPr>
          </a:lstStyle>
          <a:p>
            <a:r>
              <a:rPr lang="sk-SK" dirty="0" smtClean="0"/>
              <a:t>Linked Data</a:t>
            </a:r>
            <a:endParaRPr lang="sk-SK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4FE4F50-5120-4BF8-8B38-F3F634C7B04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Rectangle 20"/>
          <p:cNvSpPr/>
          <p:nvPr/>
        </p:nvSpPr>
        <p:spPr>
          <a:xfrm>
            <a:off x="904875" y="3000372"/>
            <a:ext cx="7315200" cy="1927863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000372"/>
            <a:ext cx="228600" cy="1927863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28.09.2011</a:t>
            </a:r>
            <a:endParaRPr lang="sk-S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Linked Data</a:t>
            </a:r>
            <a:endParaRPr lang="sk-S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4.3.2009</a:t>
            </a: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Vylepšovanie štruktúry webových sídiel na základe modelov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dirty="0" smtClean="0"/>
              <a:t>28.09.2011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dirty="0" smtClean="0"/>
              <a:t>Linked Data</a:t>
            </a:r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sk-SK" smtClean="0"/>
              <a:t>4.3.2009</a:t>
            </a: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sk-SK" smtClean="0"/>
              <a:t>Vylepšovanie štruktúry webových sídiel na základe modelov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4FE4F50-5120-4BF8-8B38-F3F634C7B04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4.3.2009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Vylepšovanie štruktúry webových sídiel na základe modelov</a:t>
            </a: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dirty="0" smtClean="0"/>
              <a:t>4.3.2009</a:t>
            </a:r>
            <a:endParaRPr lang="sk-S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Vylepšovanie štruktúry webových sídiel na základe modelov</a:t>
            </a: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dirty="0" smtClean="0"/>
              <a:t>28.09.2011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dirty="0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4.3.2009</a:t>
            </a:r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Vylepšovanie štruktúry webových sídiel na základe modelov</a:t>
            </a:r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4.3.2009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Vylepšovanie štruktúry webových sídiel na základe modelov</a:t>
            </a: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4.3.2009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Vylepšovanie štruktúry webových sídiel na základe modelov</a:t>
            </a: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sk-SK" dirty="0" smtClean="0"/>
              <a:t>28.09.2011</a:t>
            </a:r>
            <a:endParaRPr lang="sk-S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sk-SK" dirty="0" smtClean="0"/>
              <a:t>Linked Data</a:t>
            </a:r>
            <a:endParaRPr lang="sk-SK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4FE4F50-5120-4BF8-8B38-F3F634C7B04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Reasoning </a:t>
            </a:r>
            <a:r>
              <a:rPr lang="en-US" b="1" dirty="0"/>
              <a:t>Web </a:t>
            </a:r>
            <a:r>
              <a:rPr lang="en-US" b="1" dirty="0" smtClean="0"/>
              <a:t>2011</a:t>
            </a:r>
            <a:br>
              <a:rPr lang="en-US" b="1" dirty="0" smtClean="0"/>
            </a:br>
            <a:r>
              <a:rPr lang="en-US" b="1" dirty="0" smtClean="0"/>
              <a:t>Report</a:t>
            </a:r>
            <a:endParaRPr lang="sk-SK" b="1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Michal Holub</a:t>
            </a:r>
            <a:endParaRPr lang="sk-SK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 smtClean="0"/>
              <a:t>10</a:t>
            </a:r>
            <a:r>
              <a:rPr lang="sk-SK" dirty="0" smtClean="0"/>
              <a:t>.201</a:t>
            </a:r>
            <a:r>
              <a:rPr lang="en-US" dirty="0" smtClean="0"/>
              <a:t>1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SPARQL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10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</a:t>
            </a:r>
          </a:p>
          <a:p>
            <a:pPr lvl="1"/>
            <a:r>
              <a:rPr lang="en-US" dirty="0" err="1" smtClean="0"/>
              <a:t>mapuje</a:t>
            </a:r>
            <a:r>
              <a:rPr lang="en-US" dirty="0" smtClean="0"/>
              <a:t> </a:t>
            </a:r>
            <a:r>
              <a:rPr lang="en-US" dirty="0" err="1" smtClean="0"/>
              <a:t>cel</a:t>
            </a:r>
            <a:r>
              <a:rPr lang="sk-SK" dirty="0" smtClean="0"/>
              <a:t>ú podmienku na trojice v grafe</a:t>
            </a:r>
          </a:p>
          <a:p>
            <a:pPr lvl="1"/>
            <a:r>
              <a:rPr lang="sk-SK" dirty="0" smtClean="0"/>
              <a:t>vyberú sa všetky vyhovujúce trojice</a:t>
            </a:r>
          </a:p>
          <a:p>
            <a:pPr lvl="1"/>
            <a:r>
              <a:rPr lang="sk-SK" dirty="0" smtClean="0"/>
              <a:t>výsledkom je celá trojica, nie len premenné</a:t>
            </a:r>
          </a:p>
          <a:p>
            <a:r>
              <a:rPr lang="sk-SK" dirty="0" smtClean="0"/>
              <a:t>SELECT</a:t>
            </a:r>
          </a:p>
          <a:p>
            <a:pPr lvl="1"/>
            <a:r>
              <a:rPr lang="sk-SK" dirty="0" smtClean="0"/>
              <a:t>z vyhovujúcich trojíc sa vyberú konkrétne údaje</a:t>
            </a:r>
          </a:p>
          <a:p>
            <a:r>
              <a:rPr lang="sk-SK" dirty="0" smtClean="0"/>
              <a:t>FILTER</a:t>
            </a:r>
          </a:p>
          <a:p>
            <a:pPr lvl="1"/>
            <a:r>
              <a:rPr lang="sk-SK" dirty="0" smtClean="0"/>
              <a:t>zadanie podmienky filtrujúcej výsledky</a:t>
            </a:r>
          </a:p>
          <a:p>
            <a:pPr lvl="1"/>
            <a:r>
              <a:rPr lang="sk-SK" dirty="0" smtClean="0"/>
              <a:t>vykoná sa až po WHERE</a:t>
            </a:r>
          </a:p>
          <a:p>
            <a:pPr lvl="2"/>
            <a:r>
              <a:rPr lang="sk-SK" dirty="0" smtClean="0"/>
              <a:t>najprv sa vrátia trojice, potom sa filtrujú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5915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SPARQL – FILTER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11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PREFIX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k-SK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ex:</a:t>
            </a:r>
            <a:r>
              <a:rPr lang="en-US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&lt;http://example.org/&gt;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SELECT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?book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WHERE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	?book </a:t>
            </a:r>
            <a:r>
              <a:rPr lang="en-US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ex:publishedBy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</a:t>
            </a:r>
            <a:r>
              <a:rPr lang="en-US" dirty="0" smtClean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&lt;http://springer.com/Verlag&gt;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?x </a:t>
            </a:r>
            <a:r>
              <a:rPr lang="en-US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ex:Price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?price</a:t>
            </a:r>
          </a:p>
          <a:p>
            <a:pPr marL="0" indent="0">
              <a:buNone/>
            </a:pPr>
            <a:r>
              <a:rPr lang="en-US" dirty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FILTER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smtClean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?price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 35)</a:t>
            </a:r>
          </a:p>
          <a:p>
            <a:pPr marL="0" indent="0">
              <a:buNone/>
            </a:pPr>
            <a:r>
              <a:rPr lang="en-US" dirty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sk-SK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14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SPARQL – FILTER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12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PREFIX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k-SK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ex:</a:t>
            </a:r>
            <a:r>
              <a:rPr lang="en-US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&lt;http://example.org/&gt;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SELECT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?book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WHERE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	?book </a:t>
            </a:r>
            <a:r>
              <a:rPr lang="en-US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ex:Review</a:t>
            </a:r>
            <a:r>
              <a:rPr lang="en-US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?text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FILTER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langMATCHES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(LANG(</a:t>
            </a:r>
            <a:r>
              <a:rPr lang="en-US" dirty="0" smtClean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?text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), “de”)</a:t>
            </a:r>
          </a:p>
          <a:p>
            <a:pPr marL="0" indent="0">
              <a:buNone/>
            </a:pPr>
            <a:r>
              <a:rPr lang="en-US" dirty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ex:Winnetou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ex:Review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“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Super”@de</a:t>
            </a:r>
            <a:endParaRPr lang="sk-SK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80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SPARQL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13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ORDER BY</a:t>
            </a:r>
          </a:p>
          <a:p>
            <a:pPr lvl="1"/>
            <a:r>
              <a:rPr lang="en-US" dirty="0" err="1" smtClean="0"/>
              <a:t>usporad</a:t>
            </a:r>
            <a:r>
              <a:rPr lang="sk-SK" dirty="0" smtClean="0"/>
              <a:t>úvanie výsledkov</a:t>
            </a:r>
          </a:p>
          <a:p>
            <a:pPr lvl="1"/>
            <a:r>
              <a:rPr lang="sk-SK" dirty="0" smtClean="0"/>
              <a:t>ORDER BY ?price</a:t>
            </a:r>
          </a:p>
          <a:p>
            <a:pPr lvl="1"/>
            <a:r>
              <a:rPr lang="sk-SK" dirty="0" smtClean="0"/>
              <a:t>ORDER BY DESC(?price)</a:t>
            </a:r>
          </a:p>
          <a:p>
            <a:r>
              <a:rPr lang="sk-SK" dirty="0" smtClean="0"/>
              <a:t>LIMIT</a:t>
            </a:r>
          </a:p>
          <a:p>
            <a:pPr lvl="1"/>
            <a:r>
              <a:rPr lang="sk-SK" dirty="0" smtClean="0"/>
              <a:t>ako v SQL, vráti prvých N nájdených</a:t>
            </a:r>
          </a:p>
          <a:p>
            <a:pPr lvl="1"/>
            <a:r>
              <a:rPr lang="sk-SK" dirty="0" smtClean="0"/>
              <a:t>má zmysel len s ORDER BY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4206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Nová verzia SPARQL 1.1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14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nové </a:t>
            </a:r>
            <a:r>
              <a:rPr lang="sk-SK" dirty="0"/>
              <a:t>formáty </a:t>
            </a:r>
            <a:r>
              <a:rPr lang="sk-SK" dirty="0" smtClean="0"/>
              <a:t>výstupu</a:t>
            </a:r>
          </a:p>
          <a:p>
            <a:pPr lvl="1"/>
            <a:r>
              <a:rPr lang="sk-SK" dirty="0" smtClean="0"/>
              <a:t>JSON, CSV, TSV (doteraz len XML)</a:t>
            </a:r>
            <a:endParaRPr lang="sk-SK" dirty="0"/>
          </a:p>
          <a:p>
            <a:r>
              <a:rPr lang="sk-SK" dirty="0"/>
              <a:t>modifikovanie dát (obdoba INSERT, UPDATE v SQL</a:t>
            </a:r>
            <a:r>
              <a:rPr lang="sk-SK" dirty="0" smtClean="0"/>
              <a:t>)</a:t>
            </a:r>
          </a:p>
          <a:p>
            <a:r>
              <a:rPr lang="sk-SK" dirty="0" smtClean="0"/>
              <a:t>operácie na prácu s celými RDF grafmi</a:t>
            </a:r>
          </a:p>
          <a:p>
            <a:r>
              <a:rPr lang="sk-SK" dirty="0" smtClean="0"/>
              <a:t>metódy na nájdenie a popis SPARQL služieb</a:t>
            </a:r>
          </a:p>
          <a:p>
            <a:r>
              <a:rPr lang="sk-SK" dirty="0" smtClean="0"/>
              <a:t>vykonávanie distribuovaných dopytov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8951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Scalable OWL2 Reasoning for Linked ...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15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Aidan </a:t>
            </a:r>
            <a:r>
              <a:rPr lang="sk-SK" dirty="0" smtClean="0"/>
              <a:t>Hogan</a:t>
            </a:r>
          </a:p>
          <a:p>
            <a:r>
              <a:rPr lang="sk-SK" dirty="0"/>
              <a:t>postdoc, Digital Enterprise Research </a:t>
            </a:r>
            <a:r>
              <a:rPr lang="sk-SK" dirty="0" smtClean="0"/>
              <a:t>Institute</a:t>
            </a:r>
          </a:p>
          <a:p>
            <a:r>
              <a:rPr lang="en-US" dirty="0"/>
              <a:t>crawling, indexing, searching, querying, </a:t>
            </a:r>
            <a:r>
              <a:rPr lang="en-US" dirty="0" smtClean="0"/>
              <a:t>ranking</a:t>
            </a:r>
            <a:endParaRPr lang="sk-SK" dirty="0" smtClean="0"/>
          </a:p>
          <a:p>
            <a:pPr lvl="1"/>
            <a:r>
              <a:rPr lang="sk-SK" dirty="0" smtClean="0"/>
              <a:t>RDF Web data</a:t>
            </a:r>
          </a:p>
          <a:p>
            <a:pPr lvl="1"/>
            <a:endParaRPr lang="sk-SK" dirty="0"/>
          </a:p>
          <a:p>
            <a:r>
              <a:rPr lang="sk-SK" dirty="0" smtClean="0"/>
              <a:t>schema.org</a:t>
            </a:r>
          </a:p>
          <a:p>
            <a:pPr lvl="1"/>
            <a:r>
              <a:rPr lang="sk-SK" dirty="0" smtClean="0"/>
              <a:t>Google, Bing, Yahoo!</a:t>
            </a:r>
          </a:p>
          <a:p>
            <a:pPr lvl="1"/>
            <a:r>
              <a:rPr lang="sk-SK" dirty="0" smtClean="0"/>
              <a:t>schémy pre označkovanie HTML stránok</a:t>
            </a:r>
          </a:p>
          <a:p>
            <a:pPr lvl="1"/>
            <a:r>
              <a:rPr lang="sk-SK" dirty="0" smtClean="0"/>
              <a:t>aby im vyhľadávače lepšie „rozumeli“</a:t>
            </a:r>
            <a:endParaRPr lang="sk-SK" dirty="0"/>
          </a:p>
          <a:p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3224" y="1340768"/>
            <a:ext cx="1389628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58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schema.org – bez schémy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16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>
                <a:latin typeface="Courier New" pitchFamily="49" charset="0"/>
                <a:cs typeface="Courier New" pitchFamily="49" charset="0"/>
              </a:rPr>
              <a:t>&lt;div&gt;</a:t>
            </a:r>
          </a:p>
          <a:p>
            <a:pPr marL="0" indent="0">
              <a:buNone/>
            </a:pPr>
            <a:r>
              <a:rPr lang="sk-SK" dirty="0">
                <a:latin typeface="Courier New" pitchFamily="49" charset="0"/>
                <a:cs typeface="Courier New" pitchFamily="49" charset="0"/>
              </a:rPr>
              <a:t> &lt;h1&gt;Avatar&lt;/h1&gt;</a:t>
            </a:r>
          </a:p>
          <a:p>
            <a:pPr marL="0" indent="0">
              <a:buNone/>
            </a:pPr>
            <a:r>
              <a:rPr lang="sk-SK" dirty="0">
                <a:latin typeface="Courier New" pitchFamily="49" charset="0"/>
                <a:cs typeface="Courier New" pitchFamily="49" charset="0"/>
              </a:rPr>
              <a:t> &lt;span&gt;Director: James Cameron (born August 16, 1954)&lt;/span&gt;</a:t>
            </a:r>
          </a:p>
          <a:p>
            <a:pPr marL="0" indent="0">
              <a:buNone/>
            </a:pPr>
            <a:r>
              <a:rPr lang="sk-SK" dirty="0">
                <a:latin typeface="Courier New" pitchFamily="49" charset="0"/>
                <a:cs typeface="Courier New" pitchFamily="49" charset="0"/>
              </a:rPr>
              <a:t> &lt;span&gt;Science fiction&lt;/span&gt;</a:t>
            </a:r>
          </a:p>
          <a:p>
            <a:pPr marL="0" indent="0">
              <a:buNone/>
            </a:pPr>
            <a:r>
              <a:rPr lang="sk-SK" dirty="0">
                <a:latin typeface="Courier New" pitchFamily="49" charset="0"/>
                <a:cs typeface="Courier New" pitchFamily="49" charset="0"/>
              </a:rPr>
              <a:t> &lt;a href="../movies/avatar-theatrical-trailer.html"&gt;Trailer&lt;/a&gt;</a:t>
            </a:r>
          </a:p>
          <a:p>
            <a:pPr marL="0" indent="0">
              <a:buNone/>
            </a:pPr>
            <a:r>
              <a:rPr lang="sk-SK" dirty="0">
                <a:latin typeface="Courier New" pitchFamily="49" charset="0"/>
                <a:cs typeface="Courier New" pitchFamily="49" charset="0"/>
              </a:rPr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265440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schema.org – so schémy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17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>
                <a:latin typeface="Courier New" pitchFamily="49" charset="0"/>
                <a:cs typeface="Courier New" pitchFamily="49" charset="0"/>
              </a:rPr>
              <a:t>&lt;div </a:t>
            </a:r>
            <a:r>
              <a:rPr lang="sk-SK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itemscope itemtype</a:t>
            </a:r>
            <a:r>
              <a:rPr lang="sk-SK" dirty="0">
                <a:latin typeface="Courier New" pitchFamily="49" charset="0"/>
                <a:cs typeface="Courier New" pitchFamily="49" charset="0"/>
              </a:rPr>
              <a:t> ="</a:t>
            </a:r>
            <a:r>
              <a:rPr lang="sk-SK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http://schema.org/Movie</a:t>
            </a:r>
            <a:r>
              <a:rPr lang="sk-SK" dirty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pPr marL="0" indent="0">
              <a:buNone/>
            </a:pPr>
            <a:r>
              <a:rPr lang="sk-SK" dirty="0">
                <a:latin typeface="Courier New" pitchFamily="49" charset="0"/>
                <a:cs typeface="Courier New" pitchFamily="49" charset="0"/>
              </a:rPr>
              <a:t>  &lt;h1 </a:t>
            </a:r>
            <a:r>
              <a:rPr lang="sk-SK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itemprop</a:t>
            </a:r>
            <a:r>
              <a:rPr lang="sk-SK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sk-SK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sk-SK" dirty="0">
                <a:latin typeface="Courier New" pitchFamily="49" charset="0"/>
                <a:cs typeface="Courier New" pitchFamily="49" charset="0"/>
              </a:rPr>
              <a:t>"&gt;Avatar&lt;/h1&gt;</a:t>
            </a:r>
          </a:p>
          <a:p>
            <a:pPr marL="0" indent="0">
              <a:buNone/>
            </a:pPr>
            <a:r>
              <a:rPr lang="sk-SK" dirty="0">
                <a:latin typeface="Courier New" pitchFamily="49" charset="0"/>
                <a:cs typeface="Courier New" pitchFamily="49" charset="0"/>
              </a:rPr>
              <a:t>  &lt;span&gt;Director: &lt;span </a:t>
            </a:r>
            <a:r>
              <a:rPr lang="sk-SK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itemprop</a:t>
            </a:r>
            <a:r>
              <a:rPr lang="sk-SK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sk-SK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director</a:t>
            </a:r>
            <a:r>
              <a:rPr lang="sk-SK" dirty="0">
                <a:latin typeface="Courier New" pitchFamily="49" charset="0"/>
                <a:cs typeface="Courier New" pitchFamily="49" charset="0"/>
              </a:rPr>
              <a:t>"&gt;James Cameron&lt;/span&gt; (born August 16, 1954)&lt;/span&gt;</a:t>
            </a:r>
          </a:p>
          <a:p>
            <a:pPr marL="0" indent="0">
              <a:buNone/>
            </a:pPr>
            <a:r>
              <a:rPr lang="sk-SK" dirty="0">
                <a:latin typeface="Courier New" pitchFamily="49" charset="0"/>
                <a:cs typeface="Courier New" pitchFamily="49" charset="0"/>
              </a:rPr>
              <a:t>  &lt;span </a:t>
            </a:r>
            <a:r>
              <a:rPr lang="sk-SK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itemprop</a:t>
            </a:r>
            <a:r>
              <a:rPr lang="sk-SK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sk-SK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genre</a:t>
            </a:r>
            <a:r>
              <a:rPr lang="sk-SK" dirty="0">
                <a:latin typeface="Courier New" pitchFamily="49" charset="0"/>
                <a:cs typeface="Courier New" pitchFamily="49" charset="0"/>
              </a:rPr>
              <a:t>"&gt;Science fiction&lt;/span&gt;</a:t>
            </a:r>
          </a:p>
          <a:p>
            <a:pPr marL="0" indent="0">
              <a:buNone/>
            </a:pPr>
            <a:r>
              <a:rPr lang="sk-SK" dirty="0">
                <a:latin typeface="Courier New" pitchFamily="49" charset="0"/>
                <a:cs typeface="Courier New" pitchFamily="49" charset="0"/>
              </a:rPr>
              <a:t>  &lt;a href="../movies/avatar-theatrical-trailer.html" </a:t>
            </a:r>
            <a:r>
              <a:rPr lang="sk-SK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itemprop</a:t>
            </a:r>
            <a:r>
              <a:rPr lang="sk-SK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sk-SK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trailer</a:t>
            </a:r>
            <a:r>
              <a:rPr lang="sk-SK" dirty="0">
                <a:latin typeface="Courier New" pitchFamily="49" charset="0"/>
                <a:cs typeface="Courier New" pitchFamily="49" charset="0"/>
              </a:rPr>
              <a:t>"&gt;Trailer&lt;/a&gt;</a:t>
            </a:r>
          </a:p>
          <a:p>
            <a:pPr marL="0" indent="0">
              <a:buNone/>
            </a:pPr>
            <a:r>
              <a:rPr lang="sk-SK" dirty="0">
                <a:latin typeface="Courier New" pitchFamily="49" charset="0"/>
                <a:cs typeface="Courier New" pitchFamily="49" charset="0"/>
              </a:rPr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357790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Ďalšie postrehy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18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pravidlové systémy pre Web</a:t>
            </a:r>
          </a:p>
          <a:p>
            <a:r>
              <a:rPr lang="sk-SK" dirty="0" smtClean="0"/>
              <a:t>formáty</a:t>
            </a:r>
          </a:p>
          <a:p>
            <a:pPr lvl="1"/>
            <a:r>
              <a:rPr lang="sk-SK" dirty="0" smtClean="0"/>
              <a:t>RIF – Rule Interchange Format</a:t>
            </a:r>
          </a:p>
          <a:p>
            <a:pPr lvl="1"/>
            <a:r>
              <a:rPr lang="sk-SK" dirty="0" smtClean="0"/>
              <a:t>RuleML</a:t>
            </a:r>
          </a:p>
          <a:p>
            <a:pPr lvl="1"/>
            <a:r>
              <a:rPr lang="sk-SK" dirty="0" smtClean="0"/>
              <a:t>SWRL – Semantic Web Rule Language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5504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Ďalšie postrehy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19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sémantické vyhľadávače</a:t>
            </a:r>
          </a:p>
          <a:p>
            <a:pPr lvl="1"/>
            <a:r>
              <a:rPr lang="sk-SK" dirty="0" smtClean="0"/>
              <a:t>Swoogle</a:t>
            </a:r>
          </a:p>
          <a:p>
            <a:pPr lvl="2"/>
            <a:r>
              <a:rPr lang="sk-SK" dirty="0" smtClean="0"/>
              <a:t>http</a:t>
            </a:r>
            <a:r>
              <a:rPr lang="sk-SK" dirty="0"/>
              <a:t>://</a:t>
            </a:r>
            <a:r>
              <a:rPr lang="sk-SK" dirty="0" smtClean="0"/>
              <a:t>swoogle.umbc.edu</a:t>
            </a:r>
          </a:p>
          <a:p>
            <a:pPr lvl="1"/>
            <a:r>
              <a:rPr lang="sk-SK" dirty="0" smtClean="0"/>
              <a:t>Falcons</a:t>
            </a:r>
          </a:p>
          <a:p>
            <a:pPr lvl="2"/>
            <a:r>
              <a:rPr lang="sk-SK" dirty="0" smtClean="0"/>
              <a:t>http</a:t>
            </a:r>
            <a:r>
              <a:rPr lang="sk-SK" dirty="0"/>
              <a:t>://</a:t>
            </a:r>
            <a:r>
              <a:rPr lang="sk-SK" dirty="0" smtClean="0"/>
              <a:t>ws.nju.edu.cn/falcons</a:t>
            </a:r>
          </a:p>
          <a:p>
            <a:pPr lvl="1"/>
            <a:r>
              <a:rPr lang="sk-SK" dirty="0" smtClean="0"/>
              <a:t>Sindice a Sig.ma</a:t>
            </a:r>
          </a:p>
          <a:p>
            <a:pPr lvl="2"/>
            <a:r>
              <a:rPr lang="sk-SK" dirty="0"/>
              <a:t>http://</a:t>
            </a:r>
            <a:r>
              <a:rPr lang="sk-SK" dirty="0" smtClean="0"/>
              <a:t>sindice.com</a:t>
            </a:r>
          </a:p>
          <a:p>
            <a:pPr lvl="2"/>
            <a:r>
              <a:rPr lang="sk-SK" dirty="0"/>
              <a:t>http://</a:t>
            </a:r>
            <a:r>
              <a:rPr lang="sk-SK" dirty="0" smtClean="0"/>
              <a:t>sig.ma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5256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Letná škola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2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august 2011</a:t>
            </a:r>
          </a:p>
          <a:p>
            <a:r>
              <a:rPr lang="sk-SK" dirty="0" smtClean="0"/>
              <a:t>Galway, Írsko</a:t>
            </a:r>
          </a:p>
          <a:p>
            <a:r>
              <a:rPr lang="en-US" dirty="0" smtClean="0"/>
              <a:t>~ </a:t>
            </a:r>
            <a:r>
              <a:rPr lang="sk-SK" dirty="0" smtClean="0"/>
              <a:t>80 účastníkov</a:t>
            </a:r>
          </a:p>
          <a:p>
            <a:r>
              <a:rPr lang="sk-SK" dirty="0" smtClean="0"/>
              <a:t>12 prednášok, 5 dní</a:t>
            </a:r>
          </a:p>
          <a:p>
            <a:endParaRPr lang="sk-SK" dirty="0"/>
          </a:p>
          <a:p>
            <a:endParaRPr lang="sk-SK" dirty="0" smtClean="0"/>
          </a:p>
          <a:p>
            <a:r>
              <a:rPr lang="sk-SK" dirty="0"/>
              <a:t>http://</a:t>
            </a:r>
            <a:r>
              <a:rPr lang="sk-SK" dirty="0" smtClean="0"/>
              <a:t>rw2011.deri.ie</a:t>
            </a:r>
            <a:endParaRPr lang="en-US" dirty="0" smtClean="0"/>
          </a:p>
          <a:p>
            <a:pPr lvl="1"/>
            <a:r>
              <a:rPr lang="en-US" dirty="0" err="1" smtClean="0"/>
              <a:t>zoznam</a:t>
            </a:r>
            <a:r>
              <a:rPr lang="sk-SK" dirty="0" smtClean="0"/>
              <a:t> prednášok a prednášateľov</a:t>
            </a:r>
          </a:p>
          <a:p>
            <a:pPr lvl="1"/>
            <a:r>
              <a:rPr lang="sk-SK" dirty="0" smtClean="0"/>
              <a:t>prezentácie na stiahnutie</a:t>
            </a:r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90368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Internát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20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pic>
        <p:nvPicPr>
          <p:cNvPr id="3074" name="Picture 2" descr="C:\Users\misso\Downloads\fotky\P10206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96752"/>
            <a:ext cx="7560840" cy="4951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46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Internát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21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pic>
        <p:nvPicPr>
          <p:cNvPr id="1026" name="Picture 2" descr="C:\Users\misso\Downloads\P10206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1196751"/>
            <a:ext cx="6624737" cy="4970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26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Strojárska / technická fakulta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22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pic>
        <p:nvPicPr>
          <p:cNvPr id="4098" name="Picture 2" descr="C:\Users\misso\Downloads\fotky\P102067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8189023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67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Hlavná budova univerzity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23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pic>
        <p:nvPicPr>
          <p:cNvPr id="5122" name="Picture 2" descr="C:\Users\misso\Downloads\fotky\P10206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752"/>
            <a:ext cx="6624736" cy="4970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61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Zborn</a:t>
            </a:r>
            <a:r>
              <a:rPr lang="sk-SK" dirty="0" smtClean="0"/>
              <a:t>ík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24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Reasoning Web: Semantic Technologies for the Web of Data</a:t>
            </a:r>
          </a:p>
          <a:p>
            <a:r>
              <a:rPr lang="sk-SK" dirty="0" smtClean="0"/>
              <a:t>Polleres, A. et al. (eds.), LNCS 6848, Springer (2011)</a:t>
            </a:r>
          </a:p>
          <a:p>
            <a:endParaRPr lang="sk-SK" dirty="0" smtClean="0"/>
          </a:p>
          <a:p>
            <a:r>
              <a:rPr lang="sk-SK" dirty="0" smtClean="0"/>
              <a:t>http</a:t>
            </a:r>
            <a:r>
              <a:rPr lang="sk-SK" dirty="0"/>
              <a:t>://www.springerlink.com/content/v745884325jj</a:t>
            </a:r>
            <a:r>
              <a:rPr lang="sk-SK"/>
              <a:t>/#</a:t>
            </a:r>
            <a:r>
              <a:rPr lang="sk-SK" smtClean="0"/>
              <a:t>section=943967&amp;page=1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88972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Reasoning?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3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úvaha (proces aj výsledok)</a:t>
            </a:r>
          </a:p>
          <a:p>
            <a:r>
              <a:rPr lang="sk-SK" dirty="0" smtClean="0"/>
              <a:t>uvažovanie</a:t>
            </a:r>
          </a:p>
          <a:p>
            <a:r>
              <a:rPr lang="sk-SK" dirty="0" smtClean="0"/>
              <a:t>argumentácia</a:t>
            </a:r>
          </a:p>
          <a:p>
            <a:r>
              <a:rPr lang="sk-SK" dirty="0" smtClean="0"/>
              <a:t>zdôvodnenie</a:t>
            </a:r>
          </a:p>
          <a:p>
            <a:endParaRPr lang="sk-SK" dirty="0"/>
          </a:p>
          <a:p>
            <a:r>
              <a:rPr lang="sk-SK" dirty="0" smtClean="0"/>
              <a:t>uvažovanie nad faktami, zdôvodnenie nových z nich plynúcich, analýza a verifikácia </a:t>
            </a:r>
          </a:p>
          <a:p>
            <a:r>
              <a:rPr lang="sk-SK" dirty="0" smtClean="0"/>
              <a:t>máme graf trojíc (RDF)</a:t>
            </a:r>
          </a:p>
          <a:p>
            <a:pPr lvl="1"/>
            <a:r>
              <a:rPr lang="sk-SK" dirty="0" smtClean="0"/>
              <a:t>overenie, či daný graf spĺňa všetky podmienky pre ontológie</a:t>
            </a:r>
          </a:p>
          <a:p>
            <a:pPr lvl="1"/>
            <a:r>
              <a:rPr lang="sk-SK" dirty="0" smtClean="0"/>
              <a:t>napr. názvy tried a indivíduí sú disjunktné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419865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Existujúce uvažovače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4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Fact++</a:t>
            </a:r>
          </a:p>
          <a:p>
            <a:pPr lvl="1"/>
            <a:r>
              <a:rPr lang="sk-SK" dirty="0" smtClean="0"/>
              <a:t>podporuje OWL a čiastočne OWL 2</a:t>
            </a:r>
          </a:p>
          <a:p>
            <a:pPr lvl="1"/>
            <a:r>
              <a:rPr lang="sk-SK" dirty="0" smtClean="0"/>
              <a:t>zahrnutý v Protege (OWL editor)</a:t>
            </a:r>
          </a:p>
          <a:p>
            <a:pPr lvl="1"/>
            <a:r>
              <a:rPr lang="sk-SK" dirty="0" smtClean="0"/>
              <a:t>http://owl.man.ac.uk/factplusplus</a:t>
            </a:r>
          </a:p>
          <a:p>
            <a:r>
              <a:rPr lang="sk-SK" dirty="0" smtClean="0"/>
              <a:t>Pellet</a:t>
            </a:r>
          </a:p>
          <a:p>
            <a:pPr lvl="1"/>
            <a:r>
              <a:rPr lang="sk-SK" dirty="0" smtClean="0"/>
              <a:t>podporuje OWL2</a:t>
            </a:r>
          </a:p>
          <a:p>
            <a:pPr lvl="1"/>
            <a:r>
              <a:rPr lang="sk-SK" dirty="0" smtClean="0"/>
              <a:t>Java based</a:t>
            </a:r>
          </a:p>
          <a:p>
            <a:pPr lvl="1"/>
            <a:r>
              <a:rPr lang="sk-SK" dirty="0"/>
              <a:t>http://</a:t>
            </a:r>
            <a:r>
              <a:rPr lang="sk-SK" dirty="0" smtClean="0"/>
              <a:t>clarkparsia.com/pellet</a:t>
            </a:r>
          </a:p>
          <a:p>
            <a:r>
              <a:rPr lang="sk-SK" dirty="0" smtClean="0"/>
              <a:t>Hermi T</a:t>
            </a:r>
          </a:p>
          <a:p>
            <a:pPr lvl="1"/>
            <a:r>
              <a:rPr lang="sk-SK" dirty="0" smtClean="0"/>
              <a:t>Java based</a:t>
            </a:r>
          </a:p>
          <a:p>
            <a:pPr lvl="1"/>
            <a:r>
              <a:rPr lang="sk-SK" dirty="0"/>
              <a:t>http://</a:t>
            </a:r>
            <a:r>
              <a:rPr lang="sk-SK" dirty="0" smtClean="0"/>
              <a:t>hermit-reasoner.com</a:t>
            </a:r>
          </a:p>
        </p:txBody>
      </p:sp>
    </p:spTree>
    <p:extLst>
      <p:ext uri="{BB962C8B-B14F-4D97-AF65-F5344CB8AC3E}">
        <p14:creationId xmlns:p14="http://schemas.microsoft.com/office/powerpoint/2010/main" val="377680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 - HermiT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5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>
                <a:latin typeface="Courier New" pitchFamily="49" charset="0"/>
                <a:cs typeface="Courier New" pitchFamily="49" charset="0"/>
              </a:rPr>
              <a:t>OWLOntology 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o = load ontology ...</a:t>
            </a:r>
            <a:endParaRPr lang="sk-SK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sk-SK" dirty="0" smtClean="0">
                <a:latin typeface="Courier New" pitchFamily="49" charset="0"/>
                <a:cs typeface="Courier New" pitchFamily="49" charset="0"/>
              </a:rPr>
              <a:t>Reasoner hermit = new </a:t>
            </a:r>
            <a:r>
              <a:rPr lang="sk-SK" dirty="0">
                <a:latin typeface="Courier New" pitchFamily="49" charset="0"/>
                <a:cs typeface="Courier New" pitchFamily="49" charset="0"/>
              </a:rPr>
              <a:t>Reasoner(o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sk-SK" dirty="0" smtClean="0">
                <a:latin typeface="Courier New" pitchFamily="49" charset="0"/>
                <a:cs typeface="Courier New" pitchFamily="49" charset="0"/>
              </a:rPr>
              <a:t>System.out.println(</a:t>
            </a:r>
          </a:p>
          <a:p>
            <a:pPr marL="0" indent="0">
              <a:buNone/>
            </a:pPr>
            <a:r>
              <a:rPr lang="sk-SK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hermit.isConsistent</a:t>
            </a:r>
            <a:r>
              <a:rPr lang="sk-SK" dirty="0">
                <a:latin typeface="Courier New" pitchFamily="49" charset="0"/>
                <a:cs typeface="Courier New" pitchFamily="49" charset="0"/>
              </a:rPr>
              <a:t>());</a:t>
            </a:r>
            <a:endParaRPr lang="sk-SK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52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SPARQL with RDFS and OWL...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6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Birte</a:t>
            </a:r>
            <a:r>
              <a:rPr lang="en-US" dirty="0" smtClean="0"/>
              <a:t> </a:t>
            </a:r>
            <a:r>
              <a:rPr lang="en-US" dirty="0" err="1" smtClean="0"/>
              <a:t>Glimm</a:t>
            </a:r>
            <a:endParaRPr lang="en-US" dirty="0" smtClean="0"/>
          </a:p>
          <a:p>
            <a:r>
              <a:rPr lang="en-US" dirty="0" err="1" smtClean="0"/>
              <a:t>pracuje</a:t>
            </a:r>
            <a:r>
              <a:rPr lang="en-US" dirty="0" smtClean="0"/>
              <a:t> </a:t>
            </a:r>
            <a:r>
              <a:rPr lang="sk-SK" dirty="0" smtClean="0"/>
              <a:t>vrámci W3C na SPARQL štandarde</a:t>
            </a:r>
          </a:p>
          <a:p>
            <a:endParaRPr lang="sk-SK" dirty="0"/>
          </a:p>
          <a:p>
            <a:r>
              <a:rPr lang="sk-SK" dirty="0" smtClean="0"/>
              <a:t>jazyk </a:t>
            </a:r>
            <a:r>
              <a:rPr lang="sk-SK" dirty="0"/>
              <a:t>na dopytovanie nad </a:t>
            </a:r>
            <a:r>
              <a:rPr lang="sk-SK" dirty="0" smtClean="0"/>
              <a:t>grafmi trojíc</a:t>
            </a:r>
          </a:p>
          <a:p>
            <a:r>
              <a:rPr lang="sk-SK" dirty="0" smtClean="0"/>
              <a:t>môžem použiť nad RDF aj OWL</a:t>
            </a:r>
            <a:endParaRPr lang="sk-SK" dirty="0"/>
          </a:p>
          <a:p>
            <a:r>
              <a:rPr lang="sk-SK" dirty="0"/>
              <a:t>špecifikuje</a:t>
            </a:r>
          </a:p>
          <a:p>
            <a:pPr lvl="1"/>
            <a:r>
              <a:rPr lang="sk-SK" dirty="0"/>
              <a:t>syntax a sémantiku jazyka</a:t>
            </a:r>
          </a:p>
          <a:p>
            <a:pPr lvl="1"/>
            <a:r>
              <a:rPr lang="sk-SK" dirty="0"/>
              <a:t>v akom formáte zobraziť výsledok (zatiaľ XML)</a:t>
            </a:r>
          </a:p>
          <a:p>
            <a:pPr lvl="1"/>
            <a:r>
              <a:rPr lang="sk-SK" dirty="0"/>
              <a:t>ako vykonať dopyt v úložisku a vrátiť výsledky</a:t>
            </a:r>
          </a:p>
          <a:p>
            <a:endParaRPr lang="sk-SK" dirty="0" smtClean="0"/>
          </a:p>
          <a:p>
            <a:endParaRPr lang="sk-SK" dirty="0"/>
          </a:p>
          <a:p>
            <a:pPr lvl="1"/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346945"/>
            <a:ext cx="1456556" cy="2010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96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SPARQL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7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PREFIX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k-SK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foaf:</a:t>
            </a:r>
            <a:r>
              <a:rPr lang="en-US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&lt;http://xmlns.com/foaf/0.1/&gt;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SELECT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?name ?</a:t>
            </a:r>
            <a:r>
              <a:rPr lang="en-US" dirty="0" err="1" smtClean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mbox</a:t>
            </a:r>
            <a:endParaRPr lang="en-US" dirty="0" smtClean="0">
              <a:solidFill>
                <a:srgbClr val="A31515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WHERE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	?x </a:t>
            </a:r>
            <a:r>
              <a:rPr lang="en-US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foaf:name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?name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?x </a:t>
            </a:r>
            <a:r>
              <a:rPr lang="en-US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foaf:mbox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?</a:t>
            </a:r>
            <a:r>
              <a:rPr lang="en-US" dirty="0" err="1" smtClean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mbox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sk-SK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259632" y="350100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A</a:t>
            </a:r>
            <a:endParaRPr lang="sk-SK" sz="3600" dirty="0"/>
          </a:p>
        </p:txBody>
      </p:sp>
      <p:sp>
        <p:nvSpPr>
          <p:cNvPr id="8" name="Oval 7"/>
          <p:cNvSpPr/>
          <p:nvPr/>
        </p:nvSpPr>
        <p:spPr>
          <a:xfrm>
            <a:off x="4885184" y="350100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B</a:t>
            </a:r>
            <a:endParaRPr lang="sk-SK" sz="3600" dirty="0"/>
          </a:p>
        </p:txBody>
      </p:sp>
      <p:sp>
        <p:nvSpPr>
          <p:cNvPr id="9" name="Oval 8"/>
          <p:cNvSpPr/>
          <p:nvPr/>
        </p:nvSpPr>
        <p:spPr>
          <a:xfrm>
            <a:off x="7252038" y="350100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C</a:t>
            </a:r>
            <a:endParaRPr lang="sk-SK" sz="3600" dirty="0"/>
          </a:p>
        </p:txBody>
      </p:sp>
      <p:sp>
        <p:nvSpPr>
          <p:cNvPr id="10" name="Rectangle 9"/>
          <p:cNvSpPr/>
          <p:nvPr/>
        </p:nvSpPr>
        <p:spPr>
          <a:xfrm>
            <a:off x="251520" y="5445224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“Michal”</a:t>
            </a:r>
            <a:endParaRPr lang="sk-SK" sz="2000" dirty="0"/>
          </a:p>
        </p:txBody>
      </p:sp>
      <p:sp>
        <p:nvSpPr>
          <p:cNvPr id="11" name="Rectangle 10"/>
          <p:cNvSpPr/>
          <p:nvPr/>
        </p:nvSpPr>
        <p:spPr>
          <a:xfrm>
            <a:off x="1897924" y="5457598"/>
            <a:ext cx="137793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a@email.sk</a:t>
            </a:r>
            <a:endParaRPr lang="sk-SK" sz="2000" dirty="0"/>
          </a:p>
        </p:txBody>
      </p:sp>
      <p:sp>
        <p:nvSpPr>
          <p:cNvPr id="12" name="Rectangle 11"/>
          <p:cNvSpPr/>
          <p:nvPr/>
        </p:nvSpPr>
        <p:spPr>
          <a:xfrm>
            <a:off x="5342384" y="5436118"/>
            <a:ext cx="145935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b@email.sk</a:t>
            </a:r>
            <a:endParaRPr lang="sk-SK" sz="2000" dirty="0"/>
          </a:p>
        </p:txBody>
      </p:sp>
      <p:sp>
        <p:nvSpPr>
          <p:cNvPr id="13" name="Rectangle 12"/>
          <p:cNvSpPr/>
          <p:nvPr/>
        </p:nvSpPr>
        <p:spPr>
          <a:xfrm>
            <a:off x="7380312" y="5445224"/>
            <a:ext cx="137793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c@email.sk</a:t>
            </a:r>
            <a:endParaRPr lang="sk-SK" sz="2000" dirty="0"/>
          </a:p>
        </p:txBody>
      </p:sp>
      <p:cxnSp>
        <p:nvCxnSpPr>
          <p:cNvPr id="15" name="Straight Connector 14"/>
          <p:cNvCxnSpPr>
            <a:stCxn id="9" idx="4"/>
            <a:endCxn id="13" idx="0"/>
          </p:cNvCxnSpPr>
          <p:nvPr/>
        </p:nvCxnSpPr>
        <p:spPr>
          <a:xfrm>
            <a:off x="7709238" y="4415408"/>
            <a:ext cx="360040" cy="102981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4"/>
            <a:endCxn id="12" idx="0"/>
          </p:cNvCxnSpPr>
          <p:nvPr/>
        </p:nvCxnSpPr>
        <p:spPr>
          <a:xfrm>
            <a:off x="5342384" y="4415408"/>
            <a:ext cx="729675" cy="102071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11" idx="0"/>
          </p:cNvCxnSpPr>
          <p:nvPr/>
        </p:nvCxnSpPr>
        <p:spPr>
          <a:xfrm>
            <a:off x="1716832" y="4415408"/>
            <a:ext cx="870058" cy="104219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4"/>
            <a:endCxn id="10" idx="0"/>
          </p:cNvCxnSpPr>
          <p:nvPr/>
        </p:nvCxnSpPr>
        <p:spPr>
          <a:xfrm flipH="1">
            <a:off x="827584" y="4415408"/>
            <a:ext cx="889248" cy="102981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60366" y="4448821"/>
            <a:ext cx="1075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foaf:name</a:t>
            </a:r>
            <a:endParaRPr lang="sk-SK" dirty="0"/>
          </a:p>
        </p:txBody>
      </p:sp>
      <p:sp>
        <p:nvSpPr>
          <p:cNvPr id="23" name="Rectangle 22"/>
          <p:cNvSpPr/>
          <p:nvPr/>
        </p:nvSpPr>
        <p:spPr>
          <a:xfrm>
            <a:off x="3995936" y="5458096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“</a:t>
            </a:r>
            <a:r>
              <a:rPr lang="en-US" sz="2000" dirty="0" err="1" smtClean="0"/>
              <a:t>Jano</a:t>
            </a:r>
            <a:r>
              <a:rPr lang="en-US" sz="2000" dirty="0" smtClean="0"/>
              <a:t>”</a:t>
            </a:r>
            <a:endParaRPr lang="sk-SK" sz="2000" dirty="0"/>
          </a:p>
        </p:txBody>
      </p:sp>
      <p:cxnSp>
        <p:nvCxnSpPr>
          <p:cNvPr id="24" name="Straight Connector 23"/>
          <p:cNvCxnSpPr>
            <a:stCxn id="8" idx="4"/>
            <a:endCxn id="23" idx="0"/>
          </p:cNvCxnSpPr>
          <p:nvPr/>
        </p:nvCxnSpPr>
        <p:spPr>
          <a:xfrm flipH="1">
            <a:off x="4572000" y="4415408"/>
            <a:ext cx="770384" cy="10426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809890" y="4448821"/>
            <a:ext cx="1075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foaf:name</a:t>
            </a:r>
            <a:endParaRPr lang="sk-SK" dirty="0"/>
          </a:p>
        </p:txBody>
      </p:sp>
      <p:sp>
        <p:nvSpPr>
          <p:cNvPr id="33" name="TextBox 32"/>
          <p:cNvSpPr txBox="1"/>
          <p:nvPr/>
        </p:nvSpPr>
        <p:spPr>
          <a:xfrm>
            <a:off x="2236814" y="4448821"/>
            <a:ext cx="1105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foaf:mbox</a:t>
            </a:r>
            <a:endParaRPr lang="sk-SK" dirty="0"/>
          </a:p>
        </p:txBody>
      </p:sp>
      <p:sp>
        <p:nvSpPr>
          <p:cNvPr id="34" name="TextBox 33"/>
          <p:cNvSpPr txBox="1"/>
          <p:nvPr/>
        </p:nvSpPr>
        <p:spPr>
          <a:xfrm>
            <a:off x="5707221" y="4448821"/>
            <a:ext cx="1075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foaf:name</a:t>
            </a:r>
            <a:endParaRPr lang="sk-SK" dirty="0"/>
          </a:p>
        </p:txBody>
      </p:sp>
      <p:sp>
        <p:nvSpPr>
          <p:cNvPr id="35" name="TextBox 34"/>
          <p:cNvSpPr txBox="1"/>
          <p:nvPr/>
        </p:nvSpPr>
        <p:spPr>
          <a:xfrm>
            <a:off x="7937386" y="4448821"/>
            <a:ext cx="1075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foaf:name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4361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SPARQL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8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</a:t>
            </a:r>
          </a:p>
          <a:p>
            <a:pPr lvl="1"/>
            <a:r>
              <a:rPr lang="en-US" dirty="0" err="1" smtClean="0"/>
              <a:t>mapuje</a:t>
            </a:r>
            <a:r>
              <a:rPr lang="en-US" dirty="0" smtClean="0"/>
              <a:t> </a:t>
            </a:r>
            <a:r>
              <a:rPr lang="en-US" dirty="0" err="1" smtClean="0"/>
              <a:t>cel</a:t>
            </a:r>
            <a:r>
              <a:rPr lang="sk-SK" dirty="0" smtClean="0"/>
              <a:t>ú podmienku na trojice v grafe</a:t>
            </a:r>
          </a:p>
          <a:p>
            <a:pPr lvl="1"/>
            <a:r>
              <a:rPr lang="sk-SK" dirty="0" smtClean="0"/>
              <a:t>vyberú sa všetky vyhovujúce trojice</a:t>
            </a:r>
          </a:p>
          <a:p>
            <a:pPr lvl="1"/>
            <a:r>
              <a:rPr lang="sk-SK" dirty="0" smtClean="0"/>
              <a:t>výsledkom je celá trojica, nie len premenné</a:t>
            </a:r>
          </a:p>
          <a:p>
            <a:r>
              <a:rPr lang="sk-SK" dirty="0" smtClean="0"/>
              <a:t>SELECT</a:t>
            </a:r>
          </a:p>
          <a:p>
            <a:pPr lvl="1"/>
            <a:r>
              <a:rPr lang="sk-SK" dirty="0" smtClean="0"/>
              <a:t>z vyhovujúcich trojíc sa vyberú konkrétne údaje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9769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SPARQL</a:t>
            </a:r>
            <a:endParaRPr lang="sk-S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sk-SK" dirty="0" smtClean="0"/>
              <a:t>.</a:t>
            </a:r>
            <a:r>
              <a:rPr lang="en-US" dirty="0"/>
              <a:t>10</a:t>
            </a:r>
            <a:r>
              <a:rPr lang="sk-SK" dirty="0"/>
              <a:t>.201</a:t>
            </a:r>
            <a:r>
              <a:rPr lang="en-US" dirty="0"/>
              <a:t>1</a:t>
            </a:r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Linked Data</a:t>
            </a:r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4F50-5120-4BF8-8B38-F3F634C7B04E}" type="slidenum">
              <a:rPr lang="sk-SK" smtClean="0"/>
              <a:pPr/>
              <a:t>9</a:t>
            </a:fld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PREFIX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k-SK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foaf:</a:t>
            </a:r>
            <a:r>
              <a:rPr lang="en-US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&lt;http://xmlns.com/foaf/0.1/&gt;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SELECT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?name ?</a:t>
            </a:r>
            <a:r>
              <a:rPr lang="en-US" dirty="0" err="1" smtClean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mbox</a:t>
            </a:r>
            <a:endParaRPr lang="en-US" dirty="0" smtClean="0">
              <a:solidFill>
                <a:srgbClr val="A31515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WHERE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	?x </a:t>
            </a:r>
            <a:r>
              <a:rPr lang="en-US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foaf:name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?name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?x </a:t>
            </a:r>
            <a:r>
              <a:rPr lang="en-US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foaf:mbox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?</a:t>
            </a:r>
            <a:r>
              <a:rPr lang="en-US" dirty="0" err="1" smtClean="0">
                <a:solidFill>
                  <a:srgbClr val="A31515"/>
                </a:solidFill>
                <a:latin typeface="Courier New" pitchFamily="49" charset="0"/>
                <a:cs typeface="Courier New" pitchFamily="49" charset="0"/>
              </a:rPr>
              <a:t>mbox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sk-SK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259632" y="3501008"/>
            <a:ext cx="914400" cy="914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A</a:t>
            </a:r>
            <a:endParaRPr lang="sk-SK" sz="3600" dirty="0"/>
          </a:p>
        </p:txBody>
      </p:sp>
      <p:sp>
        <p:nvSpPr>
          <p:cNvPr id="8" name="Oval 7"/>
          <p:cNvSpPr/>
          <p:nvPr/>
        </p:nvSpPr>
        <p:spPr>
          <a:xfrm>
            <a:off x="4885184" y="3501008"/>
            <a:ext cx="914400" cy="914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B</a:t>
            </a:r>
            <a:endParaRPr lang="sk-SK" sz="3600" dirty="0"/>
          </a:p>
        </p:txBody>
      </p:sp>
      <p:sp>
        <p:nvSpPr>
          <p:cNvPr id="9" name="Oval 8"/>
          <p:cNvSpPr/>
          <p:nvPr/>
        </p:nvSpPr>
        <p:spPr>
          <a:xfrm>
            <a:off x="7252038" y="350100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C</a:t>
            </a:r>
            <a:endParaRPr lang="sk-SK" sz="3600" dirty="0"/>
          </a:p>
        </p:txBody>
      </p:sp>
      <p:sp>
        <p:nvSpPr>
          <p:cNvPr id="10" name="Rectangle 9"/>
          <p:cNvSpPr/>
          <p:nvPr/>
        </p:nvSpPr>
        <p:spPr>
          <a:xfrm>
            <a:off x="251520" y="5445224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“Michal”</a:t>
            </a:r>
            <a:endParaRPr lang="sk-SK" sz="2000" dirty="0"/>
          </a:p>
        </p:txBody>
      </p:sp>
      <p:sp>
        <p:nvSpPr>
          <p:cNvPr id="11" name="Rectangle 10"/>
          <p:cNvSpPr/>
          <p:nvPr/>
        </p:nvSpPr>
        <p:spPr>
          <a:xfrm>
            <a:off x="1897924" y="5457598"/>
            <a:ext cx="137793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a@email.sk</a:t>
            </a:r>
            <a:endParaRPr lang="sk-SK" sz="2000" dirty="0"/>
          </a:p>
        </p:txBody>
      </p:sp>
      <p:sp>
        <p:nvSpPr>
          <p:cNvPr id="12" name="Rectangle 11"/>
          <p:cNvSpPr/>
          <p:nvPr/>
        </p:nvSpPr>
        <p:spPr>
          <a:xfrm>
            <a:off x="5342384" y="5436118"/>
            <a:ext cx="145935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b@email.sk</a:t>
            </a:r>
            <a:endParaRPr lang="sk-SK" sz="2000" dirty="0"/>
          </a:p>
        </p:txBody>
      </p:sp>
      <p:sp>
        <p:nvSpPr>
          <p:cNvPr id="13" name="Rectangle 12"/>
          <p:cNvSpPr/>
          <p:nvPr/>
        </p:nvSpPr>
        <p:spPr>
          <a:xfrm>
            <a:off x="7380312" y="5445224"/>
            <a:ext cx="137793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c@email.sk</a:t>
            </a:r>
            <a:endParaRPr lang="sk-SK" sz="2000" dirty="0"/>
          </a:p>
        </p:txBody>
      </p:sp>
      <p:cxnSp>
        <p:nvCxnSpPr>
          <p:cNvPr id="15" name="Straight Connector 14"/>
          <p:cNvCxnSpPr>
            <a:stCxn id="9" idx="4"/>
            <a:endCxn id="13" idx="0"/>
          </p:cNvCxnSpPr>
          <p:nvPr/>
        </p:nvCxnSpPr>
        <p:spPr>
          <a:xfrm>
            <a:off x="7709238" y="4415408"/>
            <a:ext cx="360040" cy="102981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4"/>
            <a:endCxn id="12" idx="0"/>
          </p:cNvCxnSpPr>
          <p:nvPr/>
        </p:nvCxnSpPr>
        <p:spPr>
          <a:xfrm>
            <a:off x="5342384" y="4415408"/>
            <a:ext cx="729675" cy="102071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4"/>
            <a:endCxn id="11" idx="0"/>
          </p:cNvCxnSpPr>
          <p:nvPr/>
        </p:nvCxnSpPr>
        <p:spPr>
          <a:xfrm>
            <a:off x="1716832" y="4415408"/>
            <a:ext cx="870058" cy="104219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4"/>
            <a:endCxn id="10" idx="0"/>
          </p:cNvCxnSpPr>
          <p:nvPr/>
        </p:nvCxnSpPr>
        <p:spPr>
          <a:xfrm flipH="1">
            <a:off x="827584" y="4415408"/>
            <a:ext cx="889248" cy="102981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60366" y="4448821"/>
            <a:ext cx="1075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foaf:name</a:t>
            </a:r>
            <a:endParaRPr lang="sk-SK" dirty="0"/>
          </a:p>
        </p:txBody>
      </p:sp>
      <p:sp>
        <p:nvSpPr>
          <p:cNvPr id="23" name="Rectangle 22"/>
          <p:cNvSpPr/>
          <p:nvPr/>
        </p:nvSpPr>
        <p:spPr>
          <a:xfrm>
            <a:off x="3995936" y="5458096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“</a:t>
            </a:r>
            <a:r>
              <a:rPr lang="en-US" sz="2000" dirty="0" err="1" smtClean="0"/>
              <a:t>Jano</a:t>
            </a:r>
            <a:r>
              <a:rPr lang="en-US" sz="2000" dirty="0" smtClean="0"/>
              <a:t>”</a:t>
            </a:r>
            <a:endParaRPr lang="sk-SK" sz="2000" dirty="0"/>
          </a:p>
        </p:txBody>
      </p:sp>
      <p:cxnSp>
        <p:nvCxnSpPr>
          <p:cNvPr id="24" name="Straight Connector 23"/>
          <p:cNvCxnSpPr>
            <a:stCxn id="8" idx="4"/>
            <a:endCxn id="23" idx="0"/>
          </p:cNvCxnSpPr>
          <p:nvPr/>
        </p:nvCxnSpPr>
        <p:spPr>
          <a:xfrm flipH="1">
            <a:off x="4572000" y="4415408"/>
            <a:ext cx="770384" cy="10426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809890" y="4448821"/>
            <a:ext cx="1075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foaf:name</a:t>
            </a:r>
            <a:endParaRPr lang="sk-SK" dirty="0"/>
          </a:p>
        </p:txBody>
      </p:sp>
      <p:sp>
        <p:nvSpPr>
          <p:cNvPr id="33" name="TextBox 32"/>
          <p:cNvSpPr txBox="1"/>
          <p:nvPr/>
        </p:nvSpPr>
        <p:spPr>
          <a:xfrm>
            <a:off x="2236814" y="4448821"/>
            <a:ext cx="1105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foaf:mbox</a:t>
            </a:r>
            <a:endParaRPr lang="sk-SK" dirty="0"/>
          </a:p>
        </p:txBody>
      </p:sp>
      <p:sp>
        <p:nvSpPr>
          <p:cNvPr id="34" name="TextBox 33"/>
          <p:cNvSpPr txBox="1"/>
          <p:nvPr/>
        </p:nvSpPr>
        <p:spPr>
          <a:xfrm>
            <a:off x="5707221" y="4448821"/>
            <a:ext cx="1075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foaf:name</a:t>
            </a:r>
            <a:endParaRPr lang="sk-SK" dirty="0"/>
          </a:p>
        </p:txBody>
      </p:sp>
      <p:sp>
        <p:nvSpPr>
          <p:cNvPr id="35" name="TextBox 34"/>
          <p:cNvSpPr txBox="1"/>
          <p:nvPr/>
        </p:nvSpPr>
        <p:spPr>
          <a:xfrm>
            <a:off x="7937386" y="4448821"/>
            <a:ext cx="1075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foaf:name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3437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2432</TotalTime>
  <Words>876</Words>
  <Application>Microsoft Office PowerPoint</Application>
  <PresentationFormat>On-screen Show (4:3)</PresentationFormat>
  <Paragraphs>259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Origin</vt:lpstr>
      <vt:lpstr>Reasoning Web 2011 Report</vt:lpstr>
      <vt:lpstr>Letná škola</vt:lpstr>
      <vt:lpstr>Reasoning?</vt:lpstr>
      <vt:lpstr>Existujúce uvažovače</vt:lpstr>
      <vt:lpstr>Príklad - HermiT</vt:lpstr>
      <vt:lpstr>Using SPARQL with RDFS and OWL...</vt:lpstr>
      <vt:lpstr>SPARQL</vt:lpstr>
      <vt:lpstr>SPARQL</vt:lpstr>
      <vt:lpstr>SPARQL</vt:lpstr>
      <vt:lpstr>SPARQL</vt:lpstr>
      <vt:lpstr>SPARQL – FILTER</vt:lpstr>
      <vt:lpstr>SPARQL – FILTER</vt:lpstr>
      <vt:lpstr>SPARQL</vt:lpstr>
      <vt:lpstr>Nová verzia SPARQL 1.1</vt:lpstr>
      <vt:lpstr>Scalable OWL2 Reasoning for Linked ...</vt:lpstr>
      <vt:lpstr>schema.org – bez schémy</vt:lpstr>
      <vt:lpstr>schema.org – so schémy</vt:lpstr>
      <vt:lpstr>Ďalšie postrehy</vt:lpstr>
      <vt:lpstr>Ďalšie postrehy</vt:lpstr>
      <vt:lpstr>Internát</vt:lpstr>
      <vt:lpstr>Internát</vt:lpstr>
      <vt:lpstr>Strojárska / technická fakulta</vt:lpstr>
      <vt:lpstr>Hlavná budova univerzity</vt:lpstr>
      <vt:lpstr>Zborník</vt:lpstr>
    </vt:vector>
  </TitlesOfParts>
  <Company>doma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Reasoning Web 2011</dc:title>
  <dc:subject>PeWe seminar</dc:subject>
  <dc:creator>Michal Holub</dc:creator>
  <cp:lastModifiedBy>Michal Holub</cp:lastModifiedBy>
  <cp:revision>390</cp:revision>
  <dcterms:created xsi:type="dcterms:W3CDTF">2009-03-03T21:42:12Z</dcterms:created>
  <dcterms:modified xsi:type="dcterms:W3CDTF">2011-10-12T07:10:01Z</dcterms:modified>
</cp:coreProperties>
</file>