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9" r:id="rId2"/>
    <p:sldId id="282" r:id="rId3"/>
    <p:sldId id="307" r:id="rId4"/>
    <p:sldId id="308" r:id="rId5"/>
    <p:sldId id="309" r:id="rId6"/>
    <p:sldId id="310" r:id="rId7"/>
    <p:sldId id="313" r:id="rId8"/>
    <p:sldId id="312" r:id="rId9"/>
    <p:sldId id="315" r:id="rId10"/>
    <p:sldId id="314" r:id="rId11"/>
    <p:sldId id="290" r:id="rId12"/>
    <p:sldId id="287" r:id="rId13"/>
    <p:sldId id="289" r:id="rId14"/>
    <p:sldId id="316" r:id="rId15"/>
    <p:sldId id="305" r:id="rId16"/>
    <p:sldId id="291" r:id="rId17"/>
    <p:sldId id="297" r:id="rId18"/>
    <p:sldId id="293" r:id="rId19"/>
    <p:sldId id="317" r:id="rId20"/>
    <p:sldId id="306" r:id="rId2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57" autoAdjust="0"/>
  </p:normalViewPr>
  <p:slideViewPr>
    <p:cSldViewPr>
      <p:cViewPr>
        <p:scale>
          <a:sx n="90" d="100"/>
          <a:sy n="90" d="100"/>
        </p:scale>
        <p:origin x="-59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5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so\My%20Documents\prox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style val="26"/>
  <c:chart>
    <c:title>
      <c:tx>
        <c:rich>
          <a:bodyPr/>
          <a:lstStyle/>
          <a:p>
            <a:pPr>
              <a:defRPr/>
            </a:pPr>
            <a:r>
              <a:rPr lang="pl-PL" dirty="0"/>
              <a:t>Spôsoby navigácie na webové </a:t>
            </a:r>
            <a:r>
              <a:rPr lang="pl-PL" dirty="0" smtClean="0"/>
              <a:t>stránky</a:t>
            </a:r>
            <a:r>
              <a:rPr lang="pl-PL" baseline="0" dirty="0" smtClean="0"/>
              <a:t>*</a:t>
            </a:r>
            <a:endParaRPr lang="pl-PL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Spôsoby navigácie na webové stránky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sk-SK"/>
              </a:p>
            </c:txPr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používanie odkazov</c:v>
                </c:pt>
                <c:pt idx="1">
                  <c:v>tlačidlo späť</c:v>
                </c:pt>
                <c:pt idx="2">
                  <c:v>ostatné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0.52</c:v>
                </c:pt>
                <c:pt idx="1">
                  <c:v>0.41000000000000031</c:v>
                </c:pt>
                <c:pt idx="2">
                  <c:v>7.0000000000000034E-2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2000"/>
          </a:pPr>
          <a:endParaRPr lang="sk-SK"/>
        </a:p>
      </c:txPr>
    </c:legend>
    <c:plotVisOnly val="1"/>
  </c:chart>
  <c:txPr>
    <a:bodyPr/>
    <a:lstStyle/>
    <a:p>
      <a:pPr>
        <a:defRPr sz="1800"/>
      </a:pPr>
      <a:endParaRPr lang="sk-SK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style val="27"/>
  <c:chart>
    <c:autoTitleDeleted val="1"/>
    <c:plotArea>
      <c:layout/>
      <c:lineChart>
        <c:grouping val="standard"/>
        <c:ser>
          <c:idx val="0"/>
          <c:order val="0"/>
          <c:marker>
            <c:symbol val="none"/>
          </c:marker>
          <c:val>
            <c:numRef>
              <c:f>Sheet1!$J$1:$J$107</c:f>
              <c:numCache>
                <c:formatCode>General</c:formatCode>
                <c:ptCount val="107"/>
                <c:pt idx="0">
                  <c:v>700</c:v>
                </c:pt>
                <c:pt idx="1">
                  <c:v>381.25</c:v>
                </c:pt>
                <c:pt idx="2">
                  <c:v>331.34375</c:v>
                </c:pt>
                <c:pt idx="3">
                  <c:v>185.71499999999995</c:v>
                </c:pt>
                <c:pt idx="4">
                  <c:v>166.66666666666666</c:v>
                </c:pt>
                <c:pt idx="5">
                  <c:v>165</c:v>
                </c:pt>
                <c:pt idx="6">
                  <c:v>163.24299999999999</c:v>
                </c:pt>
                <c:pt idx="7">
                  <c:v>153.99999999999997</c:v>
                </c:pt>
                <c:pt idx="8">
                  <c:v>135</c:v>
                </c:pt>
                <c:pt idx="9">
                  <c:v>100</c:v>
                </c:pt>
                <c:pt idx="10">
                  <c:v>100</c:v>
                </c:pt>
                <c:pt idx="11">
                  <c:v>95</c:v>
                </c:pt>
                <c:pt idx="12">
                  <c:v>80</c:v>
                </c:pt>
                <c:pt idx="13">
                  <c:v>80</c:v>
                </c:pt>
                <c:pt idx="14">
                  <c:v>55.554999999999986</c:v>
                </c:pt>
                <c:pt idx="15">
                  <c:v>50</c:v>
                </c:pt>
                <c:pt idx="16">
                  <c:v>38.888854166666661</c:v>
                </c:pt>
                <c:pt idx="17">
                  <c:v>35.713750000000012</c:v>
                </c:pt>
                <c:pt idx="18">
                  <c:v>35.41666666666665</c:v>
                </c:pt>
                <c:pt idx="19">
                  <c:v>33.333333333333329</c:v>
                </c:pt>
                <c:pt idx="20">
                  <c:v>33.333000000000006</c:v>
                </c:pt>
                <c:pt idx="21">
                  <c:v>33.33250000000001</c:v>
                </c:pt>
                <c:pt idx="22">
                  <c:v>25</c:v>
                </c:pt>
                <c:pt idx="23">
                  <c:v>25</c:v>
                </c:pt>
                <c:pt idx="24">
                  <c:v>23.809166666666677</c:v>
                </c:pt>
                <c:pt idx="25">
                  <c:v>22.2225</c:v>
                </c:pt>
                <c:pt idx="26">
                  <c:v>21.153846153846157</c:v>
                </c:pt>
                <c:pt idx="27">
                  <c:v>20</c:v>
                </c:pt>
                <c:pt idx="28">
                  <c:v>16.666666666666664</c:v>
                </c:pt>
                <c:pt idx="29">
                  <c:v>16.666666666666664</c:v>
                </c:pt>
                <c:pt idx="30">
                  <c:v>14.583333333333334</c:v>
                </c:pt>
                <c:pt idx="31">
                  <c:v>12.5</c:v>
                </c:pt>
                <c:pt idx="32">
                  <c:v>12.12083333333333</c:v>
                </c:pt>
                <c:pt idx="33">
                  <c:v>11.999999999999996</c:v>
                </c:pt>
                <c:pt idx="34">
                  <c:v>9.0900000000000016</c:v>
                </c:pt>
                <c:pt idx="35">
                  <c:v>6.25</c:v>
                </c:pt>
                <c:pt idx="36">
                  <c:v>6.0606818181818145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</c:numCache>
            </c:numRef>
          </c:val>
        </c:ser>
        <c:marker val="1"/>
        <c:axId val="62905344"/>
        <c:axId val="63001728"/>
      </c:lineChart>
      <c:catAx>
        <c:axId val="62905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k-SK"/>
                  <a:t>ID stránky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800"/>
            </a:pPr>
            <a:endParaRPr lang="sk-SK"/>
          </a:p>
        </c:txPr>
        <c:crossAx val="63001728"/>
        <c:crosses val="autoZero"/>
        <c:auto val="1"/>
        <c:lblAlgn val="ctr"/>
        <c:lblOffset val="100"/>
        <c:tickLblSkip val="7"/>
        <c:tickMarkSkip val="7"/>
      </c:catAx>
      <c:valAx>
        <c:axId val="630017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k-SK"/>
                  <a:t>medián - priemer </a:t>
                </a:r>
                <a:r>
                  <a:rPr lang="en-US"/>
                  <a:t>[%]</a:t>
                </a:r>
                <a:endParaRPr lang="sk-SK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sk-SK"/>
          </a:p>
        </c:txPr>
        <c:crossAx val="629053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sk-SK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0671E9-FE47-4A1A-8EDC-E12EAA2E1EEB}" type="datetimeFigureOut">
              <a:rPr lang="sk-SK"/>
              <a:pPr>
                <a:defRPr/>
              </a:pPr>
              <a:t>11.11.2010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k-S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324E7F-FBB9-4A5B-8EA6-592CC021858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24E7F-FBB9-4A5B-8EA6-592CC0218582}" type="slidenum">
              <a:rPr lang="sk-SK" smtClean="0"/>
              <a:pPr>
                <a:defRPr/>
              </a:pPr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90D78B-138F-43DD-8107-EE9DC2C8B3B5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sk-S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73B5A-E48D-4B9D-A294-B4FBB855F1C1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sk-S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73B5A-E48D-4B9D-A294-B4FBB855F1C1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sk-S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73B5A-E48D-4B9D-A294-B4FBB855F1C1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sk-S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90D78B-138F-43DD-8107-EE9DC2C8B3B5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k-S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73B5A-E48D-4B9D-A294-B4FBB855F1C1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k-S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73B5A-E48D-4B9D-A294-B4FBB855F1C1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k-S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73B5A-E48D-4B9D-A294-B4FBB855F1C1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sk-S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73B5A-E48D-4B9D-A294-B4FBB855F1C1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sk-SK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73B5A-E48D-4B9D-A294-B4FBB855F1C1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90D78B-138F-43DD-8107-EE9DC2C8B3B5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k-S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1F744E-B3D9-44C5-90FA-C6AA4337FFD0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sk-S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90D78B-138F-43DD-8107-EE9DC2C8B3B5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k-S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90D78B-138F-43DD-8107-EE9DC2C8B3B5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k-S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90D78B-138F-43DD-8107-EE9DC2C8B3B5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k-S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90D78B-138F-43DD-8107-EE9DC2C8B3B5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k-S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90D78B-138F-43DD-8107-EE9DC2C8B3B5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sk-S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90D78B-138F-43DD-8107-EE9DC2C8B3B5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k-S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sk-SK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90D78B-138F-43DD-8107-EE9DC2C8B3B5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63" y="2143117"/>
            <a:ext cx="8205787" cy="2784484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063" y="5048250"/>
            <a:ext cx="8215312" cy="1095375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0063" y="2143117"/>
            <a:ext cx="228600" cy="2779722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0063" y="5048250"/>
            <a:ext cx="214312" cy="1095375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85786" y="3886200"/>
            <a:ext cx="7786742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353328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sk-SK"/>
              <a:t>4.3.2009</a:t>
            </a: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Vylepšovanie štruktúry webových sídiel na základe modelov</a:t>
            </a: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20DEF-E6F6-4C4F-B619-42E57D16B3B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4.3.2009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Vylepšovanie štruktúry webových sídiel na základe modelov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F988-A36D-4B58-83C9-958162A018B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4.3.2009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Vylepšovanie štruktúry webových sídiel na základe modelov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DC83-DE11-4284-9A7C-2A19C6117D3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</a:t>
            </a:r>
            <a:r>
              <a:rPr lang="sk-SK"/>
              <a:t>.3.2009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Vylepšovanie štruktúry webových sídiel na základe modelov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83F0-4E16-4511-B50C-98A856BCB30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4.3.2009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Vylepšovanie štruktúry webových sídiel na základe modelov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6D516-D333-4944-8F92-7152766CB1F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4.3.2009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Vylepšovanie štruktúry webových sídiel na základe modelov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AACC-D173-41B8-A92A-199A78F4A93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4.3.2009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Vylepšovanie štruktúry webových sídiel na základe modelov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347B-19C1-406D-96FB-CAC398D60F2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4.3.2009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Vylepšovanie štruktúry webových sídiel na základe modelov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1E9C2-EF4A-4D56-8271-C1085F6EE01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4.3.2009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Vylepšovanie štruktúry webových sídiel na základe modelov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00418-94BF-4F1F-8635-3034B281F70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4.3.2009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Vylepšovanie štruktúry webových sídiel na základe modelov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9430-61F5-423A-9C3D-FF3A9205D71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4.3.2009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Vylepšovanie štruktúry webových sídiel na základe modelov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35FB-78A8-426E-8B6A-B4654D9391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k-SK"/>
              <a:t>4.3.2009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k-SK"/>
              <a:t>Vylepšovanie štruktúry webových sídiel na základe modelov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351D647-D155-4B05-9783-6DCC83884FE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18" r:id="rId4"/>
    <p:sldLayoutId id="2147483719" r:id="rId5"/>
    <p:sldLayoutId id="2147483724" r:id="rId6"/>
    <p:sldLayoutId id="2147483725" r:id="rId7"/>
    <p:sldLayoutId id="2147483726" r:id="rId8"/>
    <p:sldLayoutId id="2147483727" r:id="rId9"/>
    <p:sldLayoutId id="2147483720" r:id="rId10"/>
    <p:sldLayoutId id="214748372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14375" y="2500306"/>
            <a:ext cx="7929563" cy="234791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V</a:t>
            </a:r>
            <a:r>
              <a:rPr lang="sk-SK" sz="4000" b="1" dirty="0" err="1" smtClean="0"/>
              <a:t>plyv</a:t>
            </a:r>
            <a:r>
              <a:rPr lang="sk-SK" sz="4000" b="1" dirty="0" smtClean="0"/>
              <a:t> vzorov v správaní návštevníkov webového portálu na odporúčania</a:t>
            </a:r>
            <a:endParaRPr lang="sk-SK" sz="4000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353300" cy="96884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000" b="1" dirty="0" smtClean="0"/>
              <a:t>Michal Holub</a:t>
            </a:r>
            <a:r>
              <a:rPr lang="sk-SK" sz="3000" b="1" dirty="0" smtClean="0"/>
              <a:t>, Mária Bieliková</a:t>
            </a:r>
            <a:endParaRPr lang="en-US" sz="3000" b="1" dirty="0" smtClean="0"/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sk-SK" b="1" dirty="0"/>
          </a:p>
        </p:txBody>
      </p:sp>
      <p:sp>
        <p:nvSpPr>
          <p:cNvPr id="10244" name="Date Placeholder 2"/>
          <p:cNvSpPr>
            <a:spLocks noGrp="1"/>
          </p:cNvSpPr>
          <p:nvPr>
            <p:ph type="dt" sz="quarter" idx="10"/>
          </p:nvPr>
        </p:nvSpPr>
        <p:spPr bwMode="auto">
          <a:xfrm>
            <a:off x="4000500" y="6354763"/>
            <a:ext cx="4686300" cy="366712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WIKT</a:t>
            </a:r>
            <a:r>
              <a:rPr lang="en-US" dirty="0" smtClean="0"/>
              <a:t> 2010</a:t>
            </a:r>
            <a:r>
              <a:rPr lang="sk-SK" dirty="0" smtClean="0"/>
              <a:t>	</a:t>
            </a:r>
            <a:r>
              <a:rPr lang="en-US" dirty="0" smtClean="0"/>
              <a:t>	</a:t>
            </a:r>
            <a:r>
              <a:rPr lang="sk-SK" b="1" dirty="0" smtClean="0"/>
              <a:t>		</a:t>
            </a:r>
            <a:r>
              <a:rPr lang="sk-SK" dirty="0" smtClean="0"/>
              <a:t>11.</a:t>
            </a:r>
            <a:r>
              <a:rPr lang="en-US" dirty="0" smtClean="0"/>
              <a:t>11</a:t>
            </a:r>
            <a:r>
              <a:rPr lang="sk-SK" dirty="0" smtClean="0"/>
              <a:t>.20</a:t>
            </a:r>
            <a:r>
              <a:rPr lang="en-US" dirty="0" smtClean="0"/>
              <a:t>10</a:t>
            </a:r>
            <a:endParaRPr lang="sk-SK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499" y="260648"/>
            <a:ext cx="743285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Nový návštevník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sk-SK" dirty="0" smtClean="0"/>
          </a:p>
        </p:txBody>
      </p:sp>
      <p:sp>
        <p:nvSpPr>
          <p:cNvPr id="1126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11.11.2010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A8ED4-5C22-4A79-BD18-F5C978C70B6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sk-SK" dirty="0" smtClean="0"/>
          </a:p>
        </p:txBody>
      </p:sp>
      <p:sp>
        <p:nvSpPr>
          <p:cNvPr id="1127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  <p:sp>
        <p:nvSpPr>
          <p:cNvPr id="8" name="Oval 7"/>
          <p:cNvSpPr/>
          <p:nvPr/>
        </p:nvSpPr>
        <p:spPr>
          <a:xfrm>
            <a:off x="5868144" y="2924944"/>
            <a:ext cx="864096" cy="864096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A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3933056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B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43808" y="407707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C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79912" y="2636912"/>
            <a:ext cx="864096" cy="864096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0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68144" y="1556792"/>
            <a:ext cx="864096" cy="864096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D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95936" y="1268760"/>
            <a:ext cx="864096" cy="864096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E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>
            <a:stCxn id="12" idx="6"/>
            <a:endCxn id="8" idx="2"/>
          </p:cNvCxnSpPr>
          <p:nvPr/>
        </p:nvCxnSpPr>
        <p:spPr>
          <a:xfrm>
            <a:off x="4644008" y="3068960"/>
            <a:ext cx="122413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  <a:endCxn id="13" idx="4"/>
          </p:cNvCxnSpPr>
          <p:nvPr/>
        </p:nvCxnSpPr>
        <p:spPr>
          <a:xfrm rot="5400000" flipH="1" flipV="1">
            <a:off x="6048164" y="2672916"/>
            <a:ext cx="5040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  <a:endCxn id="14" idx="6"/>
          </p:cNvCxnSpPr>
          <p:nvPr/>
        </p:nvCxnSpPr>
        <p:spPr>
          <a:xfrm rot="10800000">
            <a:off x="4860032" y="1700808"/>
            <a:ext cx="1008112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12" idx="0"/>
          </p:cNvCxnSpPr>
          <p:nvPr/>
        </p:nvCxnSpPr>
        <p:spPr>
          <a:xfrm rot="16200000" flipH="1">
            <a:off x="3851920" y="2276872"/>
            <a:ext cx="630600" cy="89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4"/>
            <a:endCxn id="10" idx="1"/>
          </p:cNvCxnSpPr>
          <p:nvPr/>
        </p:nvCxnSpPr>
        <p:spPr>
          <a:xfrm rot="16200000" flipH="1">
            <a:off x="4175956" y="3537012"/>
            <a:ext cx="558592" cy="4865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652120" y="45811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F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020272" y="45811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G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>
            <a:stCxn id="10" idx="6"/>
            <a:endCxn id="36" idx="1"/>
          </p:cNvCxnSpPr>
          <p:nvPr/>
        </p:nvCxnSpPr>
        <p:spPr>
          <a:xfrm>
            <a:off x="5436096" y="4365104"/>
            <a:ext cx="342568" cy="3425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7"/>
            <a:endCxn id="37" idx="1"/>
          </p:cNvCxnSpPr>
          <p:nvPr/>
        </p:nvCxnSpPr>
        <p:spPr>
          <a:xfrm rot="5400000" flipH="1" flipV="1">
            <a:off x="6768244" y="4329100"/>
            <a:ext cx="1588" cy="757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3"/>
            <a:endCxn id="36" idx="5"/>
          </p:cNvCxnSpPr>
          <p:nvPr/>
        </p:nvCxnSpPr>
        <p:spPr>
          <a:xfrm rot="5400000">
            <a:off x="6768244" y="4940108"/>
            <a:ext cx="1588" cy="757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3"/>
          </p:cNvCxnSpPr>
          <p:nvPr/>
        </p:nvCxnSpPr>
        <p:spPr>
          <a:xfrm rot="5400000">
            <a:off x="3239852" y="3410468"/>
            <a:ext cx="702608" cy="63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491880" y="5085184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H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860032" y="5373216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I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55" name="Straight Arrow Connector 54"/>
          <p:cNvCxnSpPr>
            <a:stCxn id="11" idx="4"/>
            <a:endCxn id="52" idx="1"/>
          </p:cNvCxnSpPr>
          <p:nvPr/>
        </p:nvCxnSpPr>
        <p:spPr>
          <a:xfrm rot="16200000" flipH="1">
            <a:off x="3311860" y="4905164"/>
            <a:ext cx="270560" cy="3425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2" idx="6"/>
            <a:endCxn id="54" idx="2"/>
          </p:cNvCxnSpPr>
          <p:nvPr/>
        </p:nvCxnSpPr>
        <p:spPr>
          <a:xfrm>
            <a:off x="4355976" y="5517232"/>
            <a:ext cx="50405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452320" y="2060848"/>
            <a:ext cx="864096" cy="8640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J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308304" y="335699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K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195736" y="27809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L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899592" y="371703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M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971600" y="2132856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N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80" name="Straight Arrow Connector 79"/>
          <p:cNvCxnSpPr>
            <a:stCxn id="8" idx="7"/>
            <a:endCxn id="65" idx="2"/>
          </p:cNvCxnSpPr>
          <p:nvPr/>
        </p:nvCxnSpPr>
        <p:spPr>
          <a:xfrm rot="5400000" flipH="1" flipV="1">
            <a:off x="6749712" y="2348880"/>
            <a:ext cx="558592" cy="8466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65" idx="4"/>
            <a:endCxn id="66" idx="0"/>
          </p:cNvCxnSpPr>
          <p:nvPr/>
        </p:nvCxnSpPr>
        <p:spPr>
          <a:xfrm rot="5400000">
            <a:off x="7596336" y="3068960"/>
            <a:ext cx="432048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6" idx="2"/>
            <a:endCxn id="8" idx="6"/>
          </p:cNvCxnSpPr>
          <p:nvPr/>
        </p:nvCxnSpPr>
        <p:spPr>
          <a:xfrm rot="10800000">
            <a:off x="6732240" y="3356992"/>
            <a:ext cx="576064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2" idx="2"/>
            <a:endCxn id="67" idx="6"/>
          </p:cNvCxnSpPr>
          <p:nvPr/>
        </p:nvCxnSpPr>
        <p:spPr>
          <a:xfrm rot="10800000" flipV="1">
            <a:off x="3059832" y="3068960"/>
            <a:ext cx="72008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7" idx="1"/>
            <a:endCxn id="69" idx="6"/>
          </p:cNvCxnSpPr>
          <p:nvPr/>
        </p:nvCxnSpPr>
        <p:spPr>
          <a:xfrm rot="16200000" flipV="1">
            <a:off x="1907704" y="2492896"/>
            <a:ext cx="342568" cy="4865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7" idx="3"/>
            <a:endCxn id="68" idx="7"/>
          </p:cNvCxnSpPr>
          <p:nvPr/>
        </p:nvCxnSpPr>
        <p:spPr>
          <a:xfrm rot="5400000">
            <a:off x="1817164" y="3338460"/>
            <a:ext cx="325096" cy="685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Vzory v navigácii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sk-SK" dirty="0" smtClean="0"/>
              <a:t>hľadanie vzorov v navigácii po webovom sídle</a:t>
            </a:r>
          </a:p>
          <a:p>
            <a:pPr eaLnBrk="1" hangingPunct="1"/>
            <a:r>
              <a:rPr lang="sk-SK" dirty="0" smtClean="0"/>
              <a:t>rozdelenie do skupín podľa prevažujúceho vzoru</a:t>
            </a:r>
          </a:p>
        </p:txBody>
      </p:sp>
      <p:sp>
        <p:nvSpPr>
          <p:cNvPr id="1331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11.11.2010</a:t>
            </a: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E755A-BA98-4717-B06B-ECEE0F9F2C3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sk-SK" dirty="0" smtClean="0"/>
          </a:p>
        </p:txBody>
      </p:sp>
      <p:sp>
        <p:nvSpPr>
          <p:cNvPr id="1331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97018"/>
            <a:ext cx="842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11332"/>
            <a:ext cx="24622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497018"/>
            <a:ext cx="842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925778"/>
            <a:ext cx="137953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71604" y="321126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cesta</a:t>
            </a:r>
            <a:endParaRPr lang="sk-SK" sz="23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2996952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slučka</a:t>
            </a:r>
            <a:endParaRPr lang="sk-SK" dirty="0"/>
          </a:p>
        </p:txBody>
      </p:sp>
      <p:sp>
        <p:nvSpPr>
          <p:cNvPr id="13" name="TextBox 12"/>
          <p:cNvSpPr txBox="1"/>
          <p:nvPr/>
        </p:nvSpPr>
        <p:spPr>
          <a:xfrm>
            <a:off x="6715140" y="299695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kruh</a:t>
            </a:r>
            <a:endParaRPr lang="sk-SK" dirty="0"/>
          </a:p>
        </p:txBody>
      </p:sp>
      <p:sp>
        <p:nvSpPr>
          <p:cNvPr id="14" name="TextBox 13"/>
          <p:cNvSpPr txBox="1"/>
          <p:nvPr/>
        </p:nvSpPr>
        <p:spPr>
          <a:xfrm>
            <a:off x="3071802" y="442571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hrot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Akcie na každej stránke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sk-SK" dirty="0" smtClean="0"/>
              <a:t>určujú záujem používateľa</a:t>
            </a:r>
          </a:p>
          <a:p>
            <a:pPr lvl="1" eaLnBrk="1" hangingPunct="1"/>
            <a:r>
              <a:rPr lang="sk-SK" dirty="0" smtClean="0"/>
              <a:t>pozitívne (pridanie do obľúbených položiek)</a:t>
            </a:r>
          </a:p>
          <a:p>
            <a:pPr lvl="1" eaLnBrk="1" hangingPunct="1"/>
            <a:r>
              <a:rPr lang="sk-SK" dirty="0" smtClean="0"/>
              <a:t>negatívne (zastavenie načítavania stránky)</a:t>
            </a:r>
          </a:p>
          <a:p>
            <a:pPr lvl="1" eaLnBrk="1" hangingPunct="1"/>
            <a:r>
              <a:rPr lang="sk-SK" dirty="0" smtClean="0"/>
              <a:t>kontextovo závislé (čas strávený na stránke)</a:t>
            </a:r>
          </a:p>
          <a:p>
            <a:pPr lvl="1" eaLnBrk="1" hangingPunct="1"/>
            <a:endParaRPr lang="sk-SK" dirty="0" smtClean="0"/>
          </a:p>
          <a:p>
            <a:pPr eaLnBrk="1" hangingPunct="1"/>
            <a:r>
              <a:rPr lang="sk-SK" dirty="0" smtClean="0"/>
              <a:t>kontextovo závislé akcie</a:t>
            </a:r>
          </a:p>
          <a:p>
            <a:pPr lvl="1" eaLnBrk="1" hangingPunct="1"/>
            <a:r>
              <a:rPr lang="en-US" dirty="0" err="1" smtClean="0"/>
              <a:t>nadpriemern</a:t>
            </a:r>
            <a:r>
              <a:rPr lang="sk-SK" dirty="0" smtClean="0"/>
              <a:t>á hodnota – pozitívny záujem</a:t>
            </a:r>
          </a:p>
          <a:p>
            <a:pPr lvl="1" eaLnBrk="1" hangingPunct="1"/>
            <a:r>
              <a:rPr lang="sk-SK" dirty="0" smtClean="0"/>
              <a:t>priemerná hodnota – neutrálne</a:t>
            </a:r>
          </a:p>
          <a:p>
            <a:pPr lvl="1" eaLnBrk="1" hangingPunct="1"/>
            <a:r>
              <a:rPr lang="sk-SK" dirty="0" smtClean="0"/>
              <a:t>podpriemerná hodnota – negatívny záujem</a:t>
            </a:r>
            <a:endParaRPr lang="en-US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sledujeme: čas, rolovanie stránky, skopírovanie textu</a:t>
            </a:r>
          </a:p>
          <a:p>
            <a:pPr eaLnBrk="1" hangingPunct="1">
              <a:buFont typeface="Wingdings 3" pitchFamily="18" charset="2"/>
              <a:buNone/>
            </a:pPr>
            <a:endParaRPr lang="sk-SK" dirty="0" smtClean="0"/>
          </a:p>
          <a:p>
            <a:pPr lvl="1" eaLnBrk="1" hangingPunct="1"/>
            <a:endParaRPr lang="sk-SK" dirty="0" smtClean="0"/>
          </a:p>
          <a:p>
            <a:pPr lvl="1" eaLnBrk="1" hangingPunct="1"/>
            <a:endParaRPr lang="sk-SK" dirty="0" smtClean="0"/>
          </a:p>
          <a:p>
            <a:pPr lvl="1" eaLnBrk="1" hangingPunct="1"/>
            <a:endParaRPr lang="sk-SK" dirty="0" smtClean="0"/>
          </a:p>
          <a:p>
            <a:pPr eaLnBrk="1" hangingPunct="1"/>
            <a:endParaRPr lang="sk-SK" dirty="0" smtClean="0"/>
          </a:p>
        </p:txBody>
      </p:sp>
      <p:sp>
        <p:nvSpPr>
          <p:cNvPr id="1331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11.11.2010</a:t>
            </a: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E755A-BA98-4717-B06B-ECEE0F9F2C3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sk-SK" dirty="0" smtClean="0"/>
          </a:p>
        </p:txBody>
      </p:sp>
      <p:sp>
        <p:nvSpPr>
          <p:cNvPr id="1331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Predpoveď záujmu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sk-SK" dirty="0" smtClean="0"/>
              <a:t>predpoveď pre nezobrazené stránky</a:t>
            </a:r>
            <a:endParaRPr lang="en-US" dirty="0" smtClean="0"/>
          </a:p>
          <a:p>
            <a:pPr eaLnBrk="1" hangingPunct="1"/>
            <a:r>
              <a:rPr lang="sk-SK" dirty="0" err="1" smtClean="0"/>
              <a:t>kolaboratívne</a:t>
            </a:r>
            <a:r>
              <a:rPr lang="sk-SK" dirty="0" smtClean="0"/>
              <a:t> filtrovanie</a:t>
            </a:r>
            <a:endParaRPr lang="en-US" dirty="0" smtClean="0"/>
          </a:p>
        </p:txBody>
      </p:sp>
      <p:sp>
        <p:nvSpPr>
          <p:cNvPr id="1331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</a:t>
            </a:r>
            <a:r>
              <a:rPr lang="en-US" dirty="0" smtClean="0"/>
              <a:t>.</a:t>
            </a:r>
            <a:r>
              <a:rPr lang="sk-SK" dirty="0" smtClean="0"/>
              <a:t>11.2010</a:t>
            </a: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E755A-BA98-4717-B06B-ECEE0F9F2C3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sk-SK" dirty="0" smtClean="0"/>
          </a:p>
        </p:txBody>
      </p:sp>
      <p:sp>
        <p:nvSpPr>
          <p:cNvPr id="1331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131840" y="3267199"/>
          <a:ext cx="5496681" cy="1642219"/>
        </p:xfrm>
        <a:graphic>
          <a:graphicData uri="http://schemas.openxmlformats.org/presentationml/2006/ole">
            <p:oleObj spid="_x0000_s1026" name="Rovnica" r:id="rId4" imgW="1866600" imgH="55872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 rot="20776351">
            <a:off x="2213116" y="2304854"/>
            <a:ext cx="3954929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3600" b="1" dirty="0" smtClean="0"/>
              <a:t>záujem o stránku</a:t>
            </a:r>
            <a:endParaRPr lang="sk-SK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6612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+mn-lt"/>
              </a:rPr>
              <a:t>Holub, M., Bieliková, M.: </a:t>
            </a:r>
            <a:r>
              <a:rPr lang="sk-SK" dirty="0" err="1" smtClean="0">
                <a:latin typeface="+mn-lt"/>
              </a:rPr>
              <a:t>Estimation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of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User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Interest</a:t>
            </a:r>
            <a:r>
              <a:rPr lang="sk-SK" dirty="0" smtClean="0">
                <a:latin typeface="+mn-lt"/>
              </a:rPr>
              <a:t> in </a:t>
            </a:r>
            <a:r>
              <a:rPr lang="sk-SK" dirty="0" err="1" smtClean="0">
                <a:latin typeface="+mn-lt"/>
              </a:rPr>
              <a:t>Visited</a:t>
            </a:r>
            <a:r>
              <a:rPr lang="sk-SK" dirty="0" smtClean="0">
                <a:latin typeface="+mn-lt"/>
              </a:rPr>
              <a:t> Web </a:t>
            </a:r>
            <a:r>
              <a:rPr lang="sk-SK" dirty="0" err="1" smtClean="0">
                <a:latin typeface="+mn-lt"/>
              </a:rPr>
              <a:t>Page</a:t>
            </a:r>
            <a:r>
              <a:rPr lang="sk-SK" dirty="0" smtClean="0">
                <a:latin typeface="+mn-lt"/>
              </a:rPr>
              <a:t>. In WWW </a:t>
            </a:r>
            <a:r>
              <a:rPr lang="en-US" dirty="0" smtClean="0">
                <a:latin typeface="+mn-lt"/>
              </a:rPr>
              <a:t>’10</a:t>
            </a:r>
            <a:r>
              <a:rPr lang="sk-SK" dirty="0" smtClean="0">
                <a:latin typeface="+mn-lt"/>
              </a:rPr>
              <a:t>, </a:t>
            </a:r>
            <a:r>
              <a:rPr lang="sk-SK" dirty="0" err="1" smtClean="0">
                <a:latin typeface="+mn-lt"/>
              </a:rPr>
              <a:t>pp</a:t>
            </a:r>
            <a:r>
              <a:rPr lang="sk-SK" dirty="0" smtClean="0">
                <a:latin typeface="+mn-lt"/>
              </a:rPr>
              <a:t>. 1111-1112.</a:t>
            </a:r>
            <a:endParaRPr lang="sk-SK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Webový portál ako graf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sk-SK" dirty="0" smtClean="0"/>
          </a:p>
        </p:txBody>
      </p:sp>
      <p:sp>
        <p:nvSpPr>
          <p:cNvPr id="1126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11.11.2010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A8ED4-5C22-4A79-BD18-F5C978C70B6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k-SK" dirty="0" smtClean="0"/>
          </a:p>
        </p:txBody>
      </p:sp>
      <p:sp>
        <p:nvSpPr>
          <p:cNvPr id="1127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  <p:sp>
        <p:nvSpPr>
          <p:cNvPr id="8" name="Oval 7"/>
          <p:cNvSpPr/>
          <p:nvPr/>
        </p:nvSpPr>
        <p:spPr>
          <a:xfrm>
            <a:off x="5868144" y="2924944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A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3933056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B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43808" y="407707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C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79912" y="2636912"/>
            <a:ext cx="864096" cy="864096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0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68144" y="155679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D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95936" y="1268760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E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>
            <a:stCxn id="12" idx="6"/>
            <a:endCxn id="8" idx="2"/>
          </p:cNvCxnSpPr>
          <p:nvPr/>
        </p:nvCxnSpPr>
        <p:spPr>
          <a:xfrm>
            <a:off x="4644008" y="3068960"/>
            <a:ext cx="122413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  <a:endCxn id="13" idx="4"/>
          </p:cNvCxnSpPr>
          <p:nvPr/>
        </p:nvCxnSpPr>
        <p:spPr>
          <a:xfrm rot="5400000" flipH="1" flipV="1">
            <a:off x="6048164" y="2672916"/>
            <a:ext cx="5040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  <a:endCxn id="14" idx="6"/>
          </p:cNvCxnSpPr>
          <p:nvPr/>
        </p:nvCxnSpPr>
        <p:spPr>
          <a:xfrm rot="10800000">
            <a:off x="4860032" y="1700808"/>
            <a:ext cx="1008112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12" idx="0"/>
          </p:cNvCxnSpPr>
          <p:nvPr/>
        </p:nvCxnSpPr>
        <p:spPr>
          <a:xfrm rot="16200000" flipH="1">
            <a:off x="3851920" y="2276872"/>
            <a:ext cx="630600" cy="89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4"/>
            <a:endCxn id="10" idx="1"/>
          </p:cNvCxnSpPr>
          <p:nvPr/>
        </p:nvCxnSpPr>
        <p:spPr>
          <a:xfrm rot="16200000" flipH="1">
            <a:off x="4175956" y="3537012"/>
            <a:ext cx="558592" cy="4865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652120" y="45811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F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020272" y="45811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G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>
            <a:stCxn id="10" idx="6"/>
            <a:endCxn id="36" idx="1"/>
          </p:cNvCxnSpPr>
          <p:nvPr/>
        </p:nvCxnSpPr>
        <p:spPr>
          <a:xfrm>
            <a:off x="5436096" y="4365104"/>
            <a:ext cx="342568" cy="3425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7"/>
            <a:endCxn id="37" idx="1"/>
          </p:cNvCxnSpPr>
          <p:nvPr/>
        </p:nvCxnSpPr>
        <p:spPr>
          <a:xfrm rot="5400000" flipH="1" flipV="1">
            <a:off x="6768244" y="4329100"/>
            <a:ext cx="1588" cy="757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3"/>
            <a:endCxn id="36" idx="5"/>
          </p:cNvCxnSpPr>
          <p:nvPr/>
        </p:nvCxnSpPr>
        <p:spPr>
          <a:xfrm rot="5400000">
            <a:off x="6768244" y="4940108"/>
            <a:ext cx="1588" cy="757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3"/>
          </p:cNvCxnSpPr>
          <p:nvPr/>
        </p:nvCxnSpPr>
        <p:spPr>
          <a:xfrm rot="5400000">
            <a:off x="3239852" y="3410468"/>
            <a:ext cx="702608" cy="63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491880" y="5085184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H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860032" y="5373216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I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55" name="Straight Arrow Connector 54"/>
          <p:cNvCxnSpPr>
            <a:stCxn id="11" idx="4"/>
            <a:endCxn id="52" idx="1"/>
          </p:cNvCxnSpPr>
          <p:nvPr/>
        </p:nvCxnSpPr>
        <p:spPr>
          <a:xfrm rot="16200000" flipH="1">
            <a:off x="3311860" y="4905164"/>
            <a:ext cx="270560" cy="3425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2" idx="6"/>
            <a:endCxn id="54" idx="2"/>
          </p:cNvCxnSpPr>
          <p:nvPr/>
        </p:nvCxnSpPr>
        <p:spPr>
          <a:xfrm>
            <a:off x="4355976" y="5517232"/>
            <a:ext cx="50405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452320" y="206084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J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308304" y="335699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K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195736" y="27809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L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899592" y="371703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M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971600" y="2132856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N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80" name="Straight Arrow Connector 79"/>
          <p:cNvCxnSpPr>
            <a:stCxn id="8" idx="7"/>
            <a:endCxn id="65" idx="2"/>
          </p:cNvCxnSpPr>
          <p:nvPr/>
        </p:nvCxnSpPr>
        <p:spPr>
          <a:xfrm rot="5400000" flipH="1" flipV="1">
            <a:off x="6749712" y="2348880"/>
            <a:ext cx="558592" cy="8466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65" idx="4"/>
            <a:endCxn id="66" idx="0"/>
          </p:cNvCxnSpPr>
          <p:nvPr/>
        </p:nvCxnSpPr>
        <p:spPr>
          <a:xfrm rot="5400000">
            <a:off x="7596336" y="3068960"/>
            <a:ext cx="432048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6" idx="2"/>
            <a:endCxn id="8" idx="6"/>
          </p:cNvCxnSpPr>
          <p:nvPr/>
        </p:nvCxnSpPr>
        <p:spPr>
          <a:xfrm rot="10800000">
            <a:off x="6732240" y="3356992"/>
            <a:ext cx="576064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2" idx="2"/>
            <a:endCxn id="67" idx="6"/>
          </p:cNvCxnSpPr>
          <p:nvPr/>
        </p:nvCxnSpPr>
        <p:spPr>
          <a:xfrm rot="10800000" flipV="1">
            <a:off x="3059832" y="3068960"/>
            <a:ext cx="72008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7" idx="1"/>
            <a:endCxn id="69" idx="6"/>
          </p:cNvCxnSpPr>
          <p:nvPr/>
        </p:nvCxnSpPr>
        <p:spPr>
          <a:xfrm rot="16200000" flipV="1">
            <a:off x="1907704" y="2492896"/>
            <a:ext cx="342568" cy="4865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7" idx="3"/>
            <a:endCxn id="68" idx="7"/>
          </p:cNvCxnSpPr>
          <p:nvPr/>
        </p:nvCxnSpPr>
        <p:spPr>
          <a:xfrm rot="5400000">
            <a:off x="1817164" y="3338460"/>
            <a:ext cx="325096" cy="685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92080" y="37890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0.3</a:t>
            </a:r>
            <a:endParaRPr lang="sk-SK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796136" y="414908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0.74</a:t>
            </a:r>
            <a:endParaRPr lang="sk-SK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812360" y="450912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0.88</a:t>
            </a:r>
            <a:endParaRPr lang="sk-SK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2267744" y="234888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0.41</a:t>
            </a:r>
            <a:endParaRPr lang="sk-SK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1043608" y="170080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0.15</a:t>
            </a:r>
            <a:endParaRPr lang="sk-SK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971600" y="465313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0.92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/>
              <a:t>WebIm</a:t>
            </a:r>
            <a:r>
              <a:rPr lang="sk-SK" sz="3600" dirty="0" smtClean="0"/>
              <a:t>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b="1" dirty="0" smtClean="0"/>
              <a:t>Web</a:t>
            </a:r>
            <a:r>
              <a:rPr lang="en-US" dirty="0" smtClean="0"/>
              <a:t>site </a:t>
            </a:r>
            <a:r>
              <a:rPr lang="en-US" b="1" dirty="0" smtClean="0"/>
              <a:t>Imp</a:t>
            </a:r>
            <a:r>
              <a:rPr lang="en-US" dirty="0" smtClean="0"/>
              <a:t>rover</a:t>
            </a:r>
            <a:r>
              <a:rPr lang="sk-SK" dirty="0" smtClean="0"/>
              <a:t> – </a:t>
            </a:r>
            <a:r>
              <a:rPr lang="sk-SK" dirty="0" err="1" smtClean="0"/>
              <a:t>vylepšovač</a:t>
            </a:r>
            <a:r>
              <a:rPr lang="sk-SK" dirty="0" smtClean="0"/>
              <a:t> webovej stránky</a:t>
            </a:r>
            <a:endParaRPr lang="en-US" dirty="0" smtClean="0"/>
          </a:p>
          <a:p>
            <a:pPr eaLnBrk="1" hangingPunct="1"/>
            <a:r>
              <a:rPr lang="sk-SK" dirty="0" smtClean="0"/>
              <a:t>portál fakulty – </a:t>
            </a:r>
            <a:r>
              <a:rPr lang="en-US" dirty="0" smtClean="0"/>
              <a:t>www.fiit.stuba.sk</a:t>
            </a:r>
            <a:r>
              <a:rPr lang="sk-SK" dirty="0" smtClean="0"/>
              <a:t> </a:t>
            </a:r>
            <a:endParaRPr lang="en-US" dirty="0" smtClean="0"/>
          </a:p>
          <a:p>
            <a:pPr eaLnBrk="1" hangingPunct="1"/>
            <a:r>
              <a:rPr lang="sk-SK" dirty="0" smtClean="0"/>
              <a:t>hľadanie udalostí</a:t>
            </a:r>
            <a:endParaRPr lang="sk-SK" dirty="0" smtClean="0"/>
          </a:p>
          <a:p>
            <a:pPr eaLnBrk="1" hangingPunct="1"/>
            <a:r>
              <a:rPr lang="sk-SK" dirty="0" smtClean="0"/>
              <a:t>personalizovaný kalendár </a:t>
            </a:r>
          </a:p>
          <a:p>
            <a:pPr eaLnBrk="1" hangingPunct="1"/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modifikácia portálu</a:t>
            </a:r>
          </a:p>
          <a:p>
            <a:pPr lvl="1" eaLnBrk="1" hangingPunct="1"/>
            <a:r>
              <a:rPr lang="sk-SK" dirty="0" smtClean="0"/>
              <a:t>využitie adaptívneho proxy servera</a:t>
            </a:r>
            <a:endParaRPr lang="en-US" dirty="0" smtClean="0"/>
          </a:p>
        </p:txBody>
      </p:sp>
      <p:sp>
        <p:nvSpPr>
          <p:cNvPr id="1331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11.11.20</a:t>
            </a:r>
            <a:r>
              <a:rPr lang="en-US" dirty="0" smtClean="0"/>
              <a:t>10</a:t>
            </a:r>
            <a:endParaRPr lang="sk-SK" dirty="0" smtClean="0"/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E755A-BA98-4717-B06B-ECEE0F9F2C3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k-SK" dirty="0" smtClean="0"/>
          </a:p>
        </p:txBody>
      </p:sp>
      <p:sp>
        <p:nvSpPr>
          <p:cNvPr id="1331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  <p:pic>
        <p:nvPicPr>
          <p:cNvPr id="53250" name="Picture 2" descr="http://www.purdue.edu/onepurdue/about/newsletters/images/Calendar-July21-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72816"/>
            <a:ext cx="159345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Adaptívny proxy server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sk-SK" dirty="0" smtClean="0"/>
              <a:t>vyvinutý študentmi </a:t>
            </a:r>
            <a:r>
              <a:rPr lang="sk-SK" dirty="0" smtClean="0"/>
              <a:t>na FIIT</a:t>
            </a:r>
          </a:p>
          <a:p>
            <a:pPr eaLnBrk="1" hangingPunct="1"/>
            <a:r>
              <a:rPr lang="sk-SK" dirty="0" smtClean="0"/>
              <a:t>zapojenie viacerých metód personalizácie</a:t>
            </a:r>
          </a:p>
          <a:p>
            <a:pPr eaLnBrk="1" hangingPunct="1"/>
            <a:r>
              <a:rPr lang="sk-SK" dirty="0" smtClean="0"/>
              <a:t>modifikácia stránok</a:t>
            </a:r>
            <a:endParaRPr lang="sk-SK" dirty="0" smtClean="0"/>
          </a:p>
          <a:p>
            <a:pPr eaLnBrk="1" hangingPunct="1">
              <a:buFont typeface="Wingdings 3" pitchFamily="18" charset="2"/>
              <a:buNone/>
            </a:pPr>
            <a:endParaRPr lang="sk-SK" dirty="0" smtClean="0"/>
          </a:p>
          <a:p>
            <a:pPr lvl="1" eaLnBrk="1" hangingPunct="1"/>
            <a:endParaRPr lang="sk-SK" dirty="0" smtClean="0"/>
          </a:p>
          <a:p>
            <a:pPr lvl="1" eaLnBrk="1" hangingPunct="1"/>
            <a:endParaRPr lang="sk-SK" dirty="0" smtClean="0"/>
          </a:p>
          <a:p>
            <a:pPr lvl="1" eaLnBrk="1" hangingPunct="1"/>
            <a:endParaRPr lang="sk-SK" dirty="0" smtClean="0"/>
          </a:p>
          <a:p>
            <a:pPr eaLnBrk="1" hangingPunct="1"/>
            <a:endParaRPr lang="sk-SK" dirty="0" smtClean="0"/>
          </a:p>
        </p:txBody>
      </p:sp>
      <p:sp>
        <p:nvSpPr>
          <p:cNvPr id="1331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11.11.2010</a:t>
            </a: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E755A-BA98-4717-B06B-ECEE0F9F2C3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k-SK" dirty="0" smtClean="0"/>
          </a:p>
        </p:txBody>
      </p:sp>
      <p:sp>
        <p:nvSpPr>
          <p:cNvPr id="1331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787330"/>
            <a:ext cx="2057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8768"/>
            <a:ext cx="1571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573016"/>
            <a:ext cx="18859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>
            <a:off x="2000232" y="4787462"/>
            <a:ext cx="107157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28794" y="4144520"/>
            <a:ext cx="142876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57818" y="4144520"/>
            <a:ext cx="1571636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572132" y="4573148"/>
            <a:ext cx="1285884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8794" y="371589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</a:t>
            </a:r>
            <a:r>
              <a:rPr lang="sk-SK" dirty="0" err="1" smtClean="0"/>
              <a:t>žiadavka</a:t>
            </a:r>
            <a:endParaRPr lang="sk-SK" dirty="0"/>
          </a:p>
        </p:txBody>
      </p:sp>
      <p:sp>
        <p:nvSpPr>
          <p:cNvPr id="15" name="TextBox 14"/>
          <p:cNvSpPr txBox="1"/>
          <p:nvPr/>
        </p:nvSpPr>
        <p:spPr>
          <a:xfrm>
            <a:off x="5500694" y="371589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požiadavka</a:t>
            </a:r>
            <a:endParaRPr lang="sk-SK" dirty="0"/>
          </a:p>
        </p:txBody>
      </p:sp>
      <p:sp>
        <p:nvSpPr>
          <p:cNvPr id="16" name="TextBox 15"/>
          <p:cNvSpPr txBox="1"/>
          <p:nvPr/>
        </p:nvSpPr>
        <p:spPr>
          <a:xfrm>
            <a:off x="5643570" y="4787462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odpoveď</a:t>
            </a:r>
            <a:endParaRPr lang="sk-SK" dirty="0"/>
          </a:p>
        </p:txBody>
      </p:sp>
      <p:sp>
        <p:nvSpPr>
          <p:cNvPr id="17" name="TextBox 16"/>
          <p:cNvSpPr txBox="1"/>
          <p:nvPr/>
        </p:nvSpPr>
        <p:spPr>
          <a:xfrm>
            <a:off x="2071670" y="485890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upravená</a:t>
            </a:r>
          </a:p>
          <a:p>
            <a:r>
              <a:rPr lang="sk-SK" dirty="0" smtClean="0"/>
              <a:t>odpoveď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Ukážka</a:t>
            </a:r>
          </a:p>
        </p:txBody>
      </p:sp>
      <p:sp>
        <p:nvSpPr>
          <p:cNvPr id="1331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11.11.2010</a:t>
            </a: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E755A-BA98-4717-B06B-ECEE0F9F2C3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sk-SK" dirty="0" smtClean="0"/>
          </a:p>
        </p:txBody>
      </p:sp>
      <p:sp>
        <p:nvSpPr>
          <p:cNvPr id="1331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  <p:pic>
        <p:nvPicPr>
          <p:cNvPr id="8" name="Picture 7" descr="all_modificati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1712" y="1266845"/>
            <a:ext cx="460057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Experimenty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sk-SK" dirty="0" smtClean="0"/>
              <a:t>overenie určovania záujmu o stránku</a:t>
            </a:r>
          </a:p>
          <a:p>
            <a:pPr lvl="1" eaLnBrk="1" hangingPunct="1"/>
            <a:r>
              <a:rPr lang="sk-SK" dirty="0" smtClean="0"/>
              <a:t>explicitná </a:t>
            </a:r>
            <a:r>
              <a:rPr lang="sk-SK" dirty="0" smtClean="0"/>
              <a:t>spätná väzba 0 – 10 (nezáujem – záujem)</a:t>
            </a:r>
          </a:p>
          <a:p>
            <a:pPr lvl="1" eaLnBrk="1" hangingPunct="1"/>
            <a:r>
              <a:rPr lang="en-US" dirty="0" smtClean="0"/>
              <a:t>a</a:t>
            </a:r>
            <a:r>
              <a:rPr lang="sk-SK" dirty="0" err="1" smtClean="0"/>
              <a:t>utomatické</a:t>
            </a:r>
            <a:r>
              <a:rPr lang="sk-SK" dirty="0" smtClean="0"/>
              <a:t> určenie záujmu – </a:t>
            </a:r>
            <a:r>
              <a:rPr lang="sk-SK" dirty="0" smtClean="0"/>
              <a:t>zhoda na 62 %</a:t>
            </a:r>
          </a:p>
          <a:p>
            <a:pPr lvl="1" eaLnBrk="1" hangingPunct="1"/>
            <a:endParaRPr lang="sk-SK" dirty="0" smtClean="0"/>
          </a:p>
          <a:p>
            <a:pPr eaLnBrk="1" hangingPunct="1"/>
            <a:r>
              <a:rPr lang="sk-SK" dirty="0" smtClean="0"/>
              <a:t>vzory v navigácii</a:t>
            </a:r>
          </a:p>
          <a:p>
            <a:pPr lvl="1" eaLnBrk="1" hangingPunct="1"/>
            <a:r>
              <a:rPr lang="sk-SK" dirty="0" smtClean="0"/>
              <a:t>5 týždňov, 19 </a:t>
            </a:r>
            <a:r>
              <a:rPr lang="sk-SK" dirty="0" smtClean="0"/>
              <a:t>používateľov</a:t>
            </a:r>
            <a:endParaRPr lang="sk-SK" i="1" dirty="0" smtClean="0"/>
          </a:p>
          <a:p>
            <a:pPr lvl="1" eaLnBrk="1" hangingPunct="1"/>
            <a:endParaRPr lang="sk-SK" dirty="0" smtClean="0"/>
          </a:p>
        </p:txBody>
      </p:sp>
      <p:sp>
        <p:nvSpPr>
          <p:cNvPr id="1331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11.11.2010</a:t>
            </a: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E755A-BA98-4717-B06B-ECEE0F9F2C3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sk-SK" dirty="0" smtClean="0"/>
          </a:p>
        </p:txBody>
      </p:sp>
      <p:sp>
        <p:nvSpPr>
          <p:cNvPr id="1331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2910" y="4500570"/>
          <a:ext cx="7500989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534"/>
                <a:gridCol w="1191091"/>
                <a:gridCol w="1191091"/>
                <a:gridCol w="1191091"/>
                <a:gridCol w="1191091"/>
                <a:gridCol w="1191091"/>
              </a:tblGrid>
              <a:tr h="370840">
                <a:tc>
                  <a:txBody>
                    <a:bodyPr/>
                    <a:lstStyle/>
                    <a:p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cesta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kruh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slučka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hrot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žiadna skupina</a:t>
                      </a:r>
                      <a:endParaRPr lang="sk-SK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dirty="0" smtClean="0"/>
                        <a:t>počet návštevníkov</a:t>
                      </a:r>
                      <a:endParaRPr lang="sk-S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7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1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3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3</a:t>
                      </a:r>
                      <a:endParaRPr lang="sk-SK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/>
                        <a:t>5</a:t>
                      </a:r>
                      <a:endParaRPr lang="sk-SK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Experimenty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sk-SK" dirty="0" smtClean="0"/>
              <a:t>porovnanie priemerného času a mediánu</a:t>
            </a:r>
          </a:p>
          <a:p>
            <a:pPr lvl="1" eaLnBrk="1" hangingPunct="1"/>
            <a:endParaRPr lang="sk-SK" dirty="0" smtClean="0"/>
          </a:p>
          <a:p>
            <a:pPr lvl="1" eaLnBrk="1" hangingPunct="1"/>
            <a:endParaRPr lang="sk-SK" i="1" dirty="0" smtClean="0"/>
          </a:p>
          <a:p>
            <a:pPr lvl="1" eaLnBrk="1" hangingPunct="1"/>
            <a:endParaRPr lang="sk-SK" dirty="0" smtClean="0"/>
          </a:p>
        </p:txBody>
      </p:sp>
      <p:sp>
        <p:nvSpPr>
          <p:cNvPr id="1331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11.11.2010</a:t>
            </a: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E755A-BA98-4717-B06B-ECEE0F9F2C3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sk-SK" dirty="0" smtClean="0"/>
          </a:p>
        </p:txBody>
      </p:sp>
      <p:sp>
        <p:nvSpPr>
          <p:cNvPr id="1331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323528" y="1844824"/>
          <a:ext cx="84969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Motivácia práce</a:t>
            </a:r>
          </a:p>
        </p:txBody>
      </p:sp>
      <p:sp>
        <p:nvSpPr>
          <p:cNvPr id="1126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</a:t>
            </a:r>
            <a:r>
              <a:rPr lang="en-US" dirty="0" smtClean="0"/>
              <a:t>.</a:t>
            </a:r>
            <a:r>
              <a:rPr lang="sk-SK" dirty="0" smtClean="0"/>
              <a:t>11.2010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A8ED4-5C22-4A79-BD18-F5C978C70B6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k-SK" dirty="0" smtClean="0"/>
          </a:p>
        </p:txBody>
      </p:sp>
      <p:sp>
        <p:nvSpPr>
          <p:cNvPr id="1127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67544" y="1268760"/>
          <a:ext cx="8208912" cy="500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24128" y="522920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* </a:t>
            </a:r>
            <a:r>
              <a:rPr lang="sk-SK" dirty="0" err="1" smtClean="0"/>
              <a:t>Catledge</a:t>
            </a:r>
            <a:r>
              <a:rPr lang="sk-SK" dirty="0" smtClean="0"/>
              <a:t>, L., </a:t>
            </a:r>
            <a:r>
              <a:rPr lang="sk-SK" dirty="0" err="1" smtClean="0"/>
              <a:t>Pitkow</a:t>
            </a:r>
            <a:r>
              <a:rPr lang="sk-SK" dirty="0" smtClean="0"/>
              <a:t>, J. - </a:t>
            </a:r>
            <a:r>
              <a:rPr lang="sk-SK" dirty="0" err="1" smtClean="0"/>
              <a:t>Computer</a:t>
            </a:r>
            <a:r>
              <a:rPr lang="sk-SK" dirty="0" smtClean="0"/>
              <a:t> </a:t>
            </a:r>
            <a:r>
              <a:rPr lang="sk-SK" dirty="0" err="1" smtClean="0"/>
              <a:t>Networks</a:t>
            </a:r>
            <a:r>
              <a:rPr lang="sk-SK" dirty="0" smtClean="0"/>
              <a:t> and ISDN </a:t>
            </a:r>
            <a:r>
              <a:rPr lang="sk-SK" dirty="0" err="1" smtClean="0"/>
              <a:t>Systems</a:t>
            </a:r>
            <a:r>
              <a:rPr lang="sk-SK" dirty="0" smtClean="0"/>
              <a:t> 27(6)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Zhrnutie a prínosy práce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sk-SK" dirty="0" smtClean="0"/>
              <a:t>automatické určenie záujmu o stránku</a:t>
            </a:r>
            <a:endParaRPr lang="en-US" dirty="0" smtClean="0"/>
          </a:p>
          <a:p>
            <a:pPr eaLnBrk="1" hangingPunct="1"/>
            <a:r>
              <a:rPr lang="sk-SK" dirty="0" smtClean="0"/>
              <a:t>obohatenie stránky - kalendár udalostí</a:t>
            </a:r>
            <a:endParaRPr lang="en-US" dirty="0" smtClean="0"/>
          </a:p>
          <a:p>
            <a:pPr eaLnBrk="1" hangingPunct="1"/>
            <a:r>
              <a:rPr lang="sk-SK" dirty="0" smtClean="0"/>
              <a:t>nezávislosť od realizácie portálu</a:t>
            </a:r>
          </a:p>
          <a:p>
            <a:pPr eaLnBrk="1" hangingPunct="1"/>
            <a:r>
              <a:rPr lang="sk-SK" dirty="0" smtClean="0"/>
              <a:t>reálne nasadenie na fakultný portál</a:t>
            </a:r>
          </a:p>
          <a:p>
            <a:pPr eaLnBrk="1" hangingPunct="1"/>
            <a:endParaRPr lang="sk-SK" sz="2400" dirty="0" smtClean="0"/>
          </a:p>
        </p:txBody>
      </p:sp>
      <p:sp>
        <p:nvSpPr>
          <p:cNvPr id="1741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11.11.2010</a:t>
            </a:r>
          </a:p>
        </p:txBody>
      </p:sp>
      <p:sp>
        <p:nvSpPr>
          <p:cNvPr id="17413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7E1808-B85E-4263-9DEB-ACFC59790C9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sk-SK" dirty="0" smtClean="0"/>
          </a:p>
        </p:txBody>
      </p:sp>
      <p:sp>
        <p:nvSpPr>
          <p:cNvPr id="17414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3339198"/>
            <a:ext cx="4268340" cy="266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Základ pre odporúčania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sk-SK" dirty="0" smtClean="0"/>
              <a:t>analýza obsahu</a:t>
            </a:r>
          </a:p>
          <a:p>
            <a:pPr lvl="1" eaLnBrk="1" hangingPunct="1"/>
            <a:r>
              <a:rPr lang="sk-SK" dirty="0" smtClean="0"/>
              <a:t>extrakcia kľúčových slov</a:t>
            </a:r>
          </a:p>
          <a:p>
            <a:pPr lvl="1" eaLnBrk="1" hangingPunct="1"/>
            <a:r>
              <a:rPr lang="sk-SK" dirty="0" smtClean="0"/>
              <a:t>porovnanie s modelom používateľa</a:t>
            </a:r>
          </a:p>
          <a:p>
            <a:pPr lvl="1" eaLnBrk="1" hangingPunct="1"/>
            <a:r>
              <a:rPr lang="sk-SK" dirty="0" smtClean="0"/>
              <a:t>odporúčanie podobných dokumentov</a:t>
            </a:r>
          </a:p>
          <a:p>
            <a:pPr lvl="1" eaLnBrk="1" hangingPunct="1"/>
            <a:endParaRPr lang="sk-SK" dirty="0" smtClean="0"/>
          </a:p>
          <a:p>
            <a:pPr eaLnBrk="1" hangingPunct="1"/>
            <a:r>
              <a:rPr lang="sk-SK" dirty="0" smtClean="0"/>
              <a:t>analýza správania</a:t>
            </a:r>
          </a:p>
          <a:p>
            <a:pPr lvl="1" eaLnBrk="1" hangingPunct="1"/>
            <a:r>
              <a:rPr lang="sk-SK" dirty="0" smtClean="0"/>
              <a:t>kliknutie na odkaz</a:t>
            </a:r>
          </a:p>
          <a:p>
            <a:pPr lvl="1" eaLnBrk="1" hangingPunct="1"/>
            <a:r>
              <a:rPr lang="sk-SK" dirty="0" smtClean="0"/>
              <a:t>explicitná spätná väzba</a:t>
            </a:r>
          </a:p>
          <a:p>
            <a:pPr lvl="1" eaLnBrk="1" hangingPunct="1"/>
            <a:r>
              <a:rPr lang="sk-SK" dirty="0" smtClean="0"/>
              <a:t>hodnotenie (hviezdičky)</a:t>
            </a:r>
          </a:p>
          <a:p>
            <a:pPr eaLnBrk="1" hangingPunct="1"/>
            <a:endParaRPr lang="sk-SK" dirty="0" smtClean="0"/>
          </a:p>
        </p:txBody>
      </p:sp>
      <p:sp>
        <p:nvSpPr>
          <p:cNvPr id="1126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11.11.2010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A8ED4-5C22-4A79-BD18-F5C978C70B6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k-SK" dirty="0" smtClean="0"/>
          </a:p>
        </p:txBody>
      </p:sp>
      <p:sp>
        <p:nvSpPr>
          <p:cNvPr id="1127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Webový portál ako graf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sk-SK" dirty="0" smtClean="0"/>
          </a:p>
        </p:txBody>
      </p:sp>
      <p:sp>
        <p:nvSpPr>
          <p:cNvPr id="1126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11.11.2010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A8ED4-5C22-4A79-BD18-F5C978C70B6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k-SK" dirty="0" smtClean="0"/>
          </a:p>
        </p:txBody>
      </p:sp>
      <p:sp>
        <p:nvSpPr>
          <p:cNvPr id="1127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  <p:sp>
        <p:nvSpPr>
          <p:cNvPr id="8" name="Oval 7"/>
          <p:cNvSpPr/>
          <p:nvPr/>
        </p:nvSpPr>
        <p:spPr>
          <a:xfrm>
            <a:off x="5868144" y="2924944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A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3933056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B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43808" y="407707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C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79912" y="2636912"/>
            <a:ext cx="864096" cy="864096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0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68144" y="155679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D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95936" y="1268760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E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>
            <a:stCxn id="12" idx="6"/>
            <a:endCxn id="8" idx="2"/>
          </p:cNvCxnSpPr>
          <p:nvPr/>
        </p:nvCxnSpPr>
        <p:spPr>
          <a:xfrm>
            <a:off x="4644008" y="3068960"/>
            <a:ext cx="122413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  <a:endCxn id="13" idx="4"/>
          </p:cNvCxnSpPr>
          <p:nvPr/>
        </p:nvCxnSpPr>
        <p:spPr>
          <a:xfrm rot="5400000" flipH="1" flipV="1">
            <a:off x="6048164" y="2672916"/>
            <a:ext cx="5040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  <a:endCxn id="14" idx="6"/>
          </p:cNvCxnSpPr>
          <p:nvPr/>
        </p:nvCxnSpPr>
        <p:spPr>
          <a:xfrm rot="10800000">
            <a:off x="4860032" y="1700808"/>
            <a:ext cx="1008112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12" idx="0"/>
          </p:cNvCxnSpPr>
          <p:nvPr/>
        </p:nvCxnSpPr>
        <p:spPr>
          <a:xfrm rot="16200000" flipH="1">
            <a:off x="3851920" y="2276872"/>
            <a:ext cx="630600" cy="89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4"/>
            <a:endCxn id="10" idx="1"/>
          </p:cNvCxnSpPr>
          <p:nvPr/>
        </p:nvCxnSpPr>
        <p:spPr>
          <a:xfrm rot="16200000" flipH="1">
            <a:off x="4175956" y="3537012"/>
            <a:ext cx="558592" cy="4865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652120" y="45811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F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020272" y="45811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G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>
            <a:stCxn id="10" idx="6"/>
            <a:endCxn id="36" idx="1"/>
          </p:cNvCxnSpPr>
          <p:nvPr/>
        </p:nvCxnSpPr>
        <p:spPr>
          <a:xfrm>
            <a:off x="5436096" y="4365104"/>
            <a:ext cx="342568" cy="3425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7"/>
            <a:endCxn id="37" idx="1"/>
          </p:cNvCxnSpPr>
          <p:nvPr/>
        </p:nvCxnSpPr>
        <p:spPr>
          <a:xfrm rot="5400000" flipH="1" flipV="1">
            <a:off x="6768244" y="4329100"/>
            <a:ext cx="1588" cy="757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3"/>
            <a:endCxn id="36" idx="5"/>
          </p:cNvCxnSpPr>
          <p:nvPr/>
        </p:nvCxnSpPr>
        <p:spPr>
          <a:xfrm rot="5400000">
            <a:off x="6768244" y="4940108"/>
            <a:ext cx="1588" cy="757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3"/>
          </p:cNvCxnSpPr>
          <p:nvPr/>
        </p:nvCxnSpPr>
        <p:spPr>
          <a:xfrm rot="5400000">
            <a:off x="3239852" y="3410468"/>
            <a:ext cx="702608" cy="63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491880" y="5085184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H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860032" y="5373216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I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55" name="Straight Arrow Connector 54"/>
          <p:cNvCxnSpPr>
            <a:stCxn id="11" idx="4"/>
            <a:endCxn id="52" idx="1"/>
          </p:cNvCxnSpPr>
          <p:nvPr/>
        </p:nvCxnSpPr>
        <p:spPr>
          <a:xfrm rot="16200000" flipH="1">
            <a:off x="3311860" y="4905164"/>
            <a:ext cx="270560" cy="3425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2" idx="6"/>
            <a:endCxn id="54" idx="2"/>
          </p:cNvCxnSpPr>
          <p:nvPr/>
        </p:nvCxnSpPr>
        <p:spPr>
          <a:xfrm>
            <a:off x="4355976" y="5517232"/>
            <a:ext cx="50405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452320" y="206084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J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308304" y="335699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K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195736" y="27809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L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899592" y="371703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M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971600" y="2132856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N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80" name="Straight Arrow Connector 79"/>
          <p:cNvCxnSpPr>
            <a:stCxn id="8" idx="7"/>
            <a:endCxn id="65" idx="2"/>
          </p:cNvCxnSpPr>
          <p:nvPr/>
        </p:nvCxnSpPr>
        <p:spPr>
          <a:xfrm rot="5400000" flipH="1" flipV="1">
            <a:off x="6749712" y="2348880"/>
            <a:ext cx="558592" cy="8466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65" idx="4"/>
            <a:endCxn id="66" idx="0"/>
          </p:cNvCxnSpPr>
          <p:nvPr/>
        </p:nvCxnSpPr>
        <p:spPr>
          <a:xfrm rot="5400000">
            <a:off x="7596336" y="3068960"/>
            <a:ext cx="432048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6" idx="2"/>
            <a:endCxn id="8" idx="6"/>
          </p:cNvCxnSpPr>
          <p:nvPr/>
        </p:nvCxnSpPr>
        <p:spPr>
          <a:xfrm rot="10800000">
            <a:off x="6732240" y="3356992"/>
            <a:ext cx="576064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2" idx="2"/>
            <a:endCxn id="67" idx="6"/>
          </p:cNvCxnSpPr>
          <p:nvPr/>
        </p:nvCxnSpPr>
        <p:spPr>
          <a:xfrm rot="10800000" flipV="1">
            <a:off x="3059832" y="3068960"/>
            <a:ext cx="72008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7" idx="1"/>
            <a:endCxn id="69" idx="6"/>
          </p:cNvCxnSpPr>
          <p:nvPr/>
        </p:nvCxnSpPr>
        <p:spPr>
          <a:xfrm rot="16200000" flipV="1">
            <a:off x="1907704" y="2492896"/>
            <a:ext cx="342568" cy="4865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7" idx="3"/>
            <a:endCxn id="68" idx="7"/>
          </p:cNvCxnSpPr>
          <p:nvPr/>
        </p:nvCxnSpPr>
        <p:spPr>
          <a:xfrm rot="5400000">
            <a:off x="1817164" y="3338460"/>
            <a:ext cx="325096" cy="685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Typy návštevníkov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sk-SK" dirty="0" smtClean="0"/>
              <a:t>skúsený návštevník</a:t>
            </a:r>
          </a:p>
          <a:p>
            <a:pPr lvl="1" eaLnBrk="1" hangingPunct="1"/>
            <a:r>
              <a:rPr lang="sk-SK" dirty="0" smtClean="0"/>
              <a:t>vie, čo hľadá</a:t>
            </a:r>
          </a:p>
          <a:p>
            <a:pPr lvl="1" eaLnBrk="1" hangingPunct="1"/>
            <a:r>
              <a:rPr lang="sk-SK" dirty="0" err="1" smtClean="0"/>
              <a:t>často-krát</a:t>
            </a:r>
            <a:r>
              <a:rPr lang="sk-SK" dirty="0" smtClean="0"/>
              <a:t> vie, kde to nájsť</a:t>
            </a:r>
          </a:p>
          <a:p>
            <a:pPr lvl="1" eaLnBrk="1" hangingPunct="1"/>
            <a:r>
              <a:rPr lang="sk-SK" b="1" dirty="0" smtClean="0"/>
              <a:t>môžeme mu zrýchliť prístup</a:t>
            </a:r>
          </a:p>
          <a:p>
            <a:pPr lvl="1" eaLnBrk="1" hangingPunct="1"/>
            <a:endParaRPr lang="sk-SK" b="1" dirty="0" smtClean="0"/>
          </a:p>
          <a:p>
            <a:pPr eaLnBrk="1" hangingPunct="1"/>
            <a:r>
              <a:rPr lang="sk-SK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nový návštevník</a:t>
            </a:r>
          </a:p>
          <a:p>
            <a:pPr lvl="1" eaLnBrk="1" hangingPunct="1"/>
            <a:r>
              <a:rPr lang="sk-SK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rozhliada sa</a:t>
            </a:r>
          </a:p>
          <a:p>
            <a:pPr lvl="1" eaLnBrk="1" hangingPunct="1"/>
            <a:r>
              <a:rPr lang="sk-SK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nevie, kde nájsť informácie</a:t>
            </a:r>
          </a:p>
          <a:p>
            <a:pPr lvl="1" eaLnBrk="1" hangingPunct="1"/>
            <a:r>
              <a:rPr lang="sk-SK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môžeme mu odporučiť zaujímavé stránky</a:t>
            </a:r>
          </a:p>
        </p:txBody>
      </p:sp>
      <p:sp>
        <p:nvSpPr>
          <p:cNvPr id="1126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11.11.2010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A8ED4-5C22-4A79-BD18-F5C978C70B6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sk-SK" dirty="0" smtClean="0"/>
          </a:p>
        </p:txBody>
      </p:sp>
      <p:sp>
        <p:nvSpPr>
          <p:cNvPr id="1127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Skúsený návštevník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sk-SK" dirty="0" smtClean="0"/>
          </a:p>
        </p:txBody>
      </p:sp>
      <p:sp>
        <p:nvSpPr>
          <p:cNvPr id="1126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11.11.2010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A8ED4-5C22-4A79-BD18-F5C978C70B6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k-SK" dirty="0" smtClean="0"/>
          </a:p>
        </p:txBody>
      </p:sp>
      <p:sp>
        <p:nvSpPr>
          <p:cNvPr id="1127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  <p:sp>
        <p:nvSpPr>
          <p:cNvPr id="8" name="Oval 7"/>
          <p:cNvSpPr/>
          <p:nvPr/>
        </p:nvSpPr>
        <p:spPr>
          <a:xfrm>
            <a:off x="5868144" y="2924944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A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3933056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B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43808" y="4077072"/>
            <a:ext cx="864096" cy="864096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C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79912" y="2636912"/>
            <a:ext cx="864096" cy="864096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0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68144" y="155679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D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95936" y="1268760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E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>
            <a:stCxn id="12" idx="6"/>
            <a:endCxn id="8" idx="2"/>
          </p:cNvCxnSpPr>
          <p:nvPr/>
        </p:nvCxnSpPr>
        <p:spPr>
          <a:xfrm>
            <a:off x="4644008" y="3068960"/>
            <a:ext cx="122413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  <a:endCxn id="13" idx="4"/>
          </p:cNvCxnSpPr>
          <p:nvPr/>
        </p:nvCxnSpPr>
        <p:spPr>
          <a:xfrm rot="5400000" flipH="1" flipV="1">
            <a:off x="6048164" y="2672916"/>
            <a:ext cx="5040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  <a:endCxn id="14" idx="6"/>
          </p:cNvCxnSpPr>
          <p:nvPr/>
        </p:nvCxnSpPr>
        <p:spPr>
          <a:xfrm rot="10800000">
            <a:off x="4860032" y="1700808"/>
            <a:ext cx="1008112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12" idx="0"/>
          </p:cNvCxnSpPr>
          <p:nvPr/>
        </p:nvCxnSpPr>
        <p:spPr>
          <a:xfrm rot="16200000" flipH="1">
            <a:off x="3851920" y="2276872"/>
            <a:ext cx="630600" cy="89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4"/>
            <a:endCxn id="10" idx="1"/>
          </p:cNvCxnSpPr>
          <p:nvPr/>
        </p:nvCxnSpPr>
        <p:spPr>
          <a:xfrm rot="16200000" flipH="1">
            <a:off x="4175956" y="3537012"/>
            <a:ext cx="558592" cy="4865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652120" y="45811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F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020272" y="45811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G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>
            <a:stCxn id="10" idx="6"/>
            <a:endCxn id="36" idx="1"/>
          </p:cNvCxnSpPr>
          <p:nvPr/>
        </p:nvCxnSpPr>
        <p:spPr>
          <a:xfrm>
            <a:off x="5436096" y="4365104"/>
            <a:ext cx="342568" cy="3425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7"/>
            <a:endCxn id="37" idx="1"/>
          </p:cNvCxnSpPr>
          <p:nvPr/>
        </p:nvCxnSpPr>
        <p:spPr>
          <a:xfrm rot="5400000" flipH="1" flipV="1">
            <a:off x="6768244" y="4329100"/>
            <a:ext cx="1588" cy="757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3"/>
            <a:endCxn id="36" idx="5"/>
          </p:cNvCxnSpPr>
          <p:nvPr/>
        </p:nvCxnSpPr>
        <p:spPr>
          <a:xfrm rot="5400000">
            <a:off x="6768244" y="4940108"/>
            <a:ext cx="1588" cy="757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3"/>
          </p:cNvCxnSpPr>
          <p:nvPr/>
        </p:nvCxnSpPr>
        <p:spPr>
          <a:xfrm rot="5400000">
            <a:off x="3239852" y="3410468"/>
            <a:ext cx="702608" cy="63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491880" y="5085184"/>
            <a:ext cx="864096" cy="864096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H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860032" y="5373216"/>
            <a:ext cx="864096" cy="864096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I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55" name="Straight Arrow Connector 54"/>
          <p:cNvCxnSpPr>
            <a:stCxn id="11" idx="4"/>
            <a:endCxn id="52" idx="1"/>
          </p:cNvCxnSpPr>
          <p:nvPr/>
        </p:nvCxnSpPr>
        <p:spPr>
          <a:xfrm rot="16200000" flipH="1">
            <a:off x="3311860" y="4905164"/>
            <a:ext cx="270560" cy="3425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2" idx="6"/>
            <a:endCxn id="54" idx="2"/>
          </p:cNvCxnSpPr>
          <p:nvPr/>
        </p:nvCxnSpPr>
        <p:spPr>
          <a:xfrm>
            <a:off x="4355976" y="5517232"/>
            <a:ext cx="50405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452320" y="206084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J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308304" y="335699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K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195736" y="27809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L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899592" y="371703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M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971600" y="2132856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N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80" name="Straight Arrow Connector 79"/>
          <p:cNvCxnSpPr>
            <a:stCxn id="8" idx="7"/>
            <a:endCxn id="65" idx="2"/>
          </p:cNvCxnSpPr>
          <p:nvPr/>
        </p:nvCxnSpPr>
        <p:spPr>
          <a:xfrm rot="5400000" flipH="1" flipV="1">
            <a:off x="6749712" y="2348880"/>
            <a:ext cx="558592" cy="8466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65" idx="4"/>
            <a:endCxn id="66" idx="0"/>
          </p:cNvCxnSpPr>
          <p:nvPr/>
        </p:nvCxnSpPr>
        <p:spPr>
          <a:xfrm rot="5400000">
            <a:off x="7596336" y="3068960"/>
            <a:ext cx="432048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6" idx="2"/>
            <a:endCxn id="8" idx="6"/>
          </p:cNvCxnSpPr>
          <p:nvPr/>
        </p:nvCxnSpPr>
        <p:spPr>
          <a:xfrm rot="10800000">
            <a:off x="6732240" y="3356992"/>
            <a:ext cx="576064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2" idx="2"/>
            <a:endCxn id="67" idx="6"/>
          </p:cNvCxnSpPr>
          <p:nvPr/>
        </p:nvCxnSpPr>
        <p:spPr>
          <a:xfrm rot="10800000" flipV="1">
            <a:off x="3059832" y="3068960"/>
            <a:ext cx="72008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7" idx="1"/>
            <a:endCxn id="69" idx="6"/>
          </p:cNvCxnSpPr>
          <p:nvPr/>
        </p:nvCxnSpPr>
        <p:spPr>
          <a:xfrm rot="16200000" flipV="1">
            <a:off x="1907704" y="2492896"/>
            <a:ext cx="342568" cy="4865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7" idx="3"/>
            <a:endCxn id="68" idx="7"/>
          </p:cNvCxnSpPr>
          <p:nvPr/>
        </p:nvCxnSpPr>
        <p:spPr>
          <a:xfrm rot="5400000">
            <a:off x="1817164" y="3338460"/>
            <a:ext cx="325096" cy="685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Skúsený návštevník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sk-SK" dirty="0" smtClean="0"/>
          </a:p>
        </p:txBody>
      </p:sp>
      <p:sp>
        <p:nvSpPr>
          <p:cNvPr id="1126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11.11.2010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A8ED4-5C22-4A79-BD18-F5C978C70B6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sk-SK" dirty="0" smtClean="0"/>
          </a:p>
        </p:txBody>
      </p:sp>
      <p:sp>
        <p:nvSpPr>
          <p:cNvPr id="1127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  <p:sp>
        <p:nvSpPr>
          <p:cNvPr id="8" name="Oval 7"/>
          <p:cNvSpPr/>
          <p:nvPr/>
        </p:nvSpPr>
        <p:spPr>
          <a:xfrm>
            <a:off x="5868144" y="2924944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A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3933056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B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43808" y="4077072"/>
            <a:ext cx="864096" cy="864096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C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79912" y="2636912"/>
            <a:ext cx="864096" cy="864096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0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68144" y="155679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D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95936" y="1268760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E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>
            <a:stCxn id="12" idx="6"/>
            <a:endCxn id="8" idx="2"/>
          </p:cNvCxnSpPr>
          <p:nvPr/>
        </p:nvCxnSpPr>
        <p:spPr>
          <a:xfrm>
            <a:off x="4644008" y="3068960"/>
            <a:ext cx="122413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  <a:endCxn id="13" idx="4"/>
          </p:cNvCxnSpPr>
          <p:nvPr/>
        </p:nvCxnSpPr>
        <p:spPr>
          <a:xfrm rot="5400000" flipH="1" flipV="1">
            <a:off x="6048164" y="2672916"/>
            <a:ext cx="5040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  <a:endCxn id="14" idx="6"/>
          </p:cNvCxnSpPr>
          <p:nvPr/>
        </p:nvCxnSpPr>
        <p:spPr>
          <a:xfrm rot="10800000">
            <a:off x="4860032" y="1700808"/>
            <a:ext cx="1008112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12" idx="0"/>
          </p:cNvCxnSpPr>
          <p:nvPr/>
        </p:nvCxnSpPr>
        <p:spPr>
          <a:xfrm rot="16200000" flipH="1">
            <a:off x="3851920" y="2276872"/>
            <a:ext cx="630600" cy="89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4"/>
            <a:endCxn id="10" idx="1"/>
          </p:cNvCxnSpPr>
          <p:nvPr/>
        </p:nvCxnSpPr>
        <p:spPr>
          <a:xfrm rot="16200000" flipH="1">
            <a:off x="4175956" y="3537012"/>
            <a:ext cx="558592" cy="4865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652120" y="45811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F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020272" y="45811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G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>
            <a:stCxn id="10" idx="6"/>
            <a:endCxn id="36" idx="1"/>
          </p:cNvCxnSpPr>
          <p:nvPr/>
        </p:nvCxnSpPr>
        <p:spPr>
          <a:xfrm>
            <a:off x="5436096" y="4365104"/>
            <a:ext cx="342568" cy="3425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7"/>
            <a:endCxn id="37" idx="1"/>
          </p:cNvCxnSpPr>
          <p:nvPr/>
        </p:nvCxnSpPr>
        <p:spPr>
          <a:xfrm rot="5400000" flipH="1" flipV="1">
            <a:off x="6768244" y="4329100"/>
            <a:ext cx="1588" cy="757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3"/>
            <a:endCxn id="36" idx="5"/>
          </p:cNvCxnSpPr>
          <p:nvPr/>
        </p:nvCxnSpPr>
        <p:spPr>
          <a:xfrm rot="5400000">
            <a:off x="6768244" y="4940108"/>
            <a:ext cx="1588" cy="757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3"/>
          </p:cNvCxnSpPr>
          <p:nvPr/>
        </p:nvCxnSpPr>
        <p:spPr>
          <a:xfrm rot="5400000">
            <a:off x="3239852" y="3410468"/>
            <a:ext cx="702608" cy="63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491880" y="5085184"/>
            <a:ext cx="864096" cy="864096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H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860032" y="5373216"/>
            <a:ext cx="864096" cy="864096"/>
          </a:xfrm>
          <a:prstGeom prst="ellipse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I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55" name="Straight Arrow Connector 54"/>
          <p:cNvCxnSpPr>
            <a:stCxn id="11" idx="4"/>
            <a:endCxn id="52" idx="1"/>
          </p:cNvCxnSpPr>
          <p:nvPr/>
        </p:nvCxnSpPr>
        <p:spPr>
          <a:xfrm rot="16200000" flipH="1">
            <a:off x="3311860" y="4905164"/>
            <a:ext cx="270560" cy="3425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2" idx="6"/>
            <a:endCxn id="54" idx="2"/>
          </p:cNvCxnSpPr>
          <p:nvPr/>
        </p:nvCxnSpPr>
        <p:spPr>
          <a:xfrm>
            <a:off x="4355976" y="5517232"/>
            <a:ext cx="50405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452320" y="206084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J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308304" y="335699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K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195736" y="27809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L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899592" y="371703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M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971600" y="2132856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N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80" name="Straight Arrow Connector 79"/>
          <p:cNvCxnSpPr>
            <a:stCxn id="8" idx="7"/>
            <a:endCxn id="65" idx="2"/>
          </p:cNvCxnSpPr>
          <p:nvPr/>
        </p:nvCxnSpPr>
        <p:spPr>
          <a:xfrm rot="5400000" flipH="1" flipV="1">
            <a:off x="6749712" y="2348880"/>
            <a:ext cx="558592" cy="8466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65" idx="4"/>
            <a:endCxn id="66" idx="0"/>
          </p:cNvCxnSpPr>
          <p:nvPr/>
        </p:nvCxnSpPr>
        <p:spPr>
          <a:xfrm rot="5400000">
            <a:off x="7596336" y="3068960"/>
            <a:ext cx="432048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6" idx="2"/>
            <a:endCxn id="8" idx="6"/>
          </p:cNvCxnSpPr>
          <p:nvPr/>
        </p:nvCxnSpPr>
        <p:spPr>
          <a:xfrm rot="10800000">
            <a:off x="6732240" y="3356992"/>
            <a:ext cx="576064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2" idx="2"/>
            <a:endCxn id="67" idx="6"/>
          </p:cNvCxnSpPr>
          <p:nvPr/>
        </p:nvCxnSpPr>
        <p:spPr>
          <a:xfrm rot="10800000" flipV="1">
            <a:off x="3059832" y="3068960"/>
            <a:ext cx="72008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7" idx="1"/>
            <a:endCxn id="69" idx="6"/>
          </p:cNvCxnSpPr>
          <p:nvPr/>
        </p:nvCxnSpPr>
        <p:spPr>
          <a:xfrm rot="16200000" flipV="1">
            <a:off x="1907704" y="2492896"/>
            <a:ext cx="342568" cy="4865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7" idx="3"/>
            <a:endCxn id="68" idx="7"/>
          </p:cNvCxnSpPr>
          <p:nvPr/>
        </p:nvCxnSpPr>
        <p:spPr>
          <a:xfrm rot="5400000">
            <a:off x="1817164" y="3338460"/>
            <a:ext cx="325096" cy="685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Typy návštevníkov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skúsený návštevník</a:t>
            </a:r>
          </a:p>
          <a:p>
            <a:pPr lvl="1" eaLnBrk="1" hangingPunct="1"/>
            <a:r>
              <a:rPr lang="sk-SK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vie, čo hľadá</a:t>
            </a:r>
          </a:p>
          <a:p>
            <a:pPr lvl="1" eaLnBrk="1" hangingPunct="1"/>
            <a:r>
              <a:rPr lang="sk-SK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často-krát</a:t>
            </a:r>
            <a:r>
              <a:rPr lang="sk-SK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vie, kde to nájsť</a:t>
            </a:r>
          </a:p>
          <a:p>
            <a:pPr lvl="1" eaLnBrk="1" hangingPunct="1"/>
            <a:r>
              <a:rPr lang="sk-SK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môžeme mu zrýchliť prístup</a:t>
            </a:r>
          </a:p>
          <a:p>
            <a:pPr lvl="1" eaLnBrk="1" hangingPunct="1"/>
            <a:endParaRPr lang="sk-SK" b="1" dirty="0" smtClean="0"/>
          </a:p>
          <a:p>
            <a:pPr eaLnBrk="1" hangingPunct="1"/>
            <a:r>
              <a:rPr lang="sk-SK" dirty="0" smtClean="0"/>
              <a:t>nový návštevník</a:t>
            </a:r>
          </a:p>
          <a:p>
            <a:pPr lvl="1" eaLnBrk="1" hangingPunct="1"/>
            <a:r>
              <a:rPr lang="sk-SK" dirty="0" smtClean="0"/>
              <a:t>rozhliada sa</a:t>
            </a:r>
          </a:p>
          <a:p>
            <a:pPr lvl="1" eaLnBrk="1" hangingPunct="1"/>
            <a:r>
              <a:rPr lang="sk-SK" dirty="0" smtClean="0"/>
              <a:t>nevie, kde nájsť informácie</a:t>
            </a:r>
          </a:p>
          <a:p>
            <a:pPr lvl="1" eaLnBrk="1" hangingPunct="1"/>
            <a:r>
              <a:rPr lang="sk-SK" b="1" dirty="0" smtClean="0"/>
              <a:t>môžeme mu odporučiť zaujímavé stránky</a:t>
            </a:r>
          </a:p>
        </p:txBody>
      </p:sp>
      <p:sp>
        <p:nvSpPr>
          <p:cNvPr id="1126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11.11.2010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A8ED4-5C22-4A79-BD18-F5C978C70B6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k-SK" dirty="0" smtClean="0"/>
          </a:p>
        </p:txBody>
      </p:sp>
      <p:sp>
        <p:nvSpPr>
          <p:cNvPr id="1127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dirty="0" smtClean="0"/>
              <a:t>Nový návštevník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sk-SK" dirty="0" smtClean="0"/>
          </a:p>
        </p:txBody>
      </p:sp>
      <p:sp>
        <p:nvSpPr>
          <p:cNvPr id="1126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7429500" y="6356350"/>
            <a:ext cx="12604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dirty="0" smtClean="0"/>
              <a:t>11.11.2010</a:t>
            </a: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12775" y="6356350"/>
            <a:ext cx="17446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A8ED4-5C22-4A79-BD18-F5C978C70B66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sk-SK" dirty="0" smtClean="0"/>
          </a:p>
        </p:txBody>
      </p:sp>
      <p:sp>
        <p:nvSpPr>
          <p:cNvPr id="11270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2643188" y="6356350"/>
            <a:ext cx="450056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Michal Holub</a:t>
            </a:r>
            <a:r>
              <a:rPr lang="sk-SK" dirty="0" smtClean="0"/>
              <a:t>, </a:t>
            </a:r>
            <a:r>
              <a:rPr lang="en-US" dirty="0" smtClean="0"/>
              <a:t>M</a:t>
            </a:r>
            <a:r>
              <a:rPr lang="sk-SK" dirty="0" smtClean="0"/>
              <a:t>ária Bieliková</a:t>
            </a:r>
            <a:endParaRPr lang="sk-SK" dirty="0"/>
          </a:p>
        </p:txBody>
      </p:sp>
      <p:sp>
        <p:nvSpPr>
          <p:cNvPr id="8" name="Oval 7"/>
          <p:cNvSpPr/>
          <p:nvPr/>
        </p:nvSpPr>
        <p:spPr>
          <a:xfrm>
            <a:off x="5868144" y="2924944"/>
            <a:ext cx="864096" cy="864096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A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3933056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B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43808" y="407707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C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79912" y="2636912"/>
            <a:ext cx="864096" cy="864096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0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68144" y="1556792"/>
            <a:ext cx="864096" cy="864096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D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95936" y="1268760"/>
            <a:ext cx="864096" cy="864096"/>
          </a:xfrm>
          <a:prstGeom prst="ellipse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E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>
            <a:stCxn id="12" idx="6"/>
            <a:endCxn id="8" idx="2"/>
          </p:cNvCxnSpPr>
          <p:nvPr/>
        </p:nvCxnSpPr>
        <p:spPr>
          <a:xfrm>
            <a:off x="4644008" y="3068960"/>
            <a:ext cx="122413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  <a:endCxn id="13" idx="4"/>
          </p:cNvCxnSpPr>
          <p:nvPr/>
        </p:nvCxnSpPr>
        <p:spPr>
          <a:xfrm rot="5400000" flipH="1" flipV="1">
            <a:off x="6048164" y="2672916"/>
            <a:ext cx="5040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  <a:endCxn id="14" idx="6"/>
          </p:cNvCxnSpPr>
          <p:nvPr/>
        </p:nvCxnSpPr>
        <p:spPr>
          <a:xfrm rot="10800000">
            <a:off x="4860032" y="1700808"/>
            <a:ext cx="1008112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12" idx="0"/>
          </p:cNvCxnSpPr>
          <p:nvPr/>
        </p:nvCxnSpPr>
        <p:spPr>
          <a:xfrm rot="16200000" flipH="1">
            <a:off x="3851920" y="2276872"/>
            <a:ext cx="630600" cy="89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4"/>
            <a:endCxn id="10" idx="1"/>
          </p:cNvCxnSpPr>
          <p:nvPr/>
        </p:nvCxnSpPr>
        <p:spPr>
          <a:xfrm rot="16200000" flipH="1">
            <a:off x="4175956" y="3537012"/>
            <a:ext cx="558592" cy="4865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652120" y="45811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F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020272" y="45811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G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38" name="Straight Arrow Connector 37"/>
          <p:cNvCxnSpPr>
            <a:stCxn id="10" idx="6"/>
            <a:endCxn id="36" idx="1"/>
          </p:cNvCxnSpPr>
          <p:nvPr/>
        </p:nvCxnSpPr>
        <p:spPr>
          <a:xfrm>
            <a:off x="5436096" y="4365104"/>
            <a:ext cx="342568" cy="3425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7"/>
            <a:endCxn id="37" idx="1"/>
          </p:cNvCxnSpPr>
          <p:nvPr/>
        </p:nvCxnSpPr>
        <p:spPr>
          <a:xfrm rot="5400000" flipH="1" flipV="1">
            <a:off x="6768244" y="4329100"/>
            <a:ext cx="1588" cy="757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3"/>
            <a:endCxn id="36" idx="5"/>
          </p:cNvCxnSpPr>
          <p:nvPr/>
        </p:nvCxnSpPr>
        <p:spPr>
          <a:xfrm rot="5400000">
            <a:off x="6768244" y="4940108"/>
            <a:ext cx="1588" cy="757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3"/>
          </p:cNvCxnSpPr>
          <p:nvPr/>
        </p:nvCxnSpPr>
        <p:spPr>
          <a:xfrm rot="5400000">
            <a:off x="3239852" y="3410468"/>
            <a:ext cx="702608" cy="630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491880" y="5085184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H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860032" y="5373216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I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55" name="Straight Arrow Connector 54"/>
          <p:cNvCxnSpPr>
            <a:stCxn id="11" idx="4"/>
            <a:endCxn id="52" idx="1"/>
          </p:cNvCxnSpPr>
          <p:nvPr/>
        </p:nvCxnSpPr>
        <p:spPr>
          <a:xfrm rot="16200000" flipH="1">
            <a:off x="3311860" y="4905164"/>
            <a:ext cx="270560" cy="3425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2" idx="6"/>
            <a:endCxn id="54" idx="2"/>
          </p:cNvCxnSpPr>
          <p:nvPr/>
        </p:nvCxnSpPr>
        <p:spPr>
          <a:xfrm>
            <a:off x="4355976" y="5517232"/>
            <a:ext cx="504056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452320" y="206084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J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7308304" y="335699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K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195736" y="278092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L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899592" y="3717032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M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971600" y="2132856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N</a:t>
            </a:r>
            <a:endParaRPr lang="sk-SK" sz="4000" b="1" dirty="0">
              <a:solidFill>
                <a:srgbClr val="0070C0"/>
              </a:solidFill>
            </a:endParaRPr>
          </a:p>
        </p:txBody>
      </p:sp>
      <p:cxnSp>
        <p:nvCxnSpPr>
          <p:cNvPr id="80" name="Straight Arrow Connector 79"/>
          <p:cNvCxnSpPr>
            <a:stCxn id="8" idx="7"/>
            <a:endCxn id="65" idx="2"/>
          </p:cNvCxnSpPr>
          <p:nvPr/>
        </p:nvCxnSpPr>
        <p:spPr>
          <a:xfrm rot="5400000" flipH="1" flipV="1">
            <a:off x="6749712" y="2348880"/>
            <a:ext cx="558592" cy="8466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65" idx="4"/>
            <a:endCxn id="66" idx="0"/>
          </p:cNvCxnSpPr>
          <p:nvPr/>
        </p:nvCxnSpPr>
        <p:spPr>
          <a:xfrm rot="5400000">
            <a:off x="7596336" y="3068960"/>
            <a:ext cx="432048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6" idx="2"/>
            <a:endCxn id="8" idx="6"/>
          </p:cNvCxnSpPr>
          <p:nvPr/>
        </p:nvCxnSpPr>
        <p:spPr>
          <a:xfrm rot="10800000">
            <a:off x="6732240" y="3356992"/>
            <a:ext cx="576064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2" idx="2"/>
            <a:endCxn id="67" idx="6"/>
          </p:cNvCxnSpPr>
          <p:nvPr/>
        </p:nvCxnSpPr>
        <p:spPr>
          <a:xfrm rot="10800000" flipV="1">
            <a:off x="3059832" y="3068960"/>
            <a:ext cx="72008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7" idx="1"/>
            <a:endCxn id="69" idx="6"/>
          </p:cNvCxnSpPr>
          <p:nvPr/>
        </p:nvCxnSpPr>
        <p:spPr>
          <a:xfrm rot="16200000" flipV="1">
            <a:off x="1907704" y="2492896"/>
            <a:ext cx="342568" cy="4865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7" idx="3"/>
            <a:endCxn id="68" idx="7"/>
          </p:cNvCxnSpPr>
          <p:nvPr/>
        </p:nvCxnSpPr>
        <p:spPr>
          <a:xfrm rot="5400000">
            <a:off x="1817164" y="3338460"/>
            <a:ext cx="325096" cy="685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Words>657</Words>
  <Application>Microsoft Office PowerPoint</Application>
  <PresentationFormat>On-screen Show (4:3)</PresentationFormat>
  <Paragraphs>292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Origin</vt:lpstr>
      <vt:lpstr>Rovnica</vt:lpstr>
      <vt:lpstr>Vplyv vzorov v správaní návštevníkov webového portálu na odporúčania</vt:lpstr>
      <vt:lpstr>Motivácia práce</vt:lpstr>
      <vt:lpstr>Základ pre odporúčania</vt:lpstr>
      <vt:lpstr>Webový portál ako graf</vt:lpstr>
      <vt:lpstr>Typy návštevníkov</vt:lpstr>
      <vt:lpstr>Skúsený návštevník</vt:lpstr>
      <vt:lpstr>Skúsený návštevník</vt:lpstr>
      <vt:lpstr>Typy návštevníkov</vt:lpstr>
      <vt:lpstr>Nový návštevník</vt:lpstr>
      <vt:lpstr>Nový návštevník</vt:lpstr>
      <vt:lpstr>Vzory v navigácii</vt:lpstr>
      <vt:lpstr>Akcie na každej stránke</vt:lpstr>
      <vt:lpstr>Predpoveď záujmu</vt:lpstr>
      <vt:lpstr>Webový portál ako graf</vt:lpstr>
      <vt:lpstr>WebImp</vt:lpstr>
      <vt:lpstr>Adaptívny proxy server</vt:lpstr>
      <vt:lpstr>Ukážka</vt:lpstr>
      <vt:lpstr>Experimenty</vt:lpstr>
      <vt:lpstr>Experimenty</vt:lpstr>
      <vt:lpstr>Zhrnutie a prínosy práce</vt:lpstr>
    </vt:vector>
  </TitlesOfParts>
  <Company>doma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Vplyv vzorov v správaní návštevníkov webového portálu na odporúčania</dc:title>
  <dc:subject>WIKT 2010</dc:subject>
  <dc:creator>Michal Holub, Mária Bieliková</dc:creator>
  <cp:lastModifiedBy>Michal Holub</cp:lastModifiedBy>
  <cp:revision>327</cp:revision>
  <dcterms:created xsi:type="dcterms:W3CDTF">2009-03-03T21:42:12Z</dcterms:created>
  <dcterms:modified xsi:type="dcterms:W3CDTF">2010-11-11T10:21:10Z</dcterms:modified>
</cp:coreProperties>
</file>