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59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1494" y="84"/>
      </p:cViewPr>
      <p:guideLst/>
    </p:cSldViewPr>
  </p:slideViewPr>
  <p:outlineViewPr>
    <p:cViewPr>
      <p:scale>
        <a:sx n="33" d="100"/>
        <a:sy n="33" d="100"/>
      </p:scale>
      <p:origin x="0" y="-22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4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5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64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8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10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5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4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9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5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4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4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5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9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ephi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2404534"/>
            <a:ext cx="6614414" cy="1646302"/>
          </a:xfrm>
        </p:spPr>
        <p:txBody>
          <a:bodyPr/>
          <a:lstStyle/>
          <a:p>
            <a:r>
              <a:rPr lang="en-US" dirty="0"/>
              <a:t>Graph Data Analysis </a:t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dirty="0"/>
              <a:t>Case Study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Jakub </a:t>
            </a:r>
            <a:r>
              <a:rPr lang="sk-SK" dirty="0" smtClean="0"/>
              <a:t>Š</a:t>
            </a:r>
            <a:r>
              <a:rPr lang="en-US" dirty="0" err="1" smtClean="0"/>
              <a:t>evcech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20780" y="5995555"/>
            <a:ext cx="7128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Inspirovane prezentaciou Jana Suchala:</a:t>
            </a:r>
          </a:p>
          <a:p>
            <a:r>
              <a:rPr lang="sk-S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https://wiki.fiit.stuba.sk/research/seminars/pewe/program-2010-2011/suchal-graph-ranking-tutorial.pptx</a:t>
            </a:r>
          </a:p>
        </p:txBody>
      </p:sp>
    </p:spTree>
    <p:extLst>
      <p:ext uri="{BB962C8B-B14F-4D97-AF65-F5344CB8AC3E}">
        <p14:creationId xmlns:p14="http://schemas.microsoft.com/office/powerpoint/2010/main" val="4976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 smtClean="0"/>
              <a:t>Sirenie Aktivacie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err="1"/>
              <a:t>podobnosť</a:t>
            </a:r>
            <a:r>
              <a:rPr lang="en-US" sz="2700" dirty="0"/>
              <a:t> </a:t>
            </a:r>
            <a:r>
              <a:rPr lang="en-US" sz="2700" dirty="0" err="1"/>
              <a:t>vrcholov</a:t>
            </a:r>
            <a:r>
              <a:rPr lang="en-US" sz="2700" dirty="0"/>
              <a:t> k </a:t>
            </a:r>
            <a:r>
              <a:rPr lang="en-US" sz="2700" dirty="0" err="1"/>
              <a:t>danému</a:t>
            </a:r>
            <a:r>
              <a:rPr lang="en-US" sz="2700" dirty="0"/>
              <a:t> </a:t>
            </a:r>
            <a:r>
              <a:rPr lang="en-US" sz="2700" dirty="0" err="1"/>
              <a:t>vrcholu</a:t>
            </a:r>
            <a:r>
              <a:rPr lang="en-US" sz="2700" dirty="0"/>
              <a:t/>
            </a:r>
            <a:br>
              <a:rPr lang="en-US" sz="2700" dirty="0"/>
            </a:br>
            <a:endParaRPr lang="sk-SK" sz="2700" dirty="0"/>
          </a:p>
        </p:txBody>
      </p:sp>
      <p:sp>
        <p:nvSpPr>
          <p:cNvPr id="3" name="Oval 2"/>
          <p:cNvSpPr/>
          <p:nvPr/>
        </p:nvSpPr>
        <p:spPr>
          <a:xfrm>
            <a:off x="2014132" y="380415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2014132" y="258970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014132" y="501860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6" name="Oval 5"/>
          <p:cNvSpPr/>
          <p:nvPr/>
        </p:nvSpPr>
        <p:spPr>
          <a:xfrm>
            <a:off x="4728776" y="4256595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728776" y="323265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4728776" y="5280539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" name="Oval 8"/>
          <p:cNvSpPr/>
          <p:nvPr/>
        </p:nvSpPr>
        <p:spPr>
          <a:xfrm>
            <a:off x="4728776" y="2208705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2442760" y="4470909"/>
            <a:ext cx="2286016" cy="762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6"/>
            <a:endCxn id="7" idx="2"/>
          </p:cNvCxnSpPr>
          <p:nvPr/>
        </p:nvCxnSpPr>
        <p:spPr>
          <a:xfrm>
            <a:off x="2442760" y="2804022"/>
            <a:ext cx="2286016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6"/>
            <a:endCxn id="8" idx="2"/>
          </p:cNvCxnSpPr>
          <p:nvPr/>
        </p:nvCxnSpPr>
        <p:spPr>
          <a:xfrm>
            <a:off x="2442760" y="4018468"/>
            <a:ext cx="2286016" cy="1476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6"/>
            <a:endCxn id="9" idx="2"/>
          </p:cNvCxnSpPr>
          <p:nvPr/>
        </p:nvCxnSpPr>
        <p:spPr>
          <a:xfrm flipV="1">
            <a:off x="2442760" y="2423019"/>
            <a:ext cx="2286016" cy="3810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6"/>
            <a:endCxn id="7" idx="2"/>
          </p:cNvCxnSpPr>
          <p:nvPr/>
        </p:nvCxnSpPr>
        <p:spPr>
          <a:xfrm flipV="1">
            <a:off x="2442760" y="3446964"/>
            <a:ext cx="2286016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8" idx="2"/>
          </p:cNvCxnSpPr>
          <p:nvPr/>
        </p:nvCxnSpPr>
        <p:spPr>
          <a:xfrm>
            <a:off x="2442760" y="5232914"/>
            <a:ext cx="2286016" cy="261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28314" y="3875592"/>
            <a:ext cx="70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dirty="0" smtClean="0"/>
              <a:t>Janko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167328" y="329194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víno</a:t>
            </a:r>
            <a:endParaRPr lang="sk-SK" dirty="0"/>
          </a:p>
        </p:txBody>
      </p:sp>
      <p:sp>
        <p:nvSpPr>
          <p:cNvPr id="18" name="TextBox 17"/>
          <p:cNvSpPr txBox="1"/>
          <p:nvPr/>
        </p:nvSpPr>
        <p:spPr>
          <a:xfrm>
            <a:off x="5157404" y="5304352"/>
            <a:ext cx="58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pivo</a:t>
            </a:r>
            <a:endParaRPr lang="sk-SK" dirty="0"/>
          </a:p>
        </p:txBody>
      </p:sp>
      <p:sp>
        <p:nvSpPr>
          <p:cNvPr id="19" name="TextBox 22"/>
          <p:cNvSpPr txBox="1"/>
          <p:nvPr/>
        </p:nvSpPr>
        <p:spPr>
          <a:xfrm>
            <a:off x="1156876" y="25897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dirty="0" smtClean="0"/>
              <a:t>Miško</a:t>
            </a:r>
            <a:endParaRPr lang="sk-SK" dirty="0"/>
          </a:p>
        </p:txBody>
      </p:sp>
      <p:sp>
        <p:nvSpPr>
          <p:cNvPr id="20" name="TextBox 24"/>
          <p:cNvSpPr txBox="1"/>
          <p:nvPr/>
        </p:nvSpPr>
        <p:spPr>
          <a:xfrm>
            <a:off x="1156876" y="507789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dirty="0" smtClean="0"/>
              <a:t>Peťko</a:t>
            </a:r>
            <a:endParaRPr lang="sk-SK" dirty="0"/>
          </a:p>
        </p:txBody>
      </p:sp>
      <p:sp>
        <p:nvSpPr>
          <p:cNvPr id="21" name="Rectangle 20"/>
          <p:cNvSpPr/>
          <p:nvPr/>
        </p:nvSpPr>
        <p:spPr>
          <a:xfrm>
            <a:off x="5157404" y="2232518"/>
            <a:ext cx="79310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tvaroh</a:t>
            </a:r>
            <a:endParaRPr lang="sk-SK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442760" y="2804022"/>
            <a:ext cx="2286016" cy="166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5214929" y="4232782"/>
            <a:ext cx="45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syr</a:t>
            </a:r>
            <a:endParaRPr lang="sk-SK" dirty="0"/>
          </a:p>
        </p:txBody>
      </p:sp>
      <p:cxnSp>
        <p:nvCxnSpPr>
          <p:cNvPr id="24" name="Straight Connector 23"/>
          <p:cNvCxnSpPr>
            <a:stCxn id="3" idx="6"/>
            <a:endCxn id="6" idx="2"/>
          </p:cNvCxnSpPr>
          <p:nvPr/>
        </p:nvCxnSpPr>
        <p:spPr>
          <a:xfrm>
            <a:off x="2442760" y="4018468"/>
            <a:ext cx="2286016" cy="452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Sirenie Aktivacie</a:t>
            </a:r>
            <a:r>
              <a:rPr lang="en-US" sz="2700" dirty="0"/>
              <a:t/>
            </a:r>
            <a:br>
              <a:rPr lang="en-US" sz="2700" dirty="0"/>
            </a:br>
            <a:endParaRPr lang="sk-SK" sz="2700" dirty="0"/>
          </a:p>
        </p:txBody>
      </p:sp>
      <p:sp>
        <p:nvSpPr>
          <p:cNvPr id="3" name="Oval 2"/>
          <p:cNvSpPr/>
          <p:nvPr/>
        </p:nvSpPr>
        <p:spPr>
          <a:xfrm>
            <a:off x="2031708" y="3525849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2031708" y="2311403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031708" y="474029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6" name="Oval 5"/>
          <p:cNvSpPr/>
          <p:nvPr/>
        </p:nvSpPr>
        <p:spPr>
          <a:xfrm>
            <a:off x="4746352" y="397829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746352" y="2954345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4746352" y="5002234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" name="Oval 8"/>
          <p:cNvSpPr/>
          <p:nvPr/>
        </p:nvSpPr>
        <p:spPr>
          <a:xfrm>
            <a:off x="4746352" y="193040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2460336" y="4192604"/>
            <a:ext cx="2286016" cy="762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6"/>
            <a:endCxn id="7" idx="2"/>
          </p:cNvCxnSpPr>
          <p:nvPr/>
        </p:nvCxnSpPr>
        <p:spPr>
          <a:xfrm>
            <a:off x="2460336" y="2525717"/>
            <a:ext cx="2286016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6"/>
            <a:endCxn id="8" idx="2"/>
          </p:cNvCxnSpPr>
          <p:nvPr/>
        </p:nvCxnSpPr>
        <p:spPr>
          <a:xfrm>
            <a:off x="2460336" y="3740163"/>
            <a:ext cx="2286016" cy="1476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6"/>
            <a:endCxn id="9" idx="2"/>
          </p:cNvCxnSpPr>
          <p:nvPr/>
        </p:nvCxnSpPr>
        <p:spPr>
          <a:xfrm flipV="1">
            <a:off x="2460336" y="2144714"/>
            <a:ext cx="2286016" cy="3810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6"/>
            <a:endCxn id="7" idx="2"/>
          </p:cNvCxnSpPr>
          <p:nvPr/>
        </p:nvCxnSpPr>
        <p:spPr>
          <a:xfrm flipV="1">
            <a:off x="2460336" y="3168659"/>
            <a:ext cx="2286016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8" idx="2"/>
          </p:cNvCxnSpPr>
          <p:nvPr/>
        </p:nvCxnSpPr>
        <p:spPr>
          <a:xfrm>
            <a:off x="2460336" y="4954609"/>
            <a:ext cx="2286016" cy="261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95984" y="35851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60336" y="2525717"/>
            <a:ext cx="2286016" cy="166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60336" y="3740163"/>
            <a:ext cx="2286016" cy="452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Sirenie Aktivacie</a:t>
            </a:r>
            <a:r>
              <a:rPr lang="en-US" sz="2700" dirty="0"/>
              <a:t/>
            </a:r>
            <a:br>
              <a:rPr lang="en-US" sz="2700" dirty="0"/>
            </a:br>
            <a:endParaRPr lang="sk-SK" sz="2700" dirty="0"/>
          </a:p>
        </p:txBody>
      </p:sp>
      <p:sp>
        <p:nvSpPr>
          <p:cNvPr id="3" name="Oval 2"/>
          <p:cNvSpPr/>
          <p:nvPr/>
        </p:nvSpPr>
        <p:spPr>
          <a:xfrm>
            <a:off x="2025208" y="3525849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2025208" y="2311403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025208" y="474029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6" name="Oval 5"/>
          <p:cNvSpPr/>
          <p:nvPr/>
        </p:nvSpPr>
        <p:spPr>
          <a:xfrm>
            <a:off x="4739852" y="397829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739852" y="2954345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4739852" y="5002234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" name="Oval 8"/>
          <p:cNvSpPr/>
          <p:nvPr/>
        </p:nvSpPr>
        <p:spPr>
          <a:xfrm>
            <a:off x="4739852" y="193040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2453836" y="4192604"/>
            <a:ext cx="2286016" cy="762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6"/>
            <a:endCxn id="7" idx="2"/>
          </p:cNvCxnSpPr>
          <p:nvPr/>
        </p:nvCxnSpPr>
        <p:spPr>
          <a:xfrm>
            <a:off x="2453836" y="2525717"/>
            <a:ext cx="2286016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6"/>
            <a:endCxn id="8" idx="2"/>
          </p:cNvCxnSpPr>
          <p:nvPr/>
        </p:nvCxnSpPr>
        <p:spPr>
          <a:xfrm>
            <a:off x="2453836" y="3740163"/>
            <a:ext cx="2286016" cy="1476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6"/>
            <a:endCxn id="9" idx="2"/>
          </p:cNvCxnSpPr>
          <p:nvPr/>
        </p:nvCxnSpPr>
        <p:spPr>
          <a:xfrm flipV="1">
            <a:off x="2453836" y="2144714"/>
            <a:ext cx="2286016" cy="3810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6"/>
            <a:endCxn id="7" idx="2"/>
          </p:cNvCxnSpPr>
          <p:nvPr/>
        </p:nvCxnSpPr>
        <p:spPr>
          <a:xfrm flipV="1">
            <a:off x="2453836" y="3168659"/>
            <a:ext cx="2286016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8" idx="2"/>
          </p:cNvCxnSpPr>
          <p:nvPr/>
        </p:nvCxnSpPr>
        <p:spPr>
          <a:xfrm>
            <a:off x="2453836" y="4954609"/>
            <a:ext cx="2286016" cy="261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89484" y="35851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8404" y="30136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33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8480" y="50260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33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53836" y="2525717"/>
            <a:ext cx="2286016" cy="166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53836" y="3740163"/>
            <a:ext cx="2286016" cy="452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/>
          <p:nvPr/>
        </p:nvSpPr>
        <p:spPr>
          <a:xfrm>
            <a:off x="5178404" y="40259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33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Sirenie Aktivacie</a:t>
            </a:r>
            <a:r>
              <a:rPr lang="en-US" sz="2700" dirty="0"/>
              <a:t/>
            </a:r>
            <a:br>
              <a:rPr lang="en-US" sz="2700" dirty="0"/>
            </a:br>
            <a:endParaRPr lang="sk-SK" sz="2700" dirty="0"/>
          </a:p>
        </p:txBody>
      </p:sp>
      <p:sp>
        <p:nvSpPr>
          <p:cNvPr id="3" name="Oval 2"/>
          <p:cNvSpPr/>
          <p:nvPr/>
        </p:nvSpPr>
        <p:spPr>
          <a:xfrm>
            <a:off x="2046794" y="3525849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2046794" y="2311403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046794" y="474029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6" name="Oval 5"/>
          <p:cNvSpPr/>
          <p:nvPr/>
        </p:nvSpPr>
        <p:spPr>
          <a:xfrm>
            <a:off x="4761438" y="397829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761438" y="2954345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4761438" y="5002234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" name="Oval 8"/>
          <p:cNvSpPr/>
          <p:nvPr/>
        </p:nvSpPr>
        <p:spPr>
          <a:xfrm>
            <a:off x="4761438" y="193040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2475422" y="4192604"/>
            <a:ext cx="2286016" cy="762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6"/>
            <a:endCxn id="7" idx="2"/>
          </p:cNvCxnSpPr>
          <p:nvPr/>
        </p:nvCxnSpPr>
        <p:spPr>
          <a:xfrm>
            <a:off x="2475422" y="2525717"/>
            <a:ext cx="2286016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6"/>
            <a:endCxn id="8" idx="2"/>
          </p:cNvCxnSpPr>
          <p:nvPr/>
        </p:nvCxnSpPr>
        <p:spPr>
          <a:xfrm>
            <a:off x="2475422" y="3740163"/>
            <a:ext cx="2286016" cy="1476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6"/>
            <a:endCxn id="9" idx="2"/>
          </p:cNvCxnSpPr>
          <p:nvPr/>
        </p:nvCxnSpPr>
        <p:spPr>
          <a:xfrm flipV="1">
            <a:off x="2475422" y="2144714"/>
            <a:ext cx="2286016" cy="3810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6"/>
            <a:endCxn id="7" idx="2"/>
          </p:cNvCxnSpPr>
          <p:nvPr/>
        </p:nvCxnSpPr>
        <p:spPr>
          <a:xfrm flipV="1">
            <a:off x="2475422" y="3168659"/>
            <a:ext cx="2286016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8" idx="2"/>
          </p:cNvCxnSpPr>
          <p:nvPr/>
        </p:nvCxnSpPr>
        <p:spPr>
          <a:xfrm>
            <a:off x="2475422" y="4954609"/>
            <a:ext cx="2286016" cy="261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814" y="35851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lang="en-US" dirty="0" smtClean="0"/>
              <a:t>, 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9990" y="30136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33</a:t>
            </a:r>
            <a:endParaRPr lang="sk-SK" dirty="0"/>
          </a:p>
        </p:txBody>
      </p:sp>
      <p:sp>
        <p:nvSpPr>
          <p:cNvPr id="18" name="TextBox 17"/>
          <p:cNvSpPr txBox="1"/>
          <p:nvPr/>
        </p:nvSpPr>
        <p:spPr>
          <a:xfrm>
            <a:off x="5190066" y="50260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33</a:t>
            </a:r>
            <a:endParaRPr lang="sk-SK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475422" y="2525717"/>
            <a:ext cx="2286016" cy="166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75422" y="3740163"/>
            <a:ext cx="2286016" cy="452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/>
          <p:nvPr/>
        </p:nvSpPr>
        <p:spPr>
          <a:xfrm>
            <a:off x="5199990" y="40259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33</a:t>
            </a:r>
            <a:endParaRPr lang="sk-SK" dirty="0"/>
          </a:p>
        </p:txBody>
      </p:sp>
      <p:sp>
        <p:nvSpPr>
          <p:cNvPr id="22" name="TextBox 24"/>
          <p:cNvSpPr txBox="1"/>
          <p:nvPr/>
        </p:nvSpPr>
        <p:spPr>
          <a:xfrm>
            <a:off x="1283446" y="237069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3" name="TextBox 25"/>
          <p:cNvSpPr txBox="1"/>
          <p:nvPr/>
        </p:nvSpPr>
        <p:spPr>
          <a:xfrm>
            <a:off x="1222577" y="481173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5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Sirenie Aktivacie</a:t>
            </a:r>
            <a:r>
              <a:rPr lang="en-US" sz="2700" dirty="0"/>
              <a:t/>
            </a:r>
            <a:br>
              <a:rPr lang="en-US" sz="2700" dirty="0"/>
            </a:br>
            <a:endParaRPr lang="sk-SK" sz="2700" dirty="0"/>
          </a:p>
        </p:txBody>
      </p:sp>
      <p:sp>
        <p:nvSpPr>
          <p:cNvPr id="3" name="Oval 2"/>
          <p:cNvSpPr/>
          <p:nvPr/>
        </p:nvSpPr>
        <p:spPr>
          <a:xfrm>
            <a:off x="1977466" y="3525849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1977466" y="2311403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1977466" y="474029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6" name="Oval 5"/>
          <p:cNvSpPr/>
          <p:nvPr/>
        </p:nvSpPr>
        <p:spPr>
          <a:xfrm>
            <a:off x="4692110" y="397829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692110" y="2954345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4692110" y="5002234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" name="Oval 8"/>
          <p:cNvSpPr/>
          <p:nvPr/>
        </p:nvSpPr>
        <p:spPr>
          <a:xfrm>
            <a:off x="4692110" y="193040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2406094" y="4192604"/>
            <a:ext cx="2286016" cy="762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6"/>
            <a:endCxn id="7" idx="2"/>
          </p:cNvCxnSpPr>
          <p:nvPr/>
        </p:nvCxnSpPr>
        <p:spPr>
          <a:xfrm>
            <a:off x="2406094" y="2525717"/>
            <a:ext cx="2286016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6"/>
            <a:endCxn id="8" idx="2"/>
          </p:cNvCxnSpPr>
          <p:nvPr/>
        </p:nvCxnSpPr>
        <p:spPr>
          <a:xfrm>
            <a:off x="2406094" y="3740163"/>
            <a:ext cx="2286016" cy="1476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6"/>
            <a:endCxn id="9" idx="2"/>
          </p:cNvCxnSpPr>
          <p:nvPr/>
        </p:nvCxnSpPr>
        <p:spPr>
          <a:xfrm flipV="1">
            <a:off x="2406094" y="2144714"/>
            <a:ext cx="2286016" cy="3810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6"/>
            <a:endCxn id="7" idx="2"/>
          </p:cNvCxnSpPr>
          <p:nvPr/>
        </p:nvCxnSpPr>
        <p:spPr>
          <a:xfrm flipV="1">
            <a:off x="2406094" y="3168659"/>
            <a:ext cx="2286016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8" idx="2"/>
          </p:cNvCxnSpPr>
          <p:nvPr/>
        </p:nvCxnSpPr>
        <p:spPr>
          <a:xfrm>
            <a:off x="2406094" y="4954609"/>
            <a:ext cx="2286016" cy="261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9486" y="35851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16, 11, 16, 100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0662" y="301364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33,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5, 5, 3, 5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0738" y="5026047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33,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5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406094" y="2525717"/>
            <a:ext cx="2286016" cy="166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06094" y="3740163"/>
            <a:ext cx="2286016" cy="452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/>
          <p:nvPr/>
        </p:nvSpPr>
        <p:spPr>
          <a:xfrm>
            <a:off x="5130662" y="4025915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33,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5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8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5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214118" y="237069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11, 16</a:t>
            </a:r>
          </a:p>
        </p:txBody>
      </p:sp>
      <p:sp>
        <p:nvSpPr>
          <p:cNvPr id="23" name="TextBox 25"/>
          <p:cNvSpPr txBox="1"/>
          <p:nvPr/>
        </p:nvSpPr>
        <p:spPr>
          <a:xfrm>
            <a:off x="1153249" y="481173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16, 11</a:t>
            </a:r>
          </a:p>
        </p:txBody>
      </p:sp>
      <p:sp>
        <p:nvSpPr>
          <p:cNvPr id="24" name="TextBox 26"/>
          <p:cNvSpPr txBox="1"/>
          <p:nvPr/>
        </p:nvSpPr>
        <p:spPr>
          <a:xfrm>
            <a:off x="5120738" y="195421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5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Sirenie Aktivacie</a:t>
            </a:r>
            <a:r>
              <a:rPr lang="en-US" sz="2700" dirty="0"/>
              <a:t/>
            </a:r>
            <a:br>
              <a:rPr lang="en-US" sz="2700" dirty="0"/>
            </a:br>
            <a:endParaRPr lang="sk-SK" sz="2700" dirty="0"/>
          </a:p>
        </p:txBody>
      </p:sp>
      <p:sp>
        <p:nvSpPr>
          <p:cNvPr id="3" name="Oval 2"/>
          <p:cNvSpPr/>
          <p:nvPr/>
        </p:nvSpPr>
        <p:spPr>
          <a:xfrm>
            <a:off x="2038359" y="3525849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2038359" y="2311403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038359" y="474029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6" name="Oval 5"/>
          <p:cNvSpPr/>
          <p:nvPr/>
        </p:nvSpPr>
        <p:spPr>
          <a:xfrm>
            <a:off x="4753003" y="397829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753003" y="2954345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4753003" y="5002234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" name="Oval 8"/>
          <p:cNvSpPr/>
          <p:nvPr/>
        </p:nvSpPr>
        <p:spPr>
          <a:xfrm>
            <a:off x="4753003" y="1930400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0" name="Straight Connector 9"/>
          <p:cNvCxnSpPr>
            <a:stCxn id="5" idx="6"/>
            <a:endCxn id="6" idx="2"/>
          </p:cNvCxnSpPr>
          <p:nvPr/>
        </p:nvCxnSpPr>
        <p:spPr>
          <a:xfrm flipV="1">
            <a:off x="2466987" y="4192604"/>
            <a:ext cx="2286016" cy="762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6"/>
            <a:endCxn id="7" idx="2"/>
          </p:cNvCxnSpPr>
          <p:nvPr/>
        </p:nvCxnSpPr>
        <p:spPr>
          <a:xfrm>
            <a:off x="2466987" y="2525717"/>
            <a:ext cx="2286016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6"/>
            <a:endCxn id="8" idx="2"/>
          </p:cNvCxnSpPr>
          <p:nvPr/>
        </p:nvCxnSpPr>
        <p:spPr>
          <a:xfrm>
            <a:off x="2466987" y="3740163"/>
            <a:ext cx="2286016" cy="1476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6"/>
            <a:endCxn id="9" idx="2"/>
          </p:cNvCxnSpPr>
          <p:nvPr/>
        </p:nvCxnSpPr>
        <p:spPr>
          <a:xfrm flipV="1">
            <a:off x="2466987" y="2144714"/>
            <a:ext cx="2286016" cy="3810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6"/>
            <a:endCxn id="7" idx="2"/>
          </p:cNvCxnSpPr>
          <p:nvPr/>
        </p:nvCxnSpPr>
        <p:spPr>
          <a:xfrm flipV="1">
            <a:off x="2466987" y="3168659"/>
            <a:ext cx="2286016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8" idx="2"/>
          </p:cNvCxnSpPr>
          <p:nvPr/>
        </p:nvCxnSpPr>
        <p:spPr>
          <a:xfrm>
            <a:off x="2466987" y="4954609"/>
            <a:ext cx="2286016" cy="261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02641" y="35851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177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1555" y="30136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54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31" y="50260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59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1466855" y="2311403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38</a:t>
            </a:r>
            <a:endParaRPr lang="sk-SK" dirty="0"/>
          </a:p>
        </p:txBody>
      </p:sp>
      <p:sp>
        <p:nvSpPr>
          <p:cNvPr id="20" name="TextBox 24"/>
          <p:cNvSpPr txBox="1"/>
          <p:nvPr/>
        </p:nvSpPr>
        <p:spPr>
          <a:xfrm>
            <a:off x="1466855" y="479959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41</a:t>
            </a:r>
            <a:endParaRPr lang="sk-SK" dirty="0"/>
          </a:p>
        </p:txBody>
      </p:sp>
      <p:sp>
        <p:nvSpPr>
          <p:cNvPr id="21" name="Rectangle 20"/>
          <p:cNvSpPr/>
          <p:nvPr/>
        </p:nvSpPr>
        <p:spPr>
          <a:xfrm>
            <a:off x="5253069" y="401377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67</a:t>
            </a:r>
            <a:endParaRPr lang="sk-SK" dirty="0"/>
          </a:p>
        </p:txBody>
      </p:sp>
      <p:sp>
        <p:nvSpPr>
          <p:cNvPr id="22" name="Rectangle 21"/>
          <p:cNvSpPr/>
          <p:nvPr/>
        </p:nvSpPr>
        <p:spPr>
          <a:xfrm>
            <a:off x="5253069" y="195421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sk-SK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466987" y="2525717"/>
            <a:ext cx="2286016" cy="166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8"/>
          <p:cNvSpPr txBox="1"/>
          <p:nvPr/>
        </p:nvSpPr>
        <p:spPr>
          <a:xfrm>
            <a:off x="681037" y="3597287"/>
            <a:ext cx="70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dirty="0" smtClean="0"/>
              <a:t>Janko</a:t>
            </a:r>
            <a:endParaRPr lang="en-US" dirty="0" smtClean="0"/>
          </a:p>
        </p:txBody>
      </p:sp>
      <p:sp>
        <p:nvSpPr>
          <p:cNvPr id="25" name="TextBox 29"/>
          <p:cNvSpPr txBox="1"/>
          <p:nvPr/>
        </p:nvSpPr>
        <p:spPr>
          <a:xfrm>
            <a:off x="5810660" y="3013641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víno</a:t>
            </a:r>
            <a:endParaRPr lang="sk-SK" dirty="0"/>
          </a:p>
        </p:txBody>
      </p:sp>
      <p:sp>
        <p:nvSpPr>
          <p:cNvPr id="26" name="TextBox 31"/>
          <p:cNvSpPr txBox="1"/>
          <p:nvPr/>
        </p:nvSpPr>
        <p:spPr>
          <a:xfrm>
            <a:off x="5812776" y="5026047"/>
            <a:ext cx="58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pivo</a:t>
            </a:r>
            <a:endParaRPr lang="sk-SK" dirty="0"/>
          </a:p>
        </p:txBody>
      </p:sp>
      <p:sp>
        <p:nvSpPr>
          <p:cNvPr id="27" name="TextBox 32"/>
          <p:cNvSpPr txBox="1"/>
          <p:nvPr/>
        </p:nvSpPr>
        <p:spPr>
          <a:xfrm>
            <a:off x="609599" y="2311403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dirty="0" smtClean="0"/>
              <a:t>Miško</a:t>
            </a:r>
            <a:endParaRPr lang="sk-SK" dirty="0"/>
          </a:p>
        </p:txBody>
      </p:sp>
      <p:sp>
        <p:nvSpPr>
          <p:cNvPr id="28" name="TextBox 34"/>
          <p:cNvSpPr txBox="1"/>
          <p:nvPr/>
        </p:nvSpPr>
        <p:spPr>
          <a:xfrm>
            <a:off x="609599" y="479959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dirty="0" smtClean="0"/>
              <a:t>Peťko</a:t>
            </a:r>
            <a:endParaRPr lang="sk-SK" dirty="0"/>
          </a:p>
        </p:txBody>
      </p:sp>
      <p:sp>
        <p:nvSpPr>
          <p:cNvPr id="29" name="Rectangle 28"/>
          <p:cNvSpPr/>
          <p:nvPr/>
        </p:nvSpPr>
        <p:spPr>
          <a:xfrm>
            <a:off x="5745851" y="1954213"/>
            <a:ext cx="79310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tvaroh</a:t>
            </a:r>
            <a:endParaRPr lang="sk-SK" dirty="0"/>
          </a:p>
        </p:txBody>
      </p:sp>
      <p:sp>
        <p:nvSpPr>
          <p:cNvPr id="30" name="TextBox 36"/>
          <p:cNvSpPr txBox="1"/>
          <p:nvPr/>
        </p:nvSpPr>
        <p:spPr>
          <a:xfrm>
            <a:off x="5824573" y="4013773"/>
            <a:ext cx="45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syr</a:t>
            </a:r>
            <a:endParaRPr lang="sk-SK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466987" y="3740163"/>
            <a:ext cx="2286016" cy="452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</a:t>
            </a:r>
            <a:r>
              <a:rPr lang="en-US" dirty="0" smtClean="0"/>
              <a:t> </a:t>
            </a:r>
            <a:r>
              <a:rPr lang="en-US" dirty="0" err="1" smtClean="0"/>
              <a:t>Pouzitie</a:t>
            </a:r>
            <a:r>
              <a:rPr lang="en-US" dirty="0" smtClean="0"/>
              <a:t> </a:t>
            </a:r>
            <a:r>
              <a:rPr lang="en-US" dirty="0" err="1" smtClean="0"/>
              <a:t>Sirenia</a:t>
            </a:r>
            <a:r>
              <a:rPr lang="en-US" dirty="0" smtClean="0"/>
              <a:t> </a:t>
            </a:r>
            <a:r>
              <a:rPr lang="en-US" dirty="0" err="1" smtClean="0"/>
              <a:t>Aktivacie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2160590"/>
            <a:ext cx="6727372" cy="388077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Extrakcia</a:t>
            </a:r>
            <a:r>
              <a:rPr lang="en-US" sz="2800" dirty="0" smtClean="0"/>
              <a:t> </a:t>
            </a:r>
            <a:r>
              <a:rPr lang="en-US" sz="2800" dirty="0" err="1" smtClean="0"/>
              <a:t>klucovych</a:t>
            </a:r>
            <a:r>
              <a:rPr lang="en-US" sz="2800" dirty="0" smtClean="0"/>
              <a:t> </a:t>
            </a:r>
            <a:r>
              <a:rPr lang="en-US" sz="2800" dirty="0" err="1" smtClean="0"/>
              <a:t>slov</a:t>
            </a:r>
            <a:endParaRPr lang="en-US" sz="2800" dirty="0" smtClean="0"/>
          </a:p>
          <a:p>
            <a:r>
              <a:rPr lang="en-US" sz="2800" dirty="0" smtClean="0"/>
              <a:t>Text &gt; Graf </a:t>
            </a:r>
          </a:p>
          <a:p>
            <a:pPr lvl="1"/>
            <a:r>
              <a:rPr lang="en-US" sz="2400" dirty="0" err="1" smtClean="0"/>
              <a:t>Slova</a:t>
            </a:r>
            <a:r>
              <a:rPr lang="en-US" sz="2400" dirty="0" smtClean="0"/>
              <a:t> &gt; </a:t>
            </a:r>
            <a:r>
              <a:rPr lang="en-US" sz="2400" dirty="0" err="1" smtClean="0"/>
              <a:t>Uzly</a:t>
            </a:r>
            <a:endParaRPr lang="en-US" sz="2400" dirty="0" smtClean="0"/>
          </a:p>
          <a:p>
            <a:pPr lvl="1"/>
            <a:r>
              <a:rPr lang="en-US" sz="2400" dirty="0" err="1" smtClean="0"/>
              <a:t>Hrany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zaklade</a:t>
            </a:r>
            <a:r>
              <a:rPr lang="en-US" sz="2400" dirty="0" smtClean="0"/>
              <a:t> </a:t>
            </a:r>
            <a:r>
              <a:rPr lang="en-US" sz="2400" dirty="0" err="1" smtClean="0"/>
              <a:t>susednosti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slov</a:t>
            </a:r>
            <a:endParaRPr lang="en-US" sz="2400" dirty="0" smtClean="0"/>
          </a:p>
          <a:p>
            <a:r>
              <a:rPr lang="en-US" sz="2800" dirty="0" err="1" smtClean="0"/>
              <a:t>Aktivacia</a:t>
            </a:r>
            <a:r>
              <a:rPr lang="en-US" sz="2800" dirty="0" smtClean="0"/>
              <a:t> </a:t>
            </a:r>
            <a:r>
              <a:rPr lang="en-US" sz="2800" dirty="0" err="1" smtClean="0"/>
              <a:t>vrholov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sirenie</a:t>
            </a:r>
            <a:r>
              <a:rPr lang="en-US" sz="2800" dirty="0" smtClean="0"/>
              <a:t> </a:t>
            </a:r>
            <a:r>
              <a:rPr lang="en-US" sz="2800" dirty="0" err="1" smtClean="0"/>
              <a:t>aktivacie</a:t>
            </a:r>
            <a:endParaRPr lang="en-US" sz="2800" dirty="0" smtClean="0"/>
          </a:p>
          <a:p>
            <a:r>
              <a:rPr lang="en-US" sz="2800" dirty="0" err="1" smtClean="0"/>
              <a:t>Vyber</a:t>
            </a:r>
            <a:r>
              <a:rPr lang="en-US" sz="2800" dirty="0" smtClean="0"/>
              <a:t> </a:t>
            </a:r>
            <a:r>
              <a:rPr lang="en-US" sz="2800" dirty="0" err="1" smtClean="0"/>
              <a:t>uzlov</a:t>
            </a:r>
            <a:r>
              <a:rPr lang="en-US" sz="2800" dirty="0" smtClean="0"/>
              <a:t> s </a:t>
            </a:r>
            <a:r>
              <a:rPr lang="en-US" sz="2800" dirty="0" err="1" smtClean="0"/>
              <a:t>najvyssou</a:t>
            </a:r>
            <a:r>
              <a:rPr lang="en-US" sz="2800" dirty="0" smtClean="0"/>
              <a:t> </a:t>
            </a:r>
            <a:r>
              <a:rPr lang="en-US" sz="2800" dirty="0" err="1" smtClean="0"/>
              <a:t>aktivaciou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116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</a:t>
            </a:r>
            <a:r>
              <a:rPr lang="en-US" dirty="0" smtClean="0"/>
              <a:t> </a:t>
            </a:r>
            <a:r>
              <a:rPr lang="en-US" dirty="0" err="1" smtClean="0"/>
              <a:t>Pouzitie</a:t>
            </a:r>
            <a:r>
              <a:rPr lang="en-US" dirty="0" smtClean="0"/>
              <a:t> </a:t>
            </a:r>
            <a:r>
              <a:rPr lang="en-US" dirty="0" err="1" smtClean="0"/>
              <a:t>Sirenia</a:t>
            </a:r>
            <a:r>
              <a:rPr lang="en-US" dirty="0" smtClean="0"/>
              <a:t> </a:t>
            </a:r>
            <a:r>
              <a:rPr lang="en-US" dirty="0" err="1" smtClean="0"/>
              <a:t>Aktivacie</a:t>
            </a:r>
            <a:endParaRPr lang="sk-S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" y="1548244"/>
            <a:ext cx="6365349" cy="42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Gephi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sz="2400" dirty="0">
                <a:hlinkClick r:id="rId2"/>
              </a:rPr>
              <a:t>https://gephi.org/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825344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</a:t>
            </a:r>
            <a:r>
              <a:rPr lang="sk-SK" sz="2800" dirty="0" smtClean="0"/>
              <a:t>ýza grafu (Overview)</a:t>
            </a:r>
          </a:p>
          <a:p>
            <a:r>
              <a:rPr lang="sk-SK" sz="2800" dirty="0" smtClean="0"/>
              <a:t>Práca s údajmi (Data Laboratory)</a:t>
            </a:r>
          </a:p>
          <a:p>
            <a:r>
              <a:rPr lang="sk-SK" sz="2800" dirty="0" smtClean="0"/>
              <a:t>Vykreslenie výsledného grafu (Preview)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677958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Analýza grafu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621972"/>
            <a:ext cx="8532915" cy="4589309"/>
          </a:xfrm>
        </p:spPr>
      </p:pic>
    </p:spTree>
    <p:extLst>
      <p:ext uri="{BB962C8B-B14F-4D97-AF65-F5344CB8AC3E}">
        <p14:creationId xmlns:p14="http://schemas.microsoft.com/office/powerpoint/2010/main" val="352555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Niektore Zaujimave Vlastnosti Grafov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2160590"/>
            <a:ext cx="6861465" cy="4250601"/>
          </a:xfrm>
        </p:spPr>
        <p:txBody>
          <a:bodyPr>
            <a:normAutofit/>
          </a:bodyPr>
          <a:lstStyle/>
          <a:p>
            <a:r>
              <a:rPr lang="sk-SK" dirty="0" smtClean="0"/>
              <a:t>Graf</a:t>
            </a:r>
          </a:p>
          <a:p>
            <a:pPr lvl="1"/>
            <a:r>
              <a:rPr lang="sk-SK" dirty="0" smtClean="0"/>
              <a:t>Vrcholy</a:t>
            </a:r>
            <a:r>
              <a:rPr lang="en-US" dirty="0" smtClean="0"/>
              <a:t> + </a:t>
            </a:r>
            <a:r>
              <a:rPr lang="en-US" dirty="0" err="1" smtClean="0"/>
              <a:t>Hrany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sk-SK" dirty="0" smtClean="0"/>
              <a:t>áhovaný</a:t>
            </a:r>
            <a:r>
              <a:rPr lang="sk-SK" dirty="0"/>
              <a:t>, </a:t>
            </a:r>
            <a:r>
              <a:rPr lang="en-US" dirty="0" smtClean="0"/>
              <a:t>O</a:t>
            </a:r>
            <a:r>
              <a:rPr lang="sk-SK" dirty="0" smtClean="0"/>
              <a:t>rientovaný</a:t>
            </a:r>
            <a:r>
              <a:rPr lang="sk-SK" dirty="0"/>
              <a:t>, </a:t>
            </a:r>
            <a:r>
              <a:rPr lang="en-US" dirty="0" smtClean="0"/>
              <a:t>O</a:t>
            </a:r>
            <a:r>
              <a:rPr lang="sk-SK" dirty="0" smtClean="0"/>
              <a:t>farbený</a:t>
            </a:r>
            <a:r>
              <a:rPr lang="sk-SK" dirty="0"/>
              <a:t>, </a:t>
            </a:r>
            <a:r>
              <a:rPr lang="en-US" dirty="0" smtClean="0"/>
              <a:t>T</a:t>
            </a:r>
            <a:r>
              <a:rPr lang="sk-SK" dirty="0" smtClean="0"/>
              <a:t>ypovaný</a:t>
            </a:r>
            <a:r>
              <a:rPr lang="en-US" dirty="0" smtClean="0"/>
              <a:t> …</a:t>
            </a:r>
            <a:endParaRPr lang="sk-SK" dirty="0" smtClean="0"/>
          </a:p>
          <a:p>
            <a:r>
              <a:rPr lang="sk-SK" dirty="0" smtClean="0"/>
              <a:t>Average Degree</a:t>
            </a:r>
          </a:p>
          <a:p>
            <a:r>
              <a:rPr lang="sk-SK" dirty="0" smtClean="0"/>
              <a:t>Avg. Weighted Degree</a:t>
            </a:r>
          </a:p>
          <a:p>
            <a:pPr lvl="1"/>
            <a:r>
              <a:rPr lang="sk-SK" dirty="0" smtClean="0"/>
              <a:t>Priemerny stupen vrcholu so zapocitanim vahy hran</a:t>
            </a:r>
          </a:p>
          <a:p>
            <a:r>
              <a:rPr lang="sk-SK" dirty="0" smtClean="0"/>
              <a:t>Network Diameter</a:t>
            </a:r>
          </a:p>
          <a:p>
            <a:pPr lvl="1"/>
            <a:r>
              <a:rPr lang="sk-SK" dirty="0" smtClean="0"/>
              <a:t>Maximalna dlzka najkradsej cesty v grafe</a:t>
            </a:r>
          </a:p>
          <a:p>
            <a:r>
              <a:rPr lang="sk-SK" dirty="0" smtClean="0"/>
              <a:t>Modularity</a:t>
            </a:r>
          </a:p>
          <a:p>
            <a:pPr lvl="1"/>
            <a:r>
              <a:rPr lang="sk-SK" dirty="0" smtClean="0"/>
              <a:t>Uzly su volne zviazane a maju vysoku sudzrnost</a:t>
            </a:r>
          </a:p>
          <a:p>
            <a:r>
              <a:rPr lang="sk-SK" dirty="0"/>
              <a:t>Number </a:t>
            </a:r>
            <a:r>
              <a:rPr lang="sk-SK" dirty="0" smtClean="0"/>
              <a:t>of Connected Components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87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Práca s údajmi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1600201"/>
            <a:ext cx="8389187" cy="4496268"/>
          </a:xfrm>
        </p:spPr>
      </p:pic>
    </p:spTree>
    <p:extLst>
      <p:ext uri="{BB962C8B-B14F-4D97-AF65-F5344CB8AC3E}">
        <p14:creationId xmlns:p14="http://schemas.microsoft.com/office/powerpoint/2010/main" val="2073150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Vykreslenie výsledného grafu</a:t>
            </a:r>
            <a:endParaRPr lang="sk-S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676401"/>
            <a:ext cx="8394499" cy="4512042"/>
          </a:xfrm>
        </p:spPr>
      </p:pic>
    </p:spTree>
    <p:extLst>
      <p:ext uri="{BB962C8B-B14F-4D97-AF65-F5344CB8AC3E}">
        <p14:creationId xmlns:p14="http://schemas.microsoft.com/office/powerpoint/2010/main" val="373533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 smtClean="0"/>
              <a:t>PageRank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err="1"/>
              <a:t>globálna</a:t>
            </a:r>
            <a:r>
              <a:rPr lang="en-US" sz="2700" dirty="0"/>
              <a:t> “</a:t>
            </a:r>
            <a:r>
              <a:rPr lang="en-US" sz="2700" dirty="0" err="1"/>
              <a:t>popularita</a:t>
            </a:r>
            <a:r>
              <a:rPr lang="en-US" sz="2700" dirty="0"/>
              <a:t>” </a:t>
            </a:r>
            <a:r>
              <a:rPr lang="en-US" sz="2700" dirty="0" err="1"/>
              <a:t>vrcholov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3" name="Oval 2"/>
          <p:cNvSpPr/>
          <p:nvPr/>
        </p:nvSpPr>
        <p:spPr>
          <a:xfrm>
            <a:off x="824584" y="354891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4825112" y="483479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753410" y="562061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6" name="Straight Arrow Connector 5"/>
          <p:cNvCxnSpPr>
            <a:stCxn id="3" idx="5"/>
            <a:endCxn id="5" idx="1"/>
          </p:cNvCxnSpPr>
          <p:nvPr/>
        </p:nvCxnSpPr>
        <p:spPr>
          <a:xfrm rot="16200000" flipH="1">
            <a:off x="1119003" y="3986209"/>
            <a:ext cx="1768616" cy="1625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6"/>
            <a:endCxn id="4" idx="2"/>
          </p:cNvCxnSpPr>
          <p:nvPr/>
        </p:nvCxnSpPr>
        <p:spPr>
          <a:xfrm>
            <a:off x="1253212" y="3763228"/>
            <a:ext cx="357190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324914" y="233446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9" name="Straight Arrow Connector 8"/>
          <p:cNvCxnSpPr>
            <a:stCxn id="8" idx="2"/>
            <a:endCxn id="3" idx="7"/>
          </p:cNvCxnSpPr>
          <p:nvPr/>
        </p:nvCxnSpPr>
        <p:spPr>
          <a:xfrm rot="10800000" flipV="1">
            <a:off x="1190442" y="2548781"/>
            <a:ext cx="2134473" cy="1062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  <a:endCxn id="8" idx="5"/>
          </p:cNvCxnSpPr>
          <p:nvPr/>
        </p:nvCxnSpPr>
        <p:spPr>
          <a:xfrm rot="16200000" flipV="1">
            <a:off x="3190705" y="3200391"/>
            <a:ext cx="2197244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  <a:endCxn id="8" idx="4"/>
          </p:cNvCxnSpPr>
          <p:nvPr/>
        </p:nvCxnSpPr>
        <p:spPr>
          <a:xfrm rot="5400000" flipH="1" flipV="1">
            <a:off x="1824716" y="3906104"/>
            <a:ext cx="285752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25310" y="297741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3" name="Straight Arrow Connector 12"/>
          <p:cNvCxnSpPr>
            <a:stCxn id="4" idx="7"/>
            <a:endCxn id="12" idx="3"/>
          </p:cNvCxnSpPr>
          <p:nvPr/>
        </p:nvCxnSpPr>
        <p:spPr>
          <a:xfrm rot="5400000" flipH="1" flipV="1">
            <a:off x="5012374" y="3521862"/>
            <a:ext cx="1554302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  <a:endCxn id="8" idx="6"/>
          </p:cNvCxnSpPr>
          <p:nvPr/>
        </p:nvCxnSpPr>
        <p:spPr>
          <a:xfrm rot="16200000" flipV="1">
            <a:off x="4825113" y="1477212"/>
            <a:ext cx="491399" cy="2634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609599" y="312028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</a:t>
            </a:r>
            <a:r>
              <a:rPr lang="sk-SK" dirty="0" smtClean="0"/>
              <a:t>rián</a:t>
            </a:r>
            <a:endParaRPr lang="sk-SK" dirty="0"/>
          </a:p>
        </p:txBody>
      </p:sp>
      <p:sp>
        <p:nvSpPr>
          <p:cNvPr id="16" name="TextBox 16"/>
          <p:cNvSpPr txBox="1"/>
          <p:nvPr/>
        </p:nvSpPr>
        <p:spPr>
          <a:xfrm>
            <a:off x="6253872" y="2536640"/>
            <a:ext cx="70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Janko</a:t>
            </a:r>
            <a:endParaRPr lang="sk-SK" dirty="0"/>
          </a:p>
        </p:txBody>
      </p:sp>
      <p:sp>
        <p:nvSpPr>
          <p:cNvPr id="17" name="TextBox 17"/>
          <p:cNvSpPr txBox="1"/>
          <p:nvPr/>
        </p:nvSpPr>
        <p:spPr>
          <a:xfrm>
            <a:off x="3182038" y="1905840"/>
            <a:ext cx="7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Miško</a:t>
            </a:r>
            <a:endParaRPr lang="sk-SK" dirty="0"/>
          </a:p>
        </p:txBody>
      </p:sp>
      <p:sp>
        <p:nvSpPr>
          <p:cNvPr id="18" name="TextBox 19"/>
          <p:cNvSpPr txBox="1"/>
          <p:nvPr/>
        </p:nvSpPr>
        <p:spPr>
          <a:xfrm>
            <a:off x="4682236" y="5406302"/>
            <a:ext cx="6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Jožko</a:t>
            </a:r>
            <a:endParaRPr lang="sk-SK" dirty="0"/>
          </a:p>
        </p:txBody>
      </p:sp>
      <p:sp>
        <p:nvSpPr>
          <p:cNvPr id="19" name="TextBox 21"/>
          <p:cNvSpPr txBox="1"/>
          <p:nvPr/>
        </p:nvSpPr>
        <p:spPr>
          <a:xfrm>
            <a:off x="2681972" y="6120682"/>
            <a:ext cx="71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Peťko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66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PageRank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3" name="Oval 2"/>
          <p:cNvSpPr/>
          <p:nvPr/>
        </p:nvSpPr>
        <p:spPr>
          <a:xfrm>
            <a:off x="825113" y="3554761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4825641" y="484064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753939" y="5626463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6" name="Straight Arrow Connector 5"/>
          <p:cNvCxnSpPr>
            <a:stCxn id="3" idx="5"/>
            <a:endCxn id="5" idx="1"/>
          </p:cNvCxnSpPr>
          <p:nvPr/>
        </p:nvCxnSpPr>
        <p:spPr>
          <a:xfrm rot="16200000" flipH="1">
            <a:off x="1119532" y="3992056"/>
            <a:ext cx="1768616" cy="1625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6"/>
            <a:endCxn id="4" idx="2"/>
          </p:cNvCxnSpPr>
          <p:nvPr/>
        </p:nvCxnSpPr>
        <p:spPr>
          <a:xfrm>
            <a:off x="1253741" y="3769075"/>
            <a:ext cx="357190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325443" y="234031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9" name="Straight Arrow Connector 8"/>
          <p:cNvCxnSpPr>
            <a:stCxn id="8" idx="2"/>
            <a:endCxn id="3" idx="7"/>
          </p:cNvCxnSpPr>
          <p:nvPr/>
        </p:nvCxnSpPr>
        <p:spPr>
          <a:xfrm rot="10800000" flipV="1">
            <a:off x="1190971" y="2554628"/>
            <a:ext cx="2134473" cy="1062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  <a:endCxn id="8" idx="5"/>
          </p:cNvCxnSpPr>
          <p:nvPr/>
        </p:nvCxnSpPr>
        <p:spPr>
          <a:xfrm rot="16200000" flipV="1">
            <a:off x="3191234" y="3206238"/>
            <a:ext cx="2197244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  <a:endCxn id="8" idx="4"/>
          </p:cNvCxnSpPr>
          <p:nvPr/>
        </p:nvCxnSpPr>
        <p:spPr>
          <a:xfrm rot="5400000" flipH="1" flipV="1">
            <a:off x="1825245" y="3911951"/>
            <a:ext cx="285752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25839" y="2983257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3" name="Straight Arrow Connector 12"/>
          <p:cNvCxnSpPr>
            <a:stCxn id="4" idx="7"/>
            <a:endCxn id="12" idx="3"/>
          </p:cNvCxnSpPr>
          <p:nvPr/>
        </p:nvCxnSpPr>
        <p:spPr>
          <a:xfrm rot="5400000" flipH="1" flipV="1">
            <a:off x="5012903" y="3527709"/>
            <a:ext cx="1554302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  <a:endCxn id="8" idx="6"/>
          </p:cNvCxnSpPr>
          <p:nvPr/>
        </p:nvCxnSpPr>
        <p:spPr>
          <a:xfrm rot="16200000" flipV="1">
            <a:off x="4825642" y="1483059"/>
            <a:ext cx="491399" cy="2634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753675" y="31261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6" name="TextBox 16"/>
          <p:cNvSpPr txBox="1"/>
          <p:nvPr/>
        </p:nvSpPr>
        <p:spPr>
          <a:xfrm>
            <a:off x="6254401" y="24831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7" name="TextBox 17"/>
          <p:cNvSpPr txBox="1"/>
          <p:nvPr/>
        </p:nvSpPr>
        <p:spPr>
          <a:xfrm>
            <a:off x="3254005" y="19831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8" name="TextBox 19"/>
          <p:cNvSpPr txBox="1"/>
          <p:nvPr/>
        </p:nvSpPr>
        <p:spPr>
          <a:xfrm>
            <a:off x="4754203" y="54121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9" name="TextBox 21"/>
          <p:cNvSpPr txBox="1"/>
          <p:nvPr/>
        </p:nvSpPr>
        <p:spPr>
          <a:xfrm>
            <a:off x="2682501" y="612652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974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PageRank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3" name="Oval 2"/>
          <p:cNvSpPr/>
          <p:nvPr/>
        </p:nvSpPr>
        <p:spPr>
          <a:xfrm>
            <a:off x="825108" y="3554763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4825636" y="4840647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753934" y="562646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6" name="Straight Arrow Connector 5"/>
          <p:cNvCxnSpPr>
            <a:stCxn id="3" idx="5"/>
            <a:endCxn id="5" idx="1"/>
          </p:cNvCxnSpPr>
          <p:nvPr/>
        </p:nvCxnSpPr>
        <p:spPr>
          <a:xfrm rot="16200000" flipH="1">
            <a:off x="1119527" y="3992058"/>
            <a:ext cx="1768616" cy="1625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6"/>
            <a:endCxn id="4" idx="2"/>
          </p:cNvCxnSpPr>
          <p:nvPr/>
        </p:nvCxnSpPr>
        <p:spPr>
          <a:xfrm>
            <a:off x="1253736" y="3769077"/>
            <a:ext cx="357190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325438" y="2340317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9" name="Straight Arrow Connector 8"/>
          <p:cNvCxnSpPr>
            <a:stCxn id="8" idx="2"/>
            <a:endCxn id="3" idx="7"/>
          </p:cNvCxnSpPr>
          <p:nvPr/>
        </p:nvCxnSpPr>
        <p:spPr>
          <a:xfrm rot="10800000" flipV="1">
            <a:off x="1190966" y="2554630"/>
            <a:ext cx="2134473" cy="1062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  <a:endCxn id="8" idx="5"/>
          </p:cNvCxnSpPr>
          <p:nvPr/>
        </p:nvCxnSpPr>
        <p:spPr>
          <a:xfrm rot="16200000" flipV="1">
            <a:off x="3191229" y="3206240"/>
            <a:ext cx="2197244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  <a:endCxn id="8" idx="4"/>
          </p:cNvCxnSpPr>
          <p:nvPr/>
        </p:nvCxnSpPr>
        <p:spPr>
          <a:xfrm rot="5400000" flipH="1" flipV="1">
            <a:off x="1825240" y="3911953"/>
            <a:ext cx="285752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25834" y="2983259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3" name="Straight Arrow Connector 12"/>
          <p:cNvCxnSpPr>
            <a:stCxn id="4" idx="7"/>
            <a:endCxn id="12" idx="3"/>
          </p:cNvCxnSpPr>
          <p:nvPr/>
        </p:nvCxnSpPr>
        <p:spPr>
          <a:xfrm rot="5400000" flipH="1" flipV="1">
            <a:off x="5012898" y="3527711"/>
            <a:ext cx="1554302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  <a:endCxn id="8" idx="6"/>
          </p:cNvCxnSpPr>
          <p:nvPr/>
        </p:nvCxnSpPr>
        <p:spPr>
          <a:xfrm rot="16200000" flipV="1">
            <a:off x="4825637" y="1483061"/>
            <a:ext cx="491399" cy="2634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753670" y="31261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6" name="TextBox 16"/>
          <p:cNvSpPr txBox="1"/>
          <p:nvPr/>
        </p:nvSpPr>
        <p:spPr>
          <a:xfrm>
            <a:off x="6254396" y="24831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7" name="TextBox 17"/>
          <p:cNvSpPr txBox="1"/>
          <p:nvPr/>
        </p:nvSpPr>
        <p:spPr>
          <a:xfrm>
            <a:off x="3254000" y="198312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8" name="TextBox 19"/>
          <p:cNvSpPr txBox="1"/>
          <p:nvPr/>
        </p:nvSpPr>
        <p:spPr>
          <a:xfrm>
            <a:off x="4754198" y="54121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9" name="TextBox 21"/>
          <p:cNvSpPr txBox="1"/>
          <p:nvPr/>
        </p:nvSpPr>
        <p:spPr>
          <a:xfrm>
            <a:off x="2682496" y="61265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20" name="TextBox 23"/>
          <p:cNvSpPr txBox="1"/>
          <p:nvPr/>
        </p:nvSpPr>
        <p:spPr>
          <a:xfrm>
            <a:off x="3254000" y="389981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468050" y="47692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2182430" y="37690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1968116" y="268536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4289912" y="35426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5754330" y="41262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4754198" y="24117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100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PageRank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3" name="Oval 2"/>
          <p:cNvSpPr/>
          <p:nvPr/>
        </p:nvSpPr>
        <p:spPr>
          <a:xfrm>
            <a:off x="822160" y="3553991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4822688" y="483987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750986" y="5625693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6" name="Straight Arrow Connector 5"/>
          <p:cNvCxnSpPr>
            <a:stCxn id="3" idx="5"/>
            <a:endCxn id="5" idx="1"/>
          </p:cNvCxnSpPr>
          <p:nvPr/>
        </p:nvCxnSpPr>
        <p:spPr>
          <a:xfrm rot="16200000" flipH="1">
            <a:off x="1116579" y="3991286"/>
            <a:ext cx="1768616" cy="1625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6"/>
            <a:endCxn id="4" idx="2"/>
          </p:cNvCxnSpPr>
          <p:nvPr/>
        </p:nvCxnSpPr>
        <p:spPr>
          <a:xfrm>
            <a:off x="1250788" y="3768305"/>
            <a:ext cx="357190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322490" y="2339545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9" name="Straight Arrow Connector 8"/>
          <p:cNvCxnSpPr>
            <a:stCxn id="8" idx="2"/>
            <a:endCxn id="3" idx="7"/>
          </p:cNvCxnSpPr>
          <p:nvPr/>
        </p:nvCxnSpPr>
        <p:spPr>
          <a:xfrm rot="10800000" flipV="1">
            <a:off x="1188018" y="2553858"/>
            <a:ext cx="2134473" cy="1062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  <a:endCxn id="8" idx="5"/>
          </p:cNvCxnSpPr>
          <p:nvPr/>
        </p:nvCxnSpPr>
        <p:spPr>
          <a:xfrm rot="16200000" flipV="1">
            <a:off x="3188281" y="3205468"/>
            <a:ext cx="2197244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  <a:endCxn id="8" idx="4"/>
          </p:cNvCxnSpPr>
          <p:nvPr/>
        </p:nvCxnSpPr>
        <p:spPr>
          <a:xfrm rot="5400000" flipH="1" flipV="1">
            <a:off x="1822292" y="3911181"/>
            <a:ext cx="285752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22886" y="2982487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3" name="Straight Arrow Connector 12"/>
          <p:cNvCxnSpPr>
            <a:stCxn id="4" idx="7"/>
            <a:endCxn id="12" idx="3"/>
          </p:cNvCxnSpPr>
          <p:nvPr/>
        </p:nvCxnSpPr>
        <p:spPr>
          <a:xfrm rot="5400000" flipH="1" flipV="1">
            <a:off x="5009950" y="3526939"/>
            <a:ext cx="1554302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  <a:endCxn id="8" idx="6"/>
          </p:cNvCxnSpPr>
          <p:nvPr/>
        </p:nvCxnSpPr>
        <p:spPr>
          <a:xfrm rot="16200000" flipV="1">
            <a:off x="4822689" y="1482289"/>
            <a:ext cx="491399" cy="2634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750722" y="31253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6" name="TextBox 16"/>
          <p:cNvSpPr txBox="1"/>
          <p:nvPr/>
        </p:nvSpPr>
        <p:spPr>
          <a:xfrm>
            <a:off x="6332810" y="24824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50</a:t>
            </a:r>
            <a:endParaRPr lang="sk-SK" dirty="0"/>
          </a:p>
        </p:txBody>
      </p:sp>
      <p:sp>
        <p:nvSpPr>
          <p:cNvPr id="17" name="TextBox 17"/>
          <p:cNvSpPr txBox="1"/>
          <p:nvPr/>
        </p:nvSpPr>
        <p:spPr>
          <a:xfrm>
            <a:off x="3251052" y="19823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  <a:r>
              <a:rPr lang="en-US" dirty="0" smtClean="0"/>
              <a:t>50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4822688" y="54113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50</a:t>
            </a:r>
            <a:endParaRPr lang="sk-SK" dirty="0"/>
          </a:p>
        </p:txBody>
      </p:sp>
      <p:sp>
        <p:nvSpPr>
          <p:cNvPr id="19" name="TextBox 21"/>
          <p:cNvSpPr txBox="1"/>
          <p:nvPr/>
        </p:nvSpPr>
        <p:spPr>
          <a:xfrm>
            <a:off x="2760910" y="61257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00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PageRank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3" name="Oval 2"/>
          <p:cNvSpPr/>
          <p:nvPr/>
        </p:nvSpPr>
        <p:spPr>
          <a:xfrm>
            <a:off x="822159" y="355476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4822687" y="484064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750985" y="562646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6" name="Straight Arrow Connector 5"/>
          <p:cNvCxnSpPr>
            <a:stCxn id="3" idx="5"/>
            <a:endCxn id="5" idx="1"/>
          </p:cNvCxnSpPr>
          <p:nvPr/>
        </p:nvCxnSpPr>
        <p:spPr>
          <a:xfrm rot="16200000" flipH="1">
            <a:off x="1116578" y="3992055"/>
            <a:ext cx="1768616" cy="1625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6"/>
            <a:endCxn id="4" idx="2"/>
          </p:cNvCxnSpPr>
          <p:nvPr/>
        </p:nvCxnSpPr>
        <p:spPr>
          <a:xfrm>
            <a:off x="1250787" y="3769074"/>
            <a:ext cx="357190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322489" y="234031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9" name="Straight Arrow Connector 8"/>
          <p:cNvCxnSpPr>
            <a:stCxn id="8" idx="2"/>
            <a:endCxn id="3" idx="7"/>
          </p:cNvCxnSpPr>
          <p:nvPr/>
        </p:nvCxnSpPr>
        <p:spPr>
          <a:xfrm rot="10800000" flipV="1">
            <a:off x="1188017" y="2554627"/>
            <a:ext cx="2134473" cy="1062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  <a:endCxn id="8" idx="5"/>
          </p:cNvCxnSpPr>
          <p:nvPr/>
        </p:nvCxnSpPr>
        <p:spPr>
          <a:xfrm rot="16200000" flipV="1">
            <a:off x="3188280" y="3206237"/>
            <a:ext cx="2197244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  <a:endCxn id="8" idx="4"/>
          </p:cNvCxnSpPr>
          <p:nvPr/>
        </p:nvCxnSpPr>
        <p:spPr>
          <a:xfrm rot="5400000" flipH="1" flipV="1">
            <a:off x="1822291" y="3911950"/>
            <a:ext cx="285752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22885" y="298325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3" name="Straight Arrow Connector 12"/>
          <p:cNvCxnSpPr>
            <a:stCxn id="4" idx="7"/>
            <a:endCxn id="12" idx="3"/>
          </p:cNvCxnSpPr>
          <p:nvPr/>
        </p:nvCxnSpPr>
        <p:spPr>
          <a:xfrm rot="5400000" flipH="1" flipV="1">
            <a:off x="5009949" y="3527708"/>
            <a:ext cx="1554302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  <a:endCxn id="8" idx="6"/>
          </p:cNvCxnSpPr>
          <p:nvPr/>
        </p:nvCxnSpPr>
        <p:spPr>
          <a:xfrm rot="16200000" flipV="1">
            <a:off x="4822688" y="1483058"/>
            <a:ext cx="491399" cy="2634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750721" y="31261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100</a:t>
            </a:r>
            <a:endParaRPr lang="sk-SK" dirty="0"/>
          </a:p>
        </p:txBody>
      </p:sp>
      <p:sp>
        <p:nvSpPr>
          <p:cNvPr id="16" name="TextBox 16"/>
          <p:cNvSpPr txBox="1"/>
          <p:nvPr/>
        </p:nvSpPr>
        <p:spPr>
          <a:xfrm>
            <a:off x="6251447" y="24831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50</a:t>
            </a:r>
            <a:endParaRPr lang="sk-SK" dirty="0"/>
          </a:p>
        </p:txBody>
      </p:sp>
      <p:sp>
        <p:nvSpPr>
          <p:cNvPr id="17" name="TextBox 17"/>
          <p:cNvSpPr txBox="1"/>
          <p:nvPr/>
        </p:nvSpPr>
        <p:spPr>
          <a:xfrm>
            <a:off x="3251051" y="19831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250</a:t>
            </a:r>
            <a:endParaRPr lang="sk-SK" dirty="0"/>
          </a:p>
        </p:txBody>
      </p:sp>
      <p:sp>
        <p:nvSpPr>
          <p:cNvPr id="18" name="TextBox 19"/>
          <p:cNvSpPr txBox="1"/>
          <p:nvPr/>
        </p:nvSpPr>
        <p:spPr>
          <a:xfrm>
            <a:off x="4751249" y="54121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50</a:t>
            </a:r>
            <a:endParaRPr lang="sk-SK" dirty="0"/>
          </a:p>
        </p:txBody>
      </p:sp>
      <p:sp>
        <p:nvSpPr>
          <p:cNvPr id="19" name="TextBox 21"/>
          <p:cNvSpPr txBox="1"/>
          <p:nvPr/>
        </p:nvSpPr>
        <p:spPr>
          <a:xfrm>
            <a:off x="2679547" y="61265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50</a:t>
            </a:r>
            <a:endParaRPr lang="sk-SK" dirty="0"/>
          </a:p>
        </p:txBody>
      </p:sp>
      <p:sp>
        <p:nvSpPr>
          <p:cNvPr id="20" name="TextBox 23"/>
          <p:cNvSpPr txBox="1"/>
          <p:nvPr/>
        </p:nvSpPr>
        <p:spPr>
          <a:xfrm>
            <a:off x="3251051" y="38998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465101" y="47692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2179481" y="37690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1965167" y="26853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250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4286963" y="35426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5751381" y="41262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25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4751249" y="24117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50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PageRank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3" name="Oval 2"/>
          <p:cNvSpPr/>
          <p:nvPr/>
        </p:nvSpPr>
        <p:spPr>
          <a:xfrm>
            <a:off x="824584" y="354589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4" name="Oval 3"/>
          <p:cNvSpPr/>
          <p:nvPr/>
        </p:nvSpPr>
        <p:spPr>
          <a:xfrm>
            <a:off x="4825112" y="483177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5" name="Oval 4"/>
          <p:cNvSpPr/>
          <p:nvPr/>
        </p:nvSpPr>
        <p:spPr>
          <a:xfrm>
            <a:off x="2753410" y="561759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6" name="Straight Arrow Connector 5"/>
          <p:cNvCxnSpPr>
            <a:stCxn id="3" idx="5"/>
            <a:endCxn id="5" idx="1"/>
          </p:cNvCxnSpPr>
          <p:nvPr/>
        </p:nvCxnSpPr>
        <p:spPr>
          <a:xfrm rot="16200000" flipH="1">
            <a:off x="1119003" y="3983189"/>
            <a:ext cx="1768616" cy="1625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6"/>
            <a:endCxn id="4" idx="2"/>
          </p:cNvCxnSpPr>
          <p:nvPr/>
        </p:nvCxnSpPr>
        <p:spPr>
          <a:xfrm>
            <a:off x="1253212" y="3760208"/>
            <a:ext cx="357190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324914" y="233144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9" name="Straight Arrow Connector 8"/>
          <p:cNvCxnSpPr>
            <a:stCxn id="8" idx="2"/>
            <a:endCxn id="3" idx="7"/>
          </p:cNvCxnSpPr>
          <p:nvPr/>
        </p:nvCxnSpPr>
        <p:spPr>
          <a:xfrm rot="10800000" flipV="1">
            <a:off x="1190442" y="2545761"/>
            <a:ext cx="2134473" cy="1062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  <a:endCxn id="8" idx="5"/>
          </p:cNvCxnSpPr>
          <p:nvPr/>
        </p:nvCxnSpPr>
        <p:spPr>
          <a:xfrm rot="16200000" flipV="1">
            <a:off x="3190705" y="3197371"/>
            <a:ext cx="2197244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  <a:endCxn id="8" idx="4"/>
          </p:cNvCxnSpPr>
          <p:nvPr/>
        </p:nvCxnSpPr>
        <p:spPr>
          <a:xfrm rot="5400000" flipH="1" flipV="1">
            <a:off x="1824716" y="3903084"/>
            <a:ext cx="285752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25310" y="297439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3" name="Straight Arrow Connector 12"/>
          <p:cNvCxnSpPr>
            <a:stCxn id="4" idx="7"/>
            <a:endCxn id="12" idx="3"/>
          </p:cNvCxnSpPr>
          <p:nvPr/>
        </p:nvCxnSpPr>
        <p:spPr>
          <a:xfrm rot="5400000" flipH="1" flipV="1">
            <a:off x="5012374" y="3518842"/>
            <a:ext cx="1554302" cy="1197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  <a:endCxn id="8" idx="6"/>
          </p:cNvCxnSpPr>
          <p:nvPr/>
        </p:nvCxnSpPr>
        <p:spPr>
          <a:xfrm rot="16200000" flipV="1">
            <a:off x="4825113" y="1474192"/>
            <a:ext cx="491399" cy="2634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/>
          <p:nvPr/>
        </p:nvSpPr>
        <p:spPr>
          <a:xfrm>
            <a:off x="753146" y="31172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156</a:t>
            </a:r>
            <a:endParaRPr lang="sk-SK" dirty="0"/>
          </a:p>
        </p:txBody>
      </p:sp>
      <p:sp>
        <p:nvSpPr>
          <p:cNvPr id="16" name="TextBox 16"/>
          <p:cNvSpPr txBox="1"/>
          <p:nvPr/>
        </p:nvSpPr>
        <p:spPr>
          <a:xfrm>
            <a:off x="6335234" y="25336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39</a:t>
            </a:r>
            <a:endParaRPr lang="sk-SK" dirty="0"/>
          </a:p>
        </p:txBody>
      </p:sp>
      <p:sp>
        <p:nvSpPr>
          <p:cNvPr id="17" name="TextBox 17"/>
          <p:cNvSpPr txBox="1"/>
          <p:nvPr/>
        </p:nvSpPr>
        <p:spPr>
          <a:xfrm>
            <a:off x="3253476" y="19742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156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4825112" y="54032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78</a:t>
            </a:r>
            <a:endParaRPr lang="sk-SK" dirty="0"/>
          </a:p>
        </p:txBody>
      </p:sp>
      <p:sp>
        <p:nvSpPr>
          <p:cNvPr id="19" name="TextBox 21"/>
          <p:cNvSpPr txBox="1"/>
          <p:nvPr/>
        </p:nvSpPr>
        <p:spPr>
          <a:xfrm>
            <a:off x="2763334" y="61176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78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610798" y="1902820"/>
            <a:ext cx="1571636" cy="612648"/>
          </a:xfrm>
          <a:prstGeom prst="wedgeRoundRectCallout">
            <a:avLst>
              <a:gd name="adj1" fmla="val -36542"/>
              <a:gd name="adj2" fmla="val 9981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U</a:t>
            </a:r>
            <a:r>
              <a:rPr lang="sk-SK" dirty="0" smtClean="0"/>
              <a:t>stálený stav</a:t>
            </a:r>
            <a:endParaRPr lang="sk-SK" dirty="0"/>
          </a:p>
        </p:txBody>
      </p:sp>
      <p:sp>
        <p:nvSpPr>
          <p:cNvPr id="21" name="TextBox 24"/>
          <p:cNvSpPr txBox="1"/>
          <p:nvPr/>
        </p:nvSpPr>
        <p:spPr>
          <a:xfrm>
            <a:off x="609599" y="283151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</a:t>
            </a:r>
            <a:r>
              <a:rPr lang="sk-SK" dirty="0" smtClean="0"/>
              <a:t>rián</a:t>
            </a:r>
            <a:endParaRPr lang="sk-SK" dirty="0"/>
          </a:p>
        </p:txBody>
      </p:sp>
      <p:sp>
        <p:nvSpPr>
          <p:cNvPr id="22" name="TextBox 25"/>
          <p:cNvSpPr txBox="1"/>
          <p:nvPr/>
        </p:nvSpPr>
        <p:spPr>
          <a:xfrm>
            <a:off x="6253872" y="2260010"/>
            <a:ext cx="70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Janko</a:t>
            </a:r>
            <a:endParaRPr lang="sk-SK" dirty="0"/>
          </a:p>
        </p:txBody>
      </p:sp>
      <p:sp>
        <p:nvSpPr>
          <p:cNvPr id="23" name="TextBox 26"/>
          <p:cNvSpPr txBox="1"/>
          <p:nvPr/>
        </p:nvSpPr>
        <p:spPr>
          <a:xfrm>
            <a:off x="3182038" y="1688506"/>
            <a:ext cx="74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Miško</a:t>
            </a:r>
            <a:endParaRPr lang="sk-SK" dirty="0"/>
          </a:p>
        </p:txBody>
      </p:sp>
      <p:sp>
        <p:nvSpPr>
          <p:cNvPr id="24" name="TextBox 29"/>
          <p:cNvSpPr txBox="1"/>
          <p:nvPr/>
        </p:nvSpPr>
        <p:spPr>
          <a:xfrm>
            <a:off x="4682236" y="5676892"/>
            <a:ext cx="6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</a:t>
            </a:r>
            <a:r>
              <a:rPr lang="sk-SK" dirty="0" smtClean="0"/>
              <a:t>žko</a:t>
            </a:r>
            <a:endParaRPr lang="sk-SK" dirty="0"/>
          </a:p>
        </p:txBody>
      </p:sp>
      <p:sp>
        <p:nvSpPr>
          <p:cNvPr id="25" name="TextBox 30"/>
          <p:cNvSpPr txBox="1"/>
          <p:nvPr/>
        </p:nvSpPr>
        <p:spPr>
          <a:xfrm>
            <a:off x="2610534" y="6462710"/>
            <a:ext cx="71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Peťko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1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PageRank</a:t>
            </a:r>
            <a:r>
              <a:rPr lang="en-US" dirty="0"/>
              <a:t/>
            </a:r>
            <a:br>
              <a:rPr lang="en-US" dirty="0"/>
            </a:br>
            <a:endParaRPr lang="sk-SK" dirty="0"/>
          </a:p>
        </p:txBody>
      </p:sp>
      <p:sp>
        <p:nvSpPr>
          <p:cNvPr id="70" name="Oval 69"/>
          <p:cNvSpPr/>
          <p:nvPr/>
        </p:nvSpPr>
        <p:spPr>
          <a:xfrm>
            <a:off x="1324827" y="176643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1" name="Oval 70"/>
          <p:cNvSpPr/>
          <p:nvPr/>
        </p:nvSpPr>
        <p:spPr>
          <a:xfrm>
            <a:off x="896199" y="240938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2" name="Oval 71"/>
          <p:cNvSpPr/>
          <p:nvPr/>
        </p:nvSpPr>
        <p:spPr>
          <a:xfrm>
            <a:off x="2110645" y="23379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73" name="Oval 72"/>
          <p:cNvSpPr/>
          <p:nvPr/>
        </p:nvSpPr>
        <p:spPr>
          <a:xfrm>
            <a:off x="1539141" y="305232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74" name="Straight Arrow Connector 73"/>
          <p:cNvCxnSpPr>
            <a:stCxn id="70" idx="5"/>
            <a:endCxn id="72" idx="1"/>
          </p:cNvCxnSpPr>
          <p:nvPr/>
        </p:nvCxnSpPr>
        <p:spPr>
          <a:xfrm rot="16200000" flipH="1">
            <a:off x="1675889" y="1903186"/>
            <a:ext cx="369446" cy="583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2" idx="3"/>
            <a:endCxn id="73" idx="7"/>
          </p:cNvCxnSpPr>
          <p:nvPr/>
        </p:nvCxnSpPr>
        <p:spPr>
          <a:xfrm rot="5400000">
            <a:off x="1711608" y="2653285"/>
            <a:ext cx="512322" cy="369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3" idx="1"/>
            <a:endCxn id="71" idx="5"/>
          </p:cNvCxnSpPr>
          <p:nvPr/>
        </p:nvCxnSpPr>
        <p:spPr>
          <a:xfrm rot="16200000" flipV="1">
            <a:off x="1140104" y="2653285"/>
            <a:ext cx="440884" cy="440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0"/>
            <a:endCxn id="70" idx="3"/>
          </p:cNvCxnSpPr>
          <p:nvPr/>
        </p:nvCxnSpPr>
        <p:spPr>
          <a:xfrm rot="5400000" flipH="1" flipV="1">
            <a:off x="1003356" y="2046063"/>
            <a:ext cx="399037" cy="327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182215" y="212362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79" name="Straight Arrow Connector 78"/>
          <p:cNvCxnSpPr>
            <a:stCxn id="72" idx="6"/>
            <a:endCxn id="78" idx="2"/>
          </p:cNvCxnSpPr>
          <p:nvPr/>
        </p:nvCxnSpPr>
        <p:spPr>
          <a:xfrm flipV="1">
            <a:off x="2396397" y="226650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753587" y="305232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1" name="Oval 80"/>
          <p:cNvSpPr/>
          <p:nvPr/>
        </p:nvSpPr>
        <p:spPr>
          <a:xfrm>
            <a:off x="2324959" y="369526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2" name="Oval 81"/>
          <p:cNvSpPr/>
          <p:nvPr/>
        </p:nvSpPr>
        <p:spPr>
          <a:xfrm>
            <a:off x="3539405" y="362382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83" name="Oval 82"/>
          <p:cNvSpPr/>
          <p:nvPr/>
        </p:nvSpPr>
        <p:spPr>
          <a:xfrm>
            <a:off x="2967901" y="426676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84" name="Straight Arrow Connector 83"/>
          <p:cNvCxnSpPr>
            <a:stCxn id="80" idx="5"/>
            <a:endCxn id="82" idx="1"/>
          </p:cNvCxnSpPr>
          <p:nvPr/>
        </p:nvCxnSpPr>
        <p:spPr>
          <a:xfrm rot="16200000" flipH="1">
            <a:off x="3104649" y="3189070"/>
            <a:ext cx="369446" cy="583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3"/>
            <a:endCxn id="83" idx="7"/>
          </p:cNvCxnSpPr>
          <p:nvPr/>
        </p:nvCxnSpPr>
        <p:spPr>
          <a:xfrm rot="5400000">
            <a:off x="3176087" y="3903450"/>
            <a:ext cx="440884" cy="369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3" idx="1"/>
            <a:endCxn id="81" idx="5"/>
          </p:cNvCxnSpPr>
          <p:nvPr/>
        </p:nvCxnSpPr>
        <p:spPr>
          <a:xfrm rot="16200000" flipV="1">
            <a:off x="2604583" y="3903450"/>
            <a:ext cx="369446" cy="440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1" idx="0"/>
            <a:endCxn id="80" idx="3"/>
          </p:cNvCxnSpPr>
          <p:nvPr/>
        </p:nvCxnSpPr>
        <p:spPr>
          <a:xfrm rot="5400000" flipH="1" flipV="1">
            <a:off x="2432116" y="3331947"/>
            <a:ext cx="399037" cy="327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4610975" y="340951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89" name="Straight Arrow Connector 88"/>
          <p:cNvCxnSpPr>
            <a:stCxn id="82" idx="6"/>
            <a:endCxn id="88" idx="2"/>
          </p:cNvCxnSpPr>
          <p:nvPr/>
        </p:nvCxnSpPr>
        <p:spPr>
          <a:xfrm flipV="1">
            <a:off x="3825157" y="3552388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5111041" y="405245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1" name="Oval 90"/>
          <p:cNvSpPr/>
          <p:nvPr/>
        </p:nvSpPr>
        <p:spPr>
          <a:xfrm>
            <a:off x="5396793" y="319519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92" name="Straight Arrow Connector 91"/>
          <p:cNvCxnSpPr>
            <a:stCxn id="88" idx="7"/>
            <a:endCxn id="91" idx="2"/>
          </p:cNvCxnSpPr>
          <p:nvPr/>
        </p:nvCxnSpPr>
        <p:spPr>
          <a:xfrm rot="5400000" flipH="1" flipV="1">
            <a:off x="5069194" y="3123761"/>
            <a:ext cx="113285" cy="541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4"/>
            <a:endCxn id="90" idx="7"/>
          </p:cNvCxnSpPr>
          <p:nvPr/>
        </p:nvCxnSpPr>
        <p:spPr>
          <a:xfrm rot="5400000">
            <a:off x="5140633" y="3695264"/>
            <a:ext cx="613351" cy="184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0" idx="1"/>
            <a:endCxn id="88" idx="4"/>
          </p:cNvCxnSpPr>
          <p:nvPr/>
        </p:nvCxnSpPr>
        <p:spPr>
          <a:xfrm rot="16200000" flipV="1">
            <a:off x="4753852" y="3695264"/>
            <a:ext cx="399037" cy="399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610843" y="476683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6" name="Oval 95"/>
          <p:cNvSpPr/>
          <p:nvPr/>
        </p:nvSpPr>
        <p:spPr>
          <a:xfrm>
            <a:off x="3182215" y="540977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7" name="Oval 96"/>
          <p:cNvSpPr/>
          <p:nvPr/>
        </p:nvSpPr>
        <p:spPr>
          <a:xfrm>
            <a:off x="4396661" y="533833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sp>
        <p:nvSpPr>
          <p:cNvPr id="98" name="Oval 97"/>
          <p:cNvSpPr/>
          <p:nvPr/>
        </p:nvSpPr>
        <p:spPr>
          <a:xfrm>
            <a:off x="3825157" y="605271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99" name="Straight Arrow Connector 98"/>
          <p:cNvCxnSpPr>
            <a:stCxn id="95" idx="5"/>
            <a:endCxn id="97" idx="1"/>
          </p:cNvCxnSpPr>
          <p:nvPr/>
        </p:nvCxnSpPr>
        <p:spPr>
          <a:xfrm rot="16200000" flipH="1">
            <a:off x="3961905" y="4903582"/>
            <a:ext cx="369446" cy="583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7" idx="3"/>
            <a:endCxn id="98" idx="7"/>
          </p:cNvCxnSpPr>
          <p:nvPr/>
        </p:nvCxnSpPr>
        <p:spPr>
          <a:xfrm rot="5400000">
            <a:off x="3997624" y="5653681"/>
            <a:ext cx="512322" cy="369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8" idx="1"/>
            <a:endCxn id="96" idx="5"/>
          </p:cNvCxnSpPr>
          <p:nvPr/>
        </p:nvCxnSpPr>
        <p:spPr>
          <a:xfrm rot="16200000" flipV="1">
            <a:off x="3426120" y="5653681"/>
            <a:ext cx="440884" cy="440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6" idx="0"/>
            <a:endCxn id="95" idx="3"/>
          </p:cNvCxnSpPr>
          <p:nvPr/>
        </p:nvCxnSpPr>
        <p:spPr>
          <a:xfrm rot="5400000" flipH="1" flipV="1">
            <a:off x="3289372" y="5046459"/>
            <a:ext cx="399037" cy="327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468231" y="512402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/>
          </a:p>
        </p:txBody>
      </p:sp>
      <p:cxnSp>
        <p:nvCxnSpPr>
          <p:cNvPr id="104" name="Straight Arrow Connector 103"/>
          <p:cNvCxnSpPr>
            <a:stCxn id="97" idx="6"/>
            <a:endCxn id="103" idx="2"/>
          </p:cNvCxnSpPr>
          <p:nvPr/>
        </p:nvCxnSpPr>
        <p:spPr>
          <a:xfrm flipV="1">
            <a:off x="4682413" y="5266900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103" idx="1"/>
            <a:endCxn id="95" idx="7"/>
          </p:cNvCxnSpPr>
          <p:nvPr/>
        </p:nvCxnSpPr>
        <p:spPr>
          <a:xfrm rot="16200000" flipV="1">
            <a:off x="4503818" y="4159611"/>
            <a:ext cx="357190" cy="1655330"/>
          </a:xfrm>
          <a:prstGeom prst="curvedConnector3">
            <a:avLst>
              <a:gd name="adj1" fmla="val 17571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hape 77"/>
          <p:cNvCxnSpPr>
            <a:stCxn id="98" idx="6"/>
            <a:endCxn id="103" idx="4"/>
          </p:cNvCxnSpPr>
          <p:nvPr/>
        </p:nvCxnSpPr>
        <p:spPr>
          <a:xfrm flipV="1">
            <a:off x="4110909" y="5409776"/>
            <a:ext cx="1500198" cy="78581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hape 79"/>
          <p:cNvCxnSpPr>
            <a:stCxn id="97" idx="0"/>
            <a:endCxn id="103" idx="3"/>
          </p:cNvCxnSpPr>
          <p:nvPr/>
        </p:nvCxnSpPr>
        <p:spPr>
          <a:xfrm rot="16200000" flipH="1">
            <a:off x="5010011" y="4867863"/>
            <a:ext cx="29591" cy="970541"/>
          </a:xfrm>
          <a:prstGeom prst="curvedConnector5">
            <a:avLst>
              <a:gd name="adj1" fmla="val -772532"/>
              <a:gd name="adj2" fmla="val 55205"/>
              <a:gd name="adj3" fmla="val 87253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103" idx="1"/>
            <a:endCxn id="96" idx="7"/>
          </p:cNvCxnSpPr>
          <p:nvPr/>
        </p:nvCxnSpPr>
        <p:spPr>
          <a:xfrm rot="16200000" flipH="1" flipV="1">
            <a:off x="4325223" y="4266768"/>
            <a:ext cx="285752" cy="2083958"/>
          </a:xfrm>
          <a:prstGeom prst="curvedConnector3">
            <a:avLst>
              <a:gd name="adj1" fmla="val -9464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98" idx="0"/>
            <a:endCxn id="95" idx="4"/>
          </p:cNvCxnSpPr>
          <p:nvPr/>
        </p:nvCxnSpPr>
        <p:spPr>
          <a:xfrm rot="16200000" flipV="1">
            <a:off x="3360810" y="5445495"/>
            <a:ext cx="1000132" cy="21431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hape 87"/>
          <p:cNvCxnSpPr>
            <a:stCxn id="98" idx="2"/>
            <a:endCxn id="96" idx="4"/>
          </p:cNvCxnSpPr>
          <p:nvPr/>
        </p:nvCxnSpPr>
        <p:spPr>
          <a:xfrm rot="10800000">
            <a:off x="3325091" y="5695528"/>
            <a:ext cx="500066" cy="50006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hape 89"/>
          <p:cNvCxnSpPr>
            <a:stCxn id="96" idx="0"/>
            <a:endCxn id="95" idx="2"/>
          </p:cNvCxnSpPr>
          <p:nvPr/>
        </p:nvCxnSpPr>
        <p:spPr>
          <a:xfrm rot="5400000" flipH="1" flipV="1">
            <a:off x="3217934" y="5016867"/>
            <a:ext cx="500066" cy="285752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>
            <a:stCxn id="97" idx="2"/>
            <a:endCxn id="96" idx="6"/>
          </p:cNvCxnSpPr>
          <p:nvPr/>
        </p:nvCxnSpPr>
        <p:spPr>
          <a:xfrm rot="10800000" flipV="1">
            <a:off x="3467967" y="5481214"/>
            <a:ext cx="928694" cy="7143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hape 93"/>
          <p:cNvCxnSpPr>
            <a:stCxn id="98" idx="6"/>
            <a:endCxn id="97" idx="4"/>
          </p:cNvCxnSpPr>
          <p:nvPr/>
        </p:nvCxnSpPr>
        <p:spPr>
          <a:xfrm flipV="1">
            <a:off x="4110909" y="5624090"/>
            <a:ext cx="428628" cy="57150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hape 95"/>
          <p:cNvCxnSpPr>
            <a:stCxn id="97" idx="0"/>
            <a:endCxn id="95" idx="6"/>
          </p:cNvCxnSpPr>
          <p:nvPr/>
        </p:nvCxnSpPr>
        <p:spPr>
          <a:xfrm rot="16200000" flipV="1">
            <a:off x="4003752" y="4802553"/>
            <a:ext cx="428628" cy="642942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1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297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Graph Data Analysis  A Case Study</vt:lpstr>
      <vt:lpstr>Niektore Zaujimave Vlastnosti Grafov</vt:lpstr>
      <vt:lpstr>PageRank globálna “popularita” vrcholov </vt:lpstr>
      <vt:lpstr>PageRank </vt:lpstr>
      <vt:lpstr>PageRank </vt:lpstr>
      <vt:lpstr>PageRank </vt:lpstr>
      <vt:lpstr>PageRank </vt:lpstr>
      <vt:lpstr>PageRank </vt:lpstr>
      <vt:lpstr>PageRank </vt:lpstr>
      <vt:lpstr>Sirenie Aktivacie podobnosť vrcholov k danému vrcholu </vt:lpstr>
      <vt:lpstr>Sirenie Aktivacie </vt:lpstr>
      <vt:lpstr>Sirenie Aktivacie </vt:lpstr>
      <vt:lpstr>Sirenie Aktivacie </vt:lpstr>
      <vt:lpstr>Sirenie Aktivacie </vt:lpstr>
      <vt:lpstr>Sirenie Aktivacie </vt:lpstr>
      <vt:lpstr>Ine Pouzitie Sirenia Aktivacie</vt:lpstr>
      <vt:lpstr>Ine Pouzitie Sirenia Aktivacie</vt:lpstr>
      <vt:lpstr>Gephi https://gephi.org/</vt:lpstr>
      <vt:lpstr>Analýza grafu</vt:lpstr>
      <vt:lpstr>Práca s údajmi</vt:lpstr>
      <vt:lpstr>Vykreslenie výsledného grafu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Data Analysis  A Case Study</dc:title>
  <dc:creator>Jakub Sevcech</dc:creator>
  <cp:lastModifiedBy>Jakub Sevcech</cp:lastModifiedBy>
  <cp:revision>18</cp:revision>
  <dcterms:created xsi:type="dcterms:W3CDTF">2013-11-25T21:47:12Z</dcterms:created>
  <dcterms:modified xsi:type="dcterms:W3CDTF">2013-11-26T11:08:34Z</dcterms:modified>
</cp:coreProperties>
</file>