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7" r:id="rId4"/>
    <p:sldId id="279" r:id="rId5"/>
    <p:sldId id="280" r:id="rId6"/>
    <p:sldId id="257" r:id="rId7"/>
    <p:sldId id="260" r:id="rId8"/>
    <p:sldId id="258" r:id="rId9"/>
    <p:sldId id="261" r:id="rId10"/>
    <p:sldId id="262" r:id="rId11"/>
    <p:sldId id="269" r:id="rId12"/>
    <p:sldId id="270" r:id="rId13"/>
    <p:sldId id="265" r:id="rId14"/>
    <p:sldId id="267" r:id="rId15"/>
    <p:sldId id="276" r:id="rId16"/>
    <p:sldId id="268" r:id="rId17"/>
    <p:sldId id="272" r:id="rId18"/>
    <p:sldId id="273" r:id="rId19"/>
    <p:sldId id="259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0" autoAdjust="0"/>
  </p:normalViewPr>
  <p:slideViewPr>
    <p:cSldViewPr>
      <p:cViewPr varScale="1">
        <p:scale>
          <a:sx n="63" d="100"/>
          <a:sy n="63" d="100"/>
        </p:scale>
        <p:origin x="-21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IT%20Ulohy\dottore\grantz\ALEF\analyza%20dat%20z%20otazkovaca\report_bez_znen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IT%20Ulohy\dottore\grantz\ALEF\analyza%20dat%20z%20otazkovaca\report_nejake%20deskriptivne%20navy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/>
      <c:areaChart>
        <c:grouping val="standard"/>
        <c:ser>
          <c:idx val="0"/>
          <c:order val="0"/>
          <c:val>
            <c:numRef>
              <c:f>report!$X$2:$X$143</c:f>
              <c:numCache>
                <c:formatCode>General</c:formatCode>
                <c:ptCount val="142"/>
                <c:pt idx="0">
                  <c:v>466</c:v>
                </c:pt>
                <c:pt idx="1">
                  <c:v>406</c:v>
                </c:pt>
                <c:pt idx="2">
                  <c:v>365</c:v>
                </c:pt>
                <c:pt idx="3">
                  <c:v>331</c:v>
                </c:pt>
                <c:pt idx="4">
                  <c:v>286</c:v>
                </c:pt>
                <c:pt idx="5">
                  <c:v>278</c:v>
                </c:pt>
                <c:pt idx="6">
                  <c:v>212</c:v>
                </c:pt>
                <c:pt idx="7">
                  <c:v>204</c:v>
                </c:pt>
                <c:pt idx="8">
                  <c:v>194</c:v>
                </c:pt>
                <c:pt idx="9">
                  <c:v>191</c:v>
                </c:pt>
                <c:pt idx="10">
                  <c:v>189</c:v>
                </c:pt>
                <c:pt idx="11">
                  <c:v>189</c:v>
                </c:pt>
                <c:pt idx="12">
                  <c:v>186</c:v>
                </c:pt>
                <c:pt idx="13">
                  <c:v>179</c:v>
                </c:pt>
                <c:pt idx="14">
                  <c:v>178</c:v>
                </c:pt>
                <c:pt idx="15">
                  <c:v>176</c:v>
                </c:pt>
                <c:pt idx="16">
                  <c:v>167</c:v>
                </c:pt>
                <c:pt idx="17">
                  <c:v>156</c:v>
                </c:pt>
                <c:pt idx="18">
                  <c:v>144</c:v>
                </c:pt>
                <c:pt idx="19">
                  <c:v>132</c:v>
                </c:pt>
                <c:pt idx="20">
                  <c:v>127</c:v>
                </c:pt>
                <c:pt idx="21">
                  <c:v>126</c:v>
                </c:pt>
                <c:pt idx="22">
                  <c:v>123</c:v>
                </c:pt>
                <c:pt idx="23">
                  <c:v>122</c:v>
                </c:pt>
                <c:pt idx="24">
                  <c:v>120</c:v>
                </c:pt>
                <c:pt idx="25">
                  <c:v>116</c:v>
                </c:pt>
                <c:pt idx="26">
                  <c:v>115</c:v>
                </c:pt>
                <c:pt idx="27">
                  <c:v>113</c:v>
                </c:pt>
                <c:pt idx="28">
                  <c:v>110</c:v>
                </c:pt>
                <c:pt idx="29">
                  <c:v>107</c:v>
                </c:pt>
                <c:pt idx="30">
                  <c:v>105</c:v>
                </c:pt>
                <c:pt idx="31">
                  <c:v>101</c:v>
                </c:pt>
                <c:pt idx="32">
                  <c:v>101</c:v>
                </c:pt>
                <c:pt idx="33">
                  <c:v>99</c:v>
                </c:pt>
                <c:pt idx="34">
                  <c:v>97</c:v>
                </c:pt>
                <c:pt idx="35">
                  <c:v>95</c:v>
                </c:pt>
                <c:pt idx="36">
                  <c:v>92</c:v>
                </c:pt>
                <c:pt idx="37">
                  <c:v>89</c:v>
                </c:pt>
                <c:pt idx="38">
                  <c:v>88</c:v>
                </c:pt>
                <c:pt idx="39">
                  <c:v>86</c:v>
                </c:pt>
                <c:pt idx="40">
                  <c:v>84</c:v>
                </c:pt>
                <c:pt idx="41">
                  <c:v>83</c:v>
                </c:pt>
                <c:pt idx="42">
                  <c:v>82</c:v>
                </c:pt>
                <c:pt idx="43">
                  <c:v>80</c:v>
                </c:pt>
                <c:pt idx="44">
                  <c:v>78</c:v>
                </c:pt>
                <c:pt idx="45">
                  <c:v>78</c:v>
                </c:pt>
                <c:pt idx="46">
                  <c:v>73</c:v>
                </c:pt>
                <c:pt idx="47">
                  <c:v>72</c:v>
                </c:pt>
                <c:pt idx="48">
                  <c:v>70</c:v>
                </c:pt>
                <c:pt idx="49">
                  <c:v>69</c:v>
                </c:pt>
                <c:pt idx="50">
                  <c:v>69</c:v>
                </c:pt>
                <c:pt idx="51">
                  <c:v>69</c:v>
                </c:pt>
                <c:pt idx="52">
                  <c:v>68</c:v>
                </c:pt>
                <c:pt idx="53">
                  <c:v>68</c:v>
                </c:pt>
                <c:pt idx="54">
                  <c:v>68</c:v>
                </c:pt>
                <c:pt idx="55">
                  <c:v>67</c:v>
                </c:pt>
                <c:pt idx="56">
                  <c:v>66</c:v>
                </c:pt>
                <c:pt idx="57">
                  <c:v>64</c:v>
                </c:pt>
                <c:pt idx="58">
                  <c:v>64</c:v>
                </c:pt>
                <c:pt idx="59">
                  <c:v>63</c:v>
                </c:pt>
                <c:pt idx="60">
                  <c:v>59</c:v>
                </c:pt>
                <c:pt idx="61">
                  <c:v>55</c:v>
                </c:pt>
                <c:pt idx="62">
                  <c:v>54</c:v>
                </c:pt>
                <c:pt idx="63">
                  <c:v>53</c:v>
                </c:pt>
                <c:pt idx="64">
                  <c:v>52</c:v>
                </c:pt>
                <c:pt idx="65">
                  <c:v>51</c:v>
                </c:pt>
                <c:pt idx="66">
                  <c:v>51</c:v>
                </c:pt>
                <c:pt idx="67">
                  <c:v>49</c:v>
                </c:pt>
                <c:pt idx="68">
                  <c:v>49</c:v>
                </c:pt>
                <c:pt idx="69">
                  <c:v>47</c:v>
                </c:pt>
                <c:pt idx="70">
                  <c:v>47</c:v>
                </c:pt>
                <c:pt idx="71">
                  <c:v>45</c:v>
                </c:pt>
                <c:pt idx="72">
                  <c:v>45</c:v>
                </c:pt>
                <c:pt idx="73">
                  <c:v>43</c:v>
                </c:pt>
                <c:pt idx="74">
                  <c:v>42</c:v>
                </c:pt>
                <c:pt idx="75">
                  <c:v>39</c:v>
                </c:pt>
                <c:pt idx="76">
                  <c:v>37</c:v>
                </c:pt>
                <c:pt idx="77">
                  <c:v>35</c:v>
                </c:pt>
                <c:pt idx="78">
                  <c:v>34</c:v>
                </c:pt>
                <c:pt idx="79">
                  <c:v>34</c:v>
                </c:pt>
                <c:pt idx="80">
                  <c:v>32</c:v>
                </c:pt>
                <c:pt idx="81">
                  <c:v>31</c:v>
                </c:pt>
                <c:pt idx="82">
                  <c:v>31</c:v>
                </c:pt>
                <c:pt idx="83">
                  <c:v>31</c:v>
                </c:pt>
                <c:pt idx="84">
                  <c:v>30</c:v>
                </c:pt>
                <c:pt idx="85">
                  <c:v>30</c:v>
                </c:pt>
                <c:pt idx="86">
                  <c:v>29</c:v>
                </c:pt>
                <c:pt idx="87">
                  <c:v>29</c:v>
                </c:pt>
                <c:pt idx="88">
                  <c:v>29</c:v>
                </c:pt>
                <c:pt idx="89">
                  <c:v>27</c:v>
                </c:pt>
                <c:pt idx="90">
                  <c:v>27</c:v>
                </c:pt>
                <c:pt idx="91">
                  <c:v>27</c:v>
                </c:pt>
                <c:pt idx="92">
                  <c:v>26</c:v>
                </c:pt>
                <c:pt idx="93">
                  <c:v>25</c:v>
                </c:pt>
                <c:pt idx="94">
                  <c:v>24</c:v>
                </c:pt>
                <c:pt idx="95">
                  <c:v>24</c:v>
                </c:pt>
                <c:pt idx="96">
                  <c:v>24</c:v>
                </c:pt>
                <c:pt idx="97">
                  <c:v>23</c:v>
                </c:pt>
                <c:pt idx="98">
                  <c:v>23</c:v>
                </c:pt>
                <c:pt idx="99">
                  <c:v>22</c:v>
                </c:pt>
                <c:pt idx="100">
                  <c:v>19</c:v>
                </c:pt>
                <c:pt idx="101">
                  <c:v>19</c:v>
                </c:pt>
                <c:pt idx="102">
                  <c:v>18</c:v>
                </c:pt>
                <c:pt idx="103">
                  <c:v>16</c:v>
                </c:pt>
                <c:pt idx="104">
                  <c:v>14</c:v>
                </c:pt>
                <c:pt idx="105">
                  <c:v>14</c:v>
                </c:pt>
                <c:pt idx="106">
                  <c:v>13</c:v>
                </c:pt>
                <c:pt idx="107">
                  <c:v>13</c:v>
                </c:pt>
                <c:pt idx="108">
                  <c:v>13</c:v>
                </c:pt>
                <c:pt idx="109">
                  <c:v>12</c:v>
                </c:pt>
                <c:pt idx="110">
                  <c:v>12</c:v>
                </c:pt>
                <c:pt idx="111">
                  <c:v>9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7</c:v>
                </c:pt>
                <c:pt idx="116">
                  <c:v>6</c:v>
                </c:pt>
                <c:pt idx="117">
                  <c:v>6</c:v>
                </c:pt>
                <c:pt idx="118">
                  <c:v>6</c:v>
                </c:pt>
                <c:pt idx="119">
                  <c:v>5</c:v>
                </c:pt>
                <c:pt idx="120">
                  <c:v>5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3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</c:numCache>
            </c:numRef>
          </c:val>
        </c:ser>
        <c:axId val="116885376"/>
        <c:axId val="116886912"/>
      </c:areaChart>
      <c:catAx>
        <c:axId val="116885376"/>
        <c:scaling>
          <c:orientation val="minMax"/>
        </c:scaling>
        <c:axPos val="b"/>
        <c:tickLblPos val="nextTo"/>
        <c:crossAx val="116886912"/>
        <c:crosses val="autoZero"/>
        <c:auto val="1"/>
        <c:lblAlgn val="ctr"/>
        <c:lblOffset val="100"/>
      </c:catAx>
      <c:valAx>
        <c:axId val="116886912"/>
        <c:scaling>
          <c:orientation val="minMax"/>
        </c:scaling>
        <c:axPos val="l"/>
        <c:majorGridlines/>
        <c:numFmt formatCode="General" sourceLinked="1"/>
        <c:tickLblPos val="nextTo"/>
        <c:crossAx val="116885376"/>
        <c:crosses val="autoZero"/>
        <c:crossBetween val="midCat"/>
      </c:valAx>
    </c:plotArea>
    <c:plotVisOnly val="1"/>
  </c:chart>
  <c:txPr>
    <a:bodyPr/>
    <a:lstStyle/>
    <a:p>
      <a:pPr>
        <a:defRPr sz="24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0.10008429015133588"/>
          <c:y val="5.5003368232453886E-2"/>
          <c:w val="0.8830456036285832"/>
          <c:h val="0.5310842886945546"/>
        </c:manualLayout>
      </c:layout>
      <c:barChart>
        <c:barDir val="col"/>
        <c:grouping val="clustered"/>
        <c:ser>
          <c:idx val="0"/>
          <c:order val="0"/>
          <c:cat>
            <c:multiLvlStrRef>
              <c:f>Hárok1!$E$2:$F$11</c:f>
              <c:multiLvlStrCache>
                <c:ptCount val="10"/>
                <c:lvl>
                  <c:pt idx="0">
                    <c:v>0,1</c:v>
                  </c:pt>
                  <c:pt idx="1">
                    <c:v>0,2</c:v>
                  </c:pt>
                  <c:pt idx="2">
                    <c:v>0,3</c:v>
                  </c:pt>
                  <c:pt idx="3">
                    <c:v>0,4</c:v>
                  </c:pt>
                  <c:pt idx="4">
                    <c:v>0,5</c:v>
                  </c:pt>
                  <c:pt idx="5">
                    <c:v>0,6</c:v>
                  </c:pt>
                  <c:pt idx="6">
                    <c:v>0,7</c:v>
                  </c:pt>
                  <c:pt idx="7">
                    <c:v>0,8</c:v>
                  </c:pt>
                  <c:pt idx="8">
                    <c:v>0,9</c:v>
                  </c:pt>
                  <c:pt idx="9">
                    <c:v>1</c:v>
                  </c:pt>
                </c:lvl>
                <c:lvl>
                  <c:pt idx="0">
                    <c:v>0</c:v>
                  </c:pt>
                  <c:pt idx="1">
                    <c:v>0,1</c:v>
                  </c:pt>
                  <c:pt idx="2">
                    <c:v>0,2</c:v>
                  </c:pt>
                  <c:pt idx="3">
                    <c:v>0,3</c:v>
                  </c:pt>
                  <c:pt idx="4">
                    <c:v>0,4</c:v>
                  </c:pt>
                  <c:pt idx="5">
                    <c:v>0,5</c:v>
                  </c:pt>
                  <c:pt idx="6">
                    <c:v>0,6</c:v>
                  </c:pt>
                  <c:pt idx="7">
                    <c:v>0,7</c:v>
                  </c:pt>
                  <c:pt idx="8">
                    <c:v>0,8</c:v>
                  </c:pt>
                  <c:pt idx="9">
                    <c:v>0,9</c:v>
                  </c:pt>
                </c:lvl>
              </c:multiLvlStrCache>
            </c:multiLvlStrRef>
          </c:cat>
          <c:val>
            <c:numRef>
              <c:f>Hárok1!$G$2:$G$11</c:f>
              <c:numCache>
                <c:formatCode>General</c:formatCode>
                <c:ptCount val="10"/>
                <c:pt idx="0">
                  <c:v>15</c:v>
                </c:pt>
                <c:pt idx="1">
                  <c:v>17</c:v>
                </c:pt>
                <c:pt idx="2">
                  <c:v>31</c:v>
                </c:pt>
                <c:pt idx="3">
                  <c:v>16</c:v>
                </c:pt>
                <c:pt idx="4">
                  <c:v>1</c:v>
                </c:pt>
                <c:pt idx="5">
                  <c:v>10</c:v>
                </c:pt>
                <c:pt idx="6">
                  <c:v>49</c:v>
                </c:pt>
                <c:pt idx="7">
                  <c:v>102</c:v>
                </c:pt>
                <c:pt idx="8">
                  <c:v>86</c:v>
                </c:pt>
                <c:pt idx="9">
                  <c:v>27</c:v>
                </c:pt>
              </c:numCache>
            </c:numRef>
          </c:val>
        </c:ser>
        <c:axId val="95013504"/>
        <c:axId val="95019776"/>
      </c:barChart>
      <c:catAx>
        <c:axId val="95013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Estimated correctness (intervals)</a:t>
                </a:r>
                <a:endParaRPr lang="sk-SK" dirty="0"/>
              </a:p>
            </c:rich>
          </c:tx>
          <c:layout>
            <c:manualLayout>
              <c:xMode val="edge"/>
              <c:yMode val="edge"/>
              <c:x val="0.28774640981919886"/>
              <c:y val="0.9039906059820515"/>
            </c:manualLayout>
          </c:layout>
        </c:title>
        <c:numFmt formatCode="General" sourceLinked="1"/>
        <c:tickLblPos val="nextTo"/>
        <c:crossAx val="95019776"/>
        <c:crosses val="autoZero"/>
        <c:auto val="1"/>
        <c:lblAlgn val="ctr"/>
        <c:lblOffset val="100"/>
      </c:catAx>
      <c:valAx>
        <c:axId val="95019776"/>
        <c:scaling>
          <c:orientation val="minMax"/>
        </c:scaling>
        <c:axPos val="l"/>
        <c:majorGridlines/>
        <c:numFmt formatCode="General" sourceLinked="1"/>
        <c:tickLblPos val="nextTo"/>
        <c:crossAx val="95013504"/>
        <c:crosses val="autoZero"/>
        <c:crossBetween val="between"/>
      </c:valAx>
    </c:plotArea>
    <c:plotVisOnly val="1"/>
  </c:chart>
  <c:txPr>
    <a:bodyPr/>
    <a:lstStyle/>
    <a:p>
      <a:pPr>
        <a:defRPr sz="2400"/>
      </a:pPr>
      <a:endParaRPr lang="sk-SK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FD67C-48FF-41DA-9535-1D766F0B08B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97EA5-F8A8-4712-BC60-B9F02E1405C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chcem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odznelo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zaciatku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Chcem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hlavne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nastolit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studentskeho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crowdu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poukazat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plusy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minusy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uskalia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vyuzitia</a:t>
            </a:r>
            <a:r>
              <a:rPr lang="en-US" baseline="0" dirty="0" smtClean="0"/>
              <a:t>. To </a:t>
            </a:r>
            <a:r>
              <a:rPr lang="en-US" baseline="0" dirty="0" err="1" smtClean="0"/>
              <a:t>vsetko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demonstrujuc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otazkovaci</a:t>
            </a:r>
            <a:r>
              <a:rPr lang="en-US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chcem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podstate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opisat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bezny</a:t>
            </a:r>
            <a:r>
              <a:rPr lang="en-US" baseline="0" dirty="0" smtClean="0"/>
              <a:t> use case (a </a:t>
            </a:r>
            <a:r>
              <a:rPr lang="en-US" baseline="0" dirty="0" err="1" smtClean="0"/>
              <a:t>teda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nasledovne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slidy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budu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zmysel</a:t>
            </a:r>
            <a:r>
              <a:rPr lang="en-US" baseline="0" dirty="0" smtClean="0"/>
              <a:t>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chcem</a:t>
            </a:r>
            <a:r>
              <a:rPr lang="en-US" dirty="0" smtClean="0"/>
              <a:t> </a:t>
            </a:r>
            <a:r>
              <a:rPr lang="en-US" dirty="0" err="1" smtClean="0"/>
              <a:t>poukazat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odlisnu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motivaciu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mieru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usilia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clenov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crowdu</a:t>
            </a:r>
            <a:r>
              <a:rPr lang="en-US" baseline="0" dirty="0" smtClean="0"/>
              <a:t>, s </a:t>
            </a:r>
            <a:r>
              <a:rPr lang="en-US" baseline="0" dirty="0" err="1" smtClean="0"/>
              <a:t>ktorou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velmi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hybat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treba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preto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navrhu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akejkolvek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ulohy</a:t>
            </a:r>
            <a:r>
              <a:rPr lang="en-US" baseline="0" dirty="0" smtClean="0"/>
              <a:t> pre </a:t>
            </a:r>
            <a:r>
              <a:rPr lang="en-US" baseline="0" dirty="0" err="1" smtClean="0"/>
              <a:t>studentsky</a:t>
            </a:r>
            <a:r>
              <a:rPr lang="en-US" baseline="0" dirty="0" smtClean="0"/>
              <a:t> crowd </a:t>
            </a:r>
            <a:r>
              <a:rPr lang="en-US" baseline="0" dirty="0" err="1" smtClean="0"/>
              <a:t>mysliet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Nejde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pritom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len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straveny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riesenim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uloh</a:t>
            </a:r>
            <a:r>
              <a:rPr lang="en-US" baseline="0" dirty="0" smtClean="0"/>
              <a:t> ale </a:t>
            </a:r>
            <a:r>
              <a:rPr lang="en-US" baseline="0" dirty="0" err="1" smtClean="0"/>
              <a:t>aj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pristup</a:t>
            </a:r>
            <a:r>
              <a:rPr lang="en-US" baseline="0" dirty="0" smtClean="0"/>
              <a:t> k </a:t>
            </a:r>
            <a:r>
              <a:rPr lang="en-US" baseline="0" dirty="0" err="1" smtClean="0"/>
              <a:t>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rieseniu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atd</a:t>
            </a:r>
            <a:r>
              <a:rPr lang="en-US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poukazem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casto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extremne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odpovede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tiez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spamu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ktory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vidno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stlpci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uprostred</a:t>
            </a:r>
            <a:r>
              <a:rPr lang="en-US" baseline="0" dirty="0" smtClean="0"/>
              <a:t>).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97EA5-F8A8-4712-BC60-B9F02E1405C9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692D-E2A9-4B89-B86E-BB2C4463D19F}" type="datetimeFigureOut">
              <a:rPr lang="sk-SK" smtClean="0"/>
              <a:pPr/>
              <a:t>11. 9. 2013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9D23E-6E1D-4A7A-B13B-5D7A2CD6BF1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err="1"/>
              <a:t>Classsourcing</a:t>
            </a:r>
            <a:r>
              <a:rPr lang="en-US" dirty="0"/>
              <a:t>: Crowd-Based Validation of Question-Answer Learning Objects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352928" cy="1126976"/>
          </a:xfrm>
        </p:spPr>
        <p:txBody>
          <a:bodyPr/>
          <a:lstStyle/>
          <a:p>
            <a:r>
              <a:rPr lang="en-US" u="sng" dirty="0" smtClean="0"/>
              <a:t>Jakub </a:t>
            </a:r>
            <a:r>
              <a:rPr lang="sk-SK" u="sng" dirty="0" smtClean="0"/>
              <a:t>Šimko</a:t>
            </a:r>
            <a:r>
              <a:rPr lang="sk-SK" dirty="0" smtClean="0"/>
              <a:t>, Marián Šimko, Mária Bieliková, Jakub </a:t>
            </a:r>
            <a:r>
              <a:rPr lang="sk-SK" dirty="0" err="1" smtClean="0"/>
              <a:t>Ševcech</a:t>
            </a:r>
            <a:r>
              <a:rPr lang="sk-SK" dirty="0" smtClean="0"/>
              <a:t>, Roman </a:t>
            </a:r>
            <a:r>
              <a:rPr lang="sk-SK" dirty="0" err="1" smtClean="0"/>
              <a:t>Burger</a:t>
            </a:r>
            <a:endParaRPr lang="sk-SK" dirty="0"/>
          </a:p>
        </p:txBody>
      </p:sp>
      <p:pic>
        <p:nvPicPr>
          <p:cNvPr id="4" name="Obrázok 3" descr="STU-FIIT-anfh.png"/>
          <p:cNvPicPr>
            <a:picLocks noChangeAspect="1"/>
          </p:cNvPicPr>
          <p:nvPr/>
        </p:nvPicPr>
        <p:blipFill>
          <a:blip r:embed="rId3" cstate="print"/>
          <a:srcRect t="10371" r="67782" b="28322"/>
          <a:stretch>
            <a:fillRect/>
          </a:stretch>
        </p:blipFill>
        <p:spPr>
          <a:xfrm>
            <a:off x="0" y="216024"/>
            <a:ext cx="1728192" cy="720080"/>
          </a:xfrm>
          <a:prstGeom prst="rect">
            <a:avLst/>
          </a:prstGeom>
        </p:spPr>
      </p:pic>
      <p:pic>
        <p:nvPicPr>
          <p:cNvPr id="5" name="Obrázok 4" descr="logo_pewe_titled_fullcolor_lbcg_fi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91864"/>
            <a:ext cx="2880320" cy="1032880"/>
          </a:xfrm>
          <a:prstGeom prst="rect">
            <a:avLst/>
          </a:prstGeom>
        </p:spPr>
      </p:pic>
      <p:pic>
        <p:nvPicPr>
          <p:cNvPr id="7" name="Obrázok 6" descr="STU-FIIT-anfh.png"/>
          <p:cNvPicPr>
            <a:picLocks noChangeAspect="1"/>
          </p:cNvPicPr>
          <p:nvPr/>
        </p:nvPicPr>
        <p:blipFill>
          <a:blip r:embed="rId3" cstate="print"/>
          <a:srcRect l="42801" r="2023" b="18392"/>
          <a:stretch>
            <a:fillRect/>
          </a:stretch>
        </p:blipFill>
        <p:spPr>
          <a:xfrm>
            <a:off x="1828328" y="0"/>
            <a:ext cx="2959696" cy="958526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2771800" y="6381328"/>
            <a:ext cx="3888432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sz="3200" noProof="0" dirty="0" err="1" smtClean="0">
                <a:solidFill>
                  <a:schemeClr val="tx1">
                    <a:tint val="75000"/>
                  </a:schemeClr>
                </a:solidFill>
              </a:rPr>
              <a:t>jsimko</a:t>
            </a:r>
            <a:r>
              <a:rPr lang="en-US" sz="3200" noProof="0" dirty="0" smtClean="0">
                <a:solidFill>
                  <a:schemeClr val="tx1">
                    <a:tint val="75000"/>
                  </a:schemeClr>
                </a:solidFill>
              </a:rPr>
              <a:t>@</a:t>
            </a:r>
            <a:r>
              <a:rPr lang="en-US" sz="3200" noProof="0" dirty="0" err="1" smtClean="0">
                <a:solidFill>
                  <a:schemeClr val="tx1">
                    <a:tint val="75000"/>
                  </a:schemeClr>
                </a:solidFill>
              </a:rPr>
              <a:t>fiit.stuba.sk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0" y="6353944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12.9.2013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7308304" y="6353944"/>
            <a:ext cx="1835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solidFill>
                  <a:schemeClr val="tx1">
                    <a:tint val="75000"/>
                  </a:schemeClr>
                </a:solidFill>
              </a:rPr>
              <a:t>ICCCI ’13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form of exercise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Uses answers of </a:t>
            </a:r>
            <a:r>
              <a:rPr lang="en-US" dirty="0" smtClean="0">
                <a:solidFill>
                  <a:srgbClr val="0070C0"/>
                </a:solidFill>
              </a:rPr>
              <a:t>student origin</a:t>
            </a:r>
          </a:p>
          <a:p>
            <a:pPr lvl="1"/>
            <a:r>
              <a:rPr lang="en-US" dirty="0" smtClean="0"/>
              <a:t>Difficult and tricky to be evaluated, thus challenging</a:t>
            </a:r>
          </a:p>
          <a:p>
            <a:endParaRPr lang="en-US" dirty="0" smtClean="0"/>
          </a:p>
          <a:p>
            <a:r>
              <a:rPr lang="en-US" dirty="0" smtClean="0"/>
              <a:t>Enables to re-use existing answers</a:t>
            </a:r>
          </a:p>
          <a:p>
            <a:pPr lvl="1"/>
            <a:r>
              <a:rPr lang="en-US" dirty="0" smtClean="0"/>
              <a:t>Plenty of past exam questions and answers</a:t>
            </a:r>
          </a:p>
          <a:p>
            <a:pPr lvl="1"/>
            <a:r>
              <a:rPr lang="en-US" dirty="0" smtClean="0"/>
              <a:t>Plenty of additional exercises done by students</a:t>
            </a:r>
          </a:p>
          <a:p>
            <a:endParaRPr lang="en-US" dirty="0" smtClean="0"/>
          </a:p>
          <a:p>
            <a:r>
              <a:rPr lang="en-US" dirty="0" smtClean="0"/>
              <a:t>Feedback may be provided</a:t>
            </a:r>
          </a:p>
          <a:p>
            <a:pPr lvl="1"/>
            <a:r>
              <a:rPr lang="en-US" dirty="0" smtClean="0"/>
              <a:t>By existing teacher evaluations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By aggregated evaluations of other students (average)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into ALEF learning framework</a:t>
            </a:r>
          </a:p>
          <a:p>
            <a:r>
              <a:rPr lang="en-US" dirty="0" smtClean="0"/>
              <a:t>2 weeks</a:t>
            </a:r>
            <a:r>
              <a:rPr lang="sk-SK" dirty="0" smtClean="0"/>
              <a:t>, 200 </a:t>
            </a:r>
            <a:r>
              <a:rPr lang="en-US" dirty="0" smtClean="0"/>
              <a:t>questions</a:t>
            </a:r>
            <a:r>
              <a:rPr lang="sk-SK" dirty="0" smtClean="0"/>
              <a:t> (</a:t>
            </a:r>
            <a:r>
              <a:rPr lang="en-US" dirty="0" smtClean="0"/>
              <a:t>each</a:t>
            </a:r>
            <a:r>
              <a:rPr lang="sk-SK" dirty="0" smtClean="0"/>
              <a:t> 20 </a:t>
            </a:r>
            <a:r>
              <a:rPr lang="en-US" dirty="0" smtClean="0"/>
              <a:t>answers</a:t>
            </a:r>
            <a:r>
              <a:rPr lang="sk-SK" dirty="0" smtClean="0"/>
              <a:t>)</a:t>
            </a:r>
            <a:endParaRPr lang="en-US" dirty="0" smtClean="0"/>
          </a:p>
          <a:p>
            <a:r>
              <a:rPr lang="en-US" dirty="0" smtClean="0"/>
              <a:t>142 students</a:t>
            </a:r>
            <a:endParaRPr lang="sk-SK" dirty="0" smtClean="0"/>
          </a:p>
          <a:p>
            <a:r>
              <a:rPr lang="sk-SK" dirty="0" smtClean="0"/>
              <a:t>10 000</a:t>
            </a:r>
            <a:r>
              <a:rPr lang="en-US" dirty="0" smtClean="0"/>
              <a:t> collected evaluations</a:t>
            </a:r>
            <a:endParaRPr lang="sk-SK" dirty="0" smtClean="0"/>
          </a:p>
          <a:p>
            <a:r>
              <a:rPr lang="en-US" dirty="0" smtClean="0"/>
              <a:t>Greedy task assignment</a:t>
            </a:r>
            <a:endParaRPr lang="sk-SK" dirty="0" smtClean="0"/>
          </a:p>
          <a:p>
            <a:pPr lvl="1"/>
            <a:r>
              <a:rPr lang="en-US" dirty="0" smtClean="0"/>
              <a:t>We wanted 16 evaluations for each question-answer (in the end, 465 reached this).</a:t>
            </a:r>
            <a:endParaRPr lang="sk-SK" dirty="0" smtClean="0"/>
          </a:p>
          <a:p>
            <a:pPr lvl="1"/>
            <a:r>
              <a:rPr lang="en-US" dirty="0" smtClean="0"/>
              <a:t>Counter-requirement</a:t>
            </a:r>
            <a:r>
              <a:rPr lang="sk-SK" dirty="0" smtClean="0"/>
              <a:t>: </a:t>
            </a:r>
            <a:r>
              <a:rPr lang="en-US" dirty="0" smtClean="0"/>
              <a:t>one student can’t be assigned with the same question for some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students are more motivated than others: expect a long tail</a:t>
            </a:r>
            <a:endParaRPr lang="sk-SK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79512" y="1340768"/>
          <a:ext cx="864096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Crowd evaluation: is the answer correct or wrong?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US" dirty="0" smtClean="0"/>
              <a:t>Our first thought: (having a set of individual evaluations – values between 0 and 1): </a:t>
            </a:r>
          </a:p>
          <a:p>
            <a:pPr lvl="1"/>
            <a:r>
              <a:rPr lang="en-US" dirty="0" smtClean="0"/>
              <a:t>Compute average</a:t>
            </a:r>
          </a:p>
          <a:p>
            <a:pPr lvl="1"/>
            <a:r>
              <a:rPr lang="en-US" dirty="0" smtClean="0"/>
              <a:t>Split the interval in half</a:t>
            </a:r>
          </a:p>
          <a:p>
            <a:pPr lvl="1"/>
            <a:r>
              <a:rPr lang="en-US" dirty="0" err="1" smtClean="0"/>
              <a:t>Discretize</a:t>
            </a:r>
            <a:r>
              <a:rPr lang="en-US" dirty="0" smtClean="0"/>
              <a:t> accordingly</a:t>
            </a:r>
          </a:p>
          <a:p>
            <a:pPr lvl="1"/>
            <a:endParaRPr lang="en-US" dirty="0"/>
          </a:p>
          <a:p>
            <a:r>
              <a:rPr lang="en-US" dirty="0" smtClean="0"/>
              <a:t>… didn’t work well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“trustful student effect”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trustful student</a:t>
            </a:r>
            <a:endParaRPr lang="sk-SK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67544" y="1484784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0" y="63093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 ratio of correct and wrong answers in the data set was 2:1</a:t>
            </a:r>
            <a:endParaRPr lang="sk-SK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 and answer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Question: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“What is the key benefit of </a:t>
            </a:r>
            <a:r>
              <a:rPr lang="en-US" dirty="0" smtClean="0">
                <a:solidFill>
                  <a:srgbClr val="0070C0"/>
                </a:solidFill>
              </a:rPr>
              <a:t>software modeling?”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Seemingly correct answer: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“We use it for communication with customers and developers, to plan, design and outline goals”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Correct answer: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“Creation of a model cost us a fraction of the whole thing”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the crowd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Wrong answer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en-US" dirty="0" smtClean="0"/>
              <a:t>Correct answer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en-US" dirty="0" smtClean="0"/>
              <a:t>Correctness computation</a:t>
            </a:r>
            <a:endParaRPr lang="sk-SK" dirty="0" smtClean="0"/>
          </a:p>
          <a:p>
            <a:pPr lvl="1"/>
            <a:r>
              <a:rPr lang="en-US" dirty="0" smtClean="0"/>
              <a:t>Average</a:t>
            </a:r>
            <a:endParaRPr lang="sk-SK" dirty="0" smtClean="0"/>
          </a:p>
          <a:p>
            <a:pPr lvl="1"/>
            <a:r>
              <a:rPr lang="en-US" dirty="0" smtClean="0"/>
              <a:t>Threshold</a:t>
            </a:r>
            <a:endParaRPr lang="sk-SK" dirty="0" smtClean="0"/>
          </a:p>
          <a:p>
            <a:pPr lvl="1"/>
            <a:r>
              <a:rPr lang="en-US" dirty="0" smtClean="0"/>
              <a:t>Uncertainty interval around threshold</a:t>
            </a:r>
            <a:endParaRPr lang="sk-SK" dirty="0" smtClean="0"/>
          </a:p>
          <a:p>
            <a:endParaRPr lang="sk-SK" dirty="0"/>
          </a:p>
        </p:txBody>
      </p:sp>
      <p:grpSp>
        <p:nvGrpSpPr>
          <p:cNvPr id="4" name="Skupina 23"/>
          <p:cNvGrpSpPr/>
          <p:nvPr/>
        </p:nvGrpSpPr>
        <p:grpSpPr>
          <a:xfrm>
            <a:off x="251520" y="1988840"/>
            <a:ext cx="8712968" cy="955268"/>
            <a:chOff x="251520" y="1772816"/>
            <a:chExt cx="8712968" cy="955268"/>
          </a:xfrm>
        </p:grpSpPr>
        <p:cxnSp>
          <p:nvCxnSpPr>
            <p:cNvPr id="5" name="Rovná spojnica 4"/>
            <p:cNvCxnSpPr/>
            <p:nvPr/>
          </p:nvCxnSpPr>
          <p:spPr>
            <a:xfrm>
              <a:off x="395536" y="1916832"/>
              <a:ext cx="83529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bdĺžnik 5"/>
            <p:cNvSpPr/>
            <p:nvPr/>
          </p:nvSpPr>
          <p:spPr>
            <a:xfrm>
              <a:off x="395536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8748464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867645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846043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86044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bdĺžnik 10"/>
            <p:cNvSpPr/>
            <p:nvPr/>
          </p:nvSpPr>
          <p:spPr>
            <a:xfrm>
              <a:off x="81003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788436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Obdĺžnik 12"/>
            <p:cNvSpPr/>
            <p:nvPr/>
          </p:nvSpPr>
          <p:spPr>
            <a:xfrm>
              <a:off x="709228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bdĺžnik 13"/>
            <p:cNvSpPr/>
            <p:nvPr/>
          </p:nvSpPr>
          <p:spPr>
            <a:xfrm>
              <a:off x="68042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bdĺžnik 14"/>
            <p:cNvSpPr/>
            <p:nvPr/>
          </p:nvSpPr>
          <p:spPr>
            <a:xfrm>
              <a:off x="536408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Obdĺžnik 15"/>
            <p:cNvSpPr/>
            <p:nvPr/>
          </p:nvSpPr>
          <p:spPr>
            <a:xfrm>
              <a:off x="558011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Obdĺžnik 16"/>
            <p:cNvSpPr/>
            <p:nvPr/>
          </p:nvSpPr>
          <p:spPr>
            <a:xfrm>
              <a:off x="514806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bdĺžnik 17"/>
            <p:cNvSpPr/>
            <p:nvPr/>
          </p:nvSpPr>
          <p:spPr>
            <a:xfrm>
              <a:off x="50040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bdĺžnik 18"/>
            <p:cNvSpPr/>
            <p:nvPr/>
          </p:nvSpPr>
          <p:spPr>
            <a:xfrm>
              <a:off x="44999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bdĺžnik 19"/>
            <p:cNvSpPr/>
            <p:nvPr/>
          </p:nvSpPr>
          <p:spPr>
            <a:xfrm>
              <a:off x="298782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bdĺžnik 20"/>
            <p:cNvSpPr/>
            <p:nvPr/>
          </p:nvSpPr>
          <p:spPr>
            <a:xfrm>
              <a:off x="493204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BlokTextu 21"/>
            <p:cNvSpPr txBox="1"/>
            <p:nvPr/>
          </p:nvSpPr>
          <p:spPr>
            <a:xfrm>
              <a:off x="251520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0</a:t>
              </a:r>
              <a:endParaRPr lang="sk-SK" sz="2800" dirty="0"/>
            </a:p>
          </p:txBody>
        </p:sp>
        <p:sp>
          <p:nvSpPr>
            <p:cNvPr id="23" name="BlokTextu 22"/>
            <p:cNvSpPr txBox="1"/>
            <p:nvPr/>
          </p:nvSpPr>
          <p:spPr>
            <a:xfrm>
              <a:off x="8604448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1</a:t>
              </a:r>
            </a:p>
          </p:txBody>
        </p:sp>
      </p:grpSp>
      <p:grpSp>
        <p:nvGrpSpPr>
          <p:cNvPr id="24" name="Skupina 24"/>
          <p:cNvGrpSpPr/>
          <p:nvPr/>
        </p:nvGrpSpPr>
        <p:grpSpPr>
          <a:xfrm>
            <a:off x="251520" y="3645024"/>
            <a:ext cx="8712968" cy="955268"/>
            <a:chOff x="251520" y="1772816"/>
            <a:chExt cx="8712968" cy="955268"/>
          </a:xfrm>
        </p:grpSpPr>
        <p:cxnSp>
          <p:nvCxnSpPr>
            <p:cNvPr id="26" name="Rovná spojnica 25"/>
            <p:cNvCxnSpPr/>
            <p:nvPr/>
          </p:nvCxnSpPr>
          <p:spPr>
            <a:xfrm>
              <a:off x="395536" y="1916832"/>
              <a:ext cx="83529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bdĺžnik 26"/>
            <p:cNvSpPr/>
            <p:nvPr/>
          </p:nvSpPr>
          <p:spPr>
            <a:xfrm>
              <a:off x="395536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Obdĺžnik 27"/>
            <p:cNvSpPr/>
            <p:nvPr/>
          </p:nvSpPr>
          <p:spPr>
            <a:xfrm>
              <a:off x="8748464" y="1772816"/>
              <a:ext cx="7200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9" name="Obdĺžnik 28"/>
            <p:cNvSpPr/>
            <p:nvPr/>
          </p:nvSpPr>
          <p:spPr>
            <a:xfrm>
              <a:off x="867645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Obdĺžnik 29"/>
            <p:cNvSpPr/>
            <p:nvPr/>
          </p:nvSpPr>
          <p:spPr>
            <a:xfrm>
              <a:off x="846043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bdĺžnik 30"/>
            <p:cNvSpPr/>
            <p:nvPr/>
          </p:nvSpPr>
          <p:spPr>
            <a:xfrm>
              <a:off x="860444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bdĺžnik 31"/>
            <p:cNvSpPr/>
            <p:nvPr/>
          </p:nvSpPr>
          <p:spPr>
            <a:xfrm>
              <a:off x="8100392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bdĺžnik 32"/>
            <p:cNvSpPr/>
            <p:nvPr/>
          </p:nvSpPr>
          <p:spPr>
            <a:xfrm>
              <a:off x="788436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Obdĺžnik 33"/>
            <p:cNvSpPr/>
            <p:nvPr/>
          </p:nvSpPr>
          <p:spPr>
            <a:xfrm>
              <a:off x="781236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Obdĺžnik 34"/>
            <p:cNvSpPr/>
            <p:nvPr/>
          </p:nvSpPr>
          <p:spPr>
            <a:xfrm>
              <a:off x="838842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bdĺžnik 35"/>
            <p:cNvSpPr/>
            <p:nvPr/>
          </p:nvSpPr>
          <p:spPr>
            <a:xfrm>
              <a:off x="7596336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Obdĺžnik 36"/>
            <p:cNvSpPr/>
            <p:nvPr/>
          </p:nvSpPr>
          <p:spPr>
            <a:xfrm>
              <a:off x="781236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bdĺžnik 37"/>
            <p:cNvSpPr/>
            <p:nvPr/>
          </p:nvSpPr>
          <p:spPr>
            <a:xfrm>
              <a:off x="752432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6732240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Obdĺžnik 39"/>
            <p:cNvSpPr/>
            <p:nvPr/>
          </p:nvSpPr>
          <p:spPr>
            <a:xfrm>
              <a:off x="8244408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Obdĺžnik 40"/>
            <p:cNvSpPr/>
            <p:nvPr/>
          </p:nvSpPr>
          <p:spPr>
            <a:xfrm>
              <a:off x="334786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2" name="Obdĺžnik 41"/>
            <p:cNvSpPr/>
            <p:nvPr/>
          </p:nvSpPr>
          <p:spPr>
            <a:xfrm>
              <a:off x="7308304" y="1772816"/>
              <a:ext cx="72008" cy="36004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251520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0</a:t>
              </a:r>
              <a:endParaRPr lang="sk-SK" sz="2800" dirty="0"/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8604448" y="220486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800" dirty="0" smtClean="0"/>
                <a:t>1</a:t>
              </a:r>
            </a:p>
          </p:txBody>
        </p:sp>
      </p:grpSp>
      <p:sp>
        <p:nvSpPr>
          <p:cNvPr id="45" name="Šípka nahor 44"/>
          <p:cNvSpPr/>
          <p:nvPr/>
        </p:nvSpPr>
        <p:spPr>
          <a:xfrm>
            <a:off x="5940152" y="2348880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Šípka nahor 45"/>
          <p:cNvSpPr/>
          <p:nvPr/>
        </p:nvSpPr>
        <p:spPr>
          <a:xfrm>
            <a:off x="7956376" y="4005064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Šípka nahor 46"/>
          <p:cNvSpPr/>
          <p:nvPr/>
        </p:nvSpPr>
        <p:spPr>
          <a:xfrm>
            <a:off x="6156176" y="2348880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Šípka nahor 47"/>
          <p:cNvSpPr/>
          <p:nvPr/>
        </p:nvSpPr>
        <p:spPr>
          <a:xfrm>
            <a:off x="6156176" y="4005064"/>
            <a:ext cx="432048" cy="648072"/>
          </a:xfrm>
          <a:prstGeom prst="upArrow">
            <a:avLst>
              <a:gd name="adj1" fmla="val 22243"/>
              <a:gd name="adj2" fmla="val 6486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Obdĺžnik 48"/>
          <p:cNvSpPr/>
          <p:nvPr/>
        </p:nvSpPr>
        <p:spPr>
          <a:xfrm>
            <a:off x="6041188" y="3688004"/>
            <a:ext cx="648072" cy="216024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Obdĺžnik 49"/>
          <p:cNvSpPr/>
          <p:nvPr/>
        </p:nvSpPr>
        <p:spPr>
          <a:xfrm>
            <a:off x="6041188" y="2031820"/>
            <a:ext cx="648072" cy="216024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uiExpand="1" animBg="1"/>
      <p:bldP spid="46" grpId="0" uiExpand="1" animBg="1"/>
      <p:bldP spid="47" grpId="0" uiExpand="1" animBg="1"/>
      <p:bldP spid="48" grpId="0" uiExpand="1" animBg="1"/>
      <p:bldP spid="49" grpId="0" animBg="1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r>
              <a:rPr lang="sk-SK" dirty="0" smtClean="0"/>
              <a:t>: </a:t>
            </a:r>
            <a:r>
              <a:rPr lang="en-US" dirty="0" smtClean="0"/>
              <a:t>crowd correctness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trained threshold </a:t>
            </a:r>
            <a:r>
              <a:rPr lang="sk-SK" dirty="0" smtClean="0"/>
              <a:t>(</a:t>
            </a:r>
            <a:r>
              <a:rPr lang="sk-SK" i="1" dirty="0" smtClean="0"/>
              <a:t>t</a:t>
            </a:r>
            <a:r>
              <a:rPr lang="sk-SK" dirty="0" smtClean="0"/>
              <a:t>) </a:t>
            </a:r>
            <a:r>
              <a:rPr lang="en-US" dirty="0" smtClean="0"/>
              <a:t>and uncertainty interval</a:t>
            </a:r>
            <a:r>
              <a:rPr lang="sk-SK" dirty="0" smtClean="0"/>
              <a:t> (</a:t>
            </a:r>
            <a:r>
              <a:rPr lang="el-GR" dirty="0" smtClean="0"/>
              <a:t>ε</a:t>
            </a:r>
            <a:r>
              <a:rPr lang="sk-SK" dirty="0" smtClean="0"/>
              <a:t>)</a:t>
            </a:r>
          </a:p>
          <a:p>
            <a:r>
              <a:rPr lang="en-US" dirty="0" smtClean="0"/>
              <a:t>Resulting in </a:t>
            </a:r>
            <a:r>
              <a:rPr lang="en-US" dirty="0" smtClean="0">
                <a:solidFill>
                  <a:srgbClr val="0070C0"/>
                </a:solidFill>
              </a:rPr>
              <a:t>precision </a:t>
            </a:r>
            <a:r>
              <a:rPr lang="en-US" dirty="0" smtClean="0"/>
              <a:t>and “unknown cases” ratios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683568" y="3008950"/>
          <a:ext cx="7704856" cy="3516394"/>
        </p:xfrm>
        <a:graphic>
          <a:graphicData uri="http://schemas.openxmlformats.org/drawingml/2006/table">
            <a:tbl>
              <a:tblPr/>
              <a:tblGrid>
                <a:gridCol w="1636161"/>
                <a:gridCol w="1966928"/>
                <a:gridCol w="2108326"/>
                <a:gridCol w="1993441"/>
              </a:tblGrid>
              <a:tr h="407044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sk-SK" sz="2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ε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= 0.0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ε = 0.05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ε = 0.10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79.60 (0.0)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83.52 (12.44)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86.88 (20.40)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82.59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86.44 (11.94)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88.97 (27.86)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0.65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84.58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87.06 (15.42)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91.55 (29.35)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0.70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80.10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88.55 (17.41)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88.89 (37.31)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79.10 (0.0)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79.62 (21.89)</a:t>
                      </a:r>
                      <a:endParaRPr lang="sk-SK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86.92 (46.77)</a:t>
                      </a:r>
                      <a:endParaRPr lang="sk-SK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Aggregate distribution of student evaluations to correctness intervals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538" t="1340" r="1963" b="4851"/>
          <a:stretch>
            <a:fillRect/>
          </a:stretch>
        </p:blipFill>
        <p:spPr bwMode="auto">
          <a:xfrm>
            <a:off x="323528" y="1556792"/>
            <a:ext cx="86409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can work as a cheap crowd, but</a:t>
            </a:r>
          </a:p>
          <a:p>
            <a:pPr lvl="1"/>
            <a:r>
              <a:rPr lang="en-US" dirty="0" smtClean="0"/>
              <a:t>They need to feel benefits of their work</a:t>
            </a:r>
          </a:p>
          <a:p>
            <a:pPr lvl="1"/>
            <a:r>
              <a:rPr lang="en-US" dirty="0" smtClean="0"/>
              <a:t>They abuse/spam the system, if this benefits them</a:t>
            </a:r>
          </a:p>
          <a:p>
            <a:pPr lvl="1"/>
            <a:r>
              <a:rPr lang="en-US" dirty="0" smtClean="0"/>
              <a:t>Be more careful with their results (“trustful student”)</a:t>
            </a:r>
          </a:p>
          <a:p>
            <a:pPr lvl="1"/>
            <a:r>
              <a:rPr lang="en-US" dirty="0" smtClean="0"/>
              <a:t>Expect long-tailed student activity distribution</a:t>
            </a:r>
          </a:p>
          <a:p>
            <a:endParaRPr lang="en-US" dirty="0"/>
          </a:p>
          <a:p>
            <a:r>
              <a:rPr lang="en-US" dirty="0" smtClean="0"/>
              <a:t>Interactive exercise with immediate feedback, bootstrapped from the crowd</a:t>
            </a:r>
            <a:endParaRPr lang="en-US" dirty="0"/>
          </a:p>
          <a:p>
            <a:pPr lvl="1"/>
            <a:r>
              <a:rPr lang="en-US" dirty="0" smtClean="0"/>
              <a:t>Future work:</a:t>
            </a:r>
          </a:p>
          <a:p>
            <a:pPr lvl="2"/>
            <a:r>
              <a:rPr lang="en-US" dirty="0" smtClean="0"/>
              <a:t>Moving towards learning support CQA</a:t>
            </a:r>
          </a:p>
          <a:p>
            <a:pPr lvl="2"/>
            <a:r>
              <a:rPr lang="en-US" dirty="0" smtClean="0"/>
              <a:t>Expertise detection (spam detection)</a:t>
            </a:r>
          </a:p>
          <a:p>
            <a:endParaRPr lang="en-US" dirty="0" smtClean="0"/>
          </a:p>
          <a:p>
            <a:endParaRPr lang="en-US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can we </a:t>
            </a:r>
            <a:r>
              <a:rPr lang="en-US" baseline="0" dirty="0" smtClean="0">
                <a:solidFill>
                  <a:srgbClr val="0070C0"/>
                </a:solidFill>
              </a:rPr>
              <a:t>use crowd of students </a:t>
            </a:r>
            <a:r>
              <a:rPr lang="en-US" baseline="0" dirty="0" smtClean="0"/>
              <a:t>to reinforce the learning process? </a:t>
            </a:r>
          </a:p>
          <a:p>
            <a:r>
              <a:rPr lang="en-US" baseline="0" dirty="0" smtClean="0"/>
              <a:t>What are the </a:t>
            </a:r>
            <a:r>
              <a:rPr lang="en-US" baseline="0" dirty="0" smtClean="0">
                <a:solidFill>
                  <a:srgbClr val="0070C0"/>
                </a:solidFill>
              </a:rPr>
              <a:t>upsides</a:t>
            </a:r>
            <a:r>
              <a:rPr lang="en-US" baseline="0" dirty="0" smtClean="0"/>
              <a:t> and </a:t>
            </a:r>
            <a:r>
              <a:rPr lang="en-US" baseline="0" dirty="0" smtClean="0">
                <a:solidFill>
                  <a:srgbClr val="0070C0"/>
                </a:solidFill>
              </a:rPr>
              <a:t>downsides</a:t>
            </a:r>
            <a:r>
              <a:rPr lang="en-US" baseline="0" dirty="0" smtClean="0"/>
              <a:t> of using student crowd? </a:t>
            </a:r>
          </a:p>
          <a:p>
            <a:r>
              <a:rPr lang="en-US" baseline="0" dirty="0" smtClean="0"/>
              <a:t>And what are the </a:t>
            </a:r>
            <a:r>
              <a:rPr lang="en-US" baseline="0" dirty="0" smtClean="0">
                <a:solidFill>
                  <a:srgbClr val="0070C0"/>
                </a:solidFill>
              </a:rPr>
              <a:t>tricky parts</a:t>
            </a:r>
            <a:r>
              <a:rPr lang="en-US" baseline="0" dirty="0" smtClean="0"/>
              <a:t>?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Case</a:t>
            </a:r>
            <a:r>
              <a:rPr lang="en-US" dirty="0" smtClean="0"/>
              <a:t> of a </a:t>
            </a:r>
            <a:r>
              <a:rPr lang="en-US" dirty="0"/>
              <a:t>s</a:t>
            </a:r>
            <a:r>
              <a:rPr lang="en-US" baseline="0" dirty="0" smtClean="0"/>
              <a:t>pecific</a:t>
            </a:r>
            <a:r>
              <a:rPr lang="en-US" dirty="0" smtClean="0"/>
              <a:t> method: </a:t>
            </a:r>
            <a:r>
              <a:rPr lang="en-US" dirty="0" smtClean="0">
                <a:solidFill>
                  <a:srgbClr val="0070C0"/>
                </a:solidFill>
              </a:rPr>
              <a:t>interactive exercise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featuring text answer correctness validation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students as a crowd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 (free)</a:t>
            </a:r>
          </a:p>
          <a:p>
            <a:r>
              <a:rPr lang="en-US" dirty="0" smtClean="0"/>
              <a:t>Students can be motivated</a:t>
            </a:r>
          </a:p>
          <a:p>
            <a:pPr lvl="1"/>
            <a:r>
              <a:rPr lang="en-US" dirty="0" smtClean="0"/>
              <a:t>The process must </a:t>
            </a:r>
            <a:r>
              <a:rPr lang="en-US" dirty="0" smtClean="0">
                <a:solidFill>
                  <a:srgbClr val="0070C0"/>
                </a:solidFill>
              </a:rPr>
              <a:t>benefit them</a:t>
            </a:r>
          </a:p>
          <a:p>
            <a:pPr lvl="1"/>
            <a:r>
              <a:rPr lang="en-US" dirty="0" smtClean="0"/>
              <a:t>Secondarily reinforced by teacher’s points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Heterogeneity (in skill, in attitude)</a:t>
            </a:r>
          </a:p>
          <a:p>
            <a:r>
              <a:rPr lang="en-US" dirty="0" smtClean="0"/>
              <a:t>Tricky behavior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</a:t>
            </a:r>
            <a:r>
              <a:rPr lang="en-US" dirty="0" err="1" smtClean="0"/>
              <a:t>Duolingo</a:t>
            </a:r>
            <a:endParaRPr lang="sk-SK" dirty="0"/>
          </a:p>
        </p:txBody>
      </p:sp>
      <p:pic>
        <p:nvPicPr>
          <p:cNvPr id="4" name="Picture 2" descr="http://westkarana.com/wp-content/uploads/2012/10/Fullscreen-capture-1062012-64927-P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73" b="12148"/>
          <a:stretch/>
        </p:blipFill>
        <p:spPr bwMode="auto">
          <a:xfrm>
            <a:off x="251520" y="2780928"/>
            <a:ext cx="5891334" cy="36116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DuolingoNewTranslationPage.jpg"/>
          <p:cNvPicPr>
            <a:picLocks noChangeAspect="1"/>
          </p:cNvPicPr>
          <p:nvPr/>
        </p:nvPicPr>
        <p:blipFill>
          <a:blip r:embed="rId3" cstate="print"/>
          <a:srcRect b="49601"/>
          <a:stretch>
            <a:fillRect/>
          </a:stretch>
        </p:blipFill>
        <p:spPr>
          <a:xfrm>
            <a:off x="3347864" y="3068960"/>
            <a:ext cx="5588179" cy="3409943"/>
          </a:xfrm>
          <a:prstGeom prst="rect">
            <a:avLst/>
          </a:prstGeom>
        </p:spPr>
      </p:pic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440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Learning language by translating real web</a:t>
            </a:r>
          </a:p>
          <a:p>
            <a:r>
              <a:rPr lang="en-US" dirty="0" smtClean="0"/>
              <a:t>Translations and ratings also support the learning itself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ALEF</a:t>
            </a:r>
            <a:endParaRPr lang="sk-SK" dirty="0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440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Adaptive </a:t>
            </a:r>
            <a:r>
              <a:rPr lang="en-US" dirty="0" err="1" smtClean="0"/>
              <a:t>LEarning</a:t>
            </a:r>
            <a:r>
              <a:rPr lang="en-US" dirty="0" smtClean="0"/>
              <a:t> Framework</a:t>
            </a:r>
          </a:p>
          <a:p>
            <a:r>
              <a:rPr lang="en-US" dirty="0" smtClean="0"/>
              <a:t>Students </a:t>
            </a:r>
            <a:r>
              <a:rPr lang="en-US" dirty="0" err="1" smtClean="0"/>
              <a:t>crowdsourced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highlights, tags, external resources</a:t>
            </a:r>
          </a:p>
          <a:p>
            <a:endParaRPr lang="sk-SK" dirty="0"/>
          </a:p>
        </p:txBody>
      </p:sp>
      <p:pic>
        <p:nvPicPr>
          <p:cNvPr id="7" name="Obrázok 6" descr="alef 2.png"/>
          <p:cNvPicPr>
            <a:picLocks noChangeAspect="1"/>
          </p:cNvPicPr>
          <p:nvPr/>
        </p:nvPicPr>
        <p:blipFill>
          <a:blip r:embed="rId2" cstate="print"/>
          <a:srcRect b="23409"/>
          <a:stretch>
            <a:fillRect/>
          </a:stretch>
        </p:blipFill>
        <p:spPr>
          <a:xfrm>
            <a:off x="260325" y="2492896"/>
            <a:ext cx="8704163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method: motivatio</a:t>
            </a:r>
            <a:r>
              <a:rPr lang="en-US" dirty="0"/>
              <a:t>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like </a:t>
            </a:r>
            <a:r>
              <a:rPr lang="en-US" dirty="0" smtClean="0">
                <a:solidFill>
                  <a:srgbClr val="0070C0"/>
                </a:solidFill>
              </a:rPr>
              <a:t>online interactive exercises</a:t>
            </a:r>
          </a:p>
          <a:p>
            <a:pPr lvl="1"/>
            <a:r>
              <a:rPr lang="en-US" dirty="0" smtClean="0"/>
              <a:t>Some as a preferred form of learning</a:t>
            </a:r>
          </a:p>
          <a:p>
            <a:pPr lvl="1"/>
            <a:r>
              <a:rPr lang="en-US" dirty="0" smtClean="0"/>
              <a:t>Most as self-testing tool (used prior to exams)</a:t>
            </a:r>
          </a:p>
          <a:p>
            <a:endParaRPr lang="en-US" dirty="0" smtClean="0"/>
          </a:p>
          <a:p>
            <a:r>
              <a:rPr lang="en-US" dirty="0" smtClean="0"/>
              <a:t>… but these </a:t>
            </a:r>
            <a:r>
              <a:rPr lang="en-US" dirty="0" smtClean="0">
                <a:solidFill>
                  <a:srgbClr val="0070C0"/>
                </a:solidFill>
              </a:rPr>
              <a:t>are limited</a:t>
            </a:r>
          </a:p>
          <a:p>
            <a:pPr lvl="1"/>
            <a:r>
              <a:rPr lang="en-US" dirty="0" smtClean="0"/>
              <a:t>They require manually-created content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Automated evaluation is limited </a:t>
            </a:r>
            <a:r>
              <a:rPr lang="en-US" dirty="0" smtClean="0"/>
              <a:t>for certain answer types</a:t>
            </a:r>
          </a:p>
          <a:p>
            <a:pPr lvl="2"/>
            <a:r>
              <a:rPr lang="en-US" dirty="0" smtClean="0"/>
              <a:t>OK with (multi)choice questions, number results, …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BAD with free text answers, visuals, processes, …</a:t>
            </a:r>
          </a:p>
          <a:p>
            <a:endParaRPr lang="en-US" dirty="0" smtClean="0"/>
          </a:p>
          <a:p>
            <a:r>
              <a:rPr lang="en-US" dirty="0" smtClean="0"/>
              <a:t>… limited to certain domains of learning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goal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Bring-in interactive online exercise,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Provides instant feedback to student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Goes beyond knowledge type limits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Is less dependent on manual content creation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idea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Instead of answering a question with free text,</a:t>
            </a:r>
          </a:p>
          <a:p>
            <a:pPr>
              <a:buNone/>
            </a:pPr>
            <a:r>
              <a:rPr lang="en-US" dirty="0" smtClean="0"/>
              <a:t>student evaluates an </a:t>
            </a:r>
            <a:r>
              <a:rPr lang="en-US" dirty="0" smtClean="0">
                <a:solidFill>
                  <a:srgbClr val="0070C0"/>
                </a:solidFill>
              </a:rPr>
              <a:t>existing answer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question-answer</a:t>
            </a:r>
            <a:r>
              <a:rPr lang="en-US" dirty="0" smtClean="0"/>
              <a:t> combination is our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learning object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like this: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830</Words>
  <Application>Microsoft Office PowerPoint</Application>
  <PresentationFormat>Prezentácia na obrazovke (4:3)</PresentationFormat>
  <Paragraphs>160</Paragraphs>
  <Slides>19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Classsourcing: Crowd-Based Validation of Question-Answer Learning Objects</vt:lpstr>
      <vt:lpstr>This talk</vt:lpstr>
      <vt:lpstr>Using students as a crowd</vt:lpstr>
      <vt:lpstr>Example 1: Duolingo</vt:lpstr>
      <vt:lpstr>Example 2: ALEF</vt:lpstr>
      <vt:lpstr>Our method: motivation</vt:lpstr>
      <vt:lpstr>Method goal</vt:lpstr>
      <vt:lpstr>Method idea</vt:lpstr>
      <vt:lpstr>… like this:</vt:lpstr>
      <vt:lpstr>This form of exercise</vt:lpstr>
      <vt:lpstr>Deployment</vt:lpstr>
      <vt:lpstr>Some students are more motivated than others: expect a long tail</vt:lpstr>
      <vt:lpstr>Crowd evaluation: is the answer correct or wrong?</vt:lpstr>
      <vt:lpstr>Example of a trustful student</vt:lpstr>
      <vt:lpstr>Example question and answer</vt:lpstr>
      <vt:lpstr>Interpretation of the crowd</vt:lpstr>
      <vt:lpstr>Evaluation: crowd correctness</vt:lpstr>
      <vt:lpstr>Aggregate distribution of student evaluations to correctness intervals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Classsourcing: Crowd-Based Validation of Question-Answer Learning Objects</dc:title>
  <dc:creator>Jakub Šimko</dc:creator>
  <cp:lastModifiedBy>Jakub Šimko</cp:lastModifiedBy>
  <cp:revision>143</cp:revision>
  <dcterms:created xsi:type="dcterms:W3CDTF">2013-08-30T06:58:58Z</dcterms:created>
  <dcterms:modified xsi:type="dcterms:W3CDTF">2013-09-11T21:26:13Z</dcterms:modified>
</cp:coreProperties>
</file>