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8"/>
  </p:notesMasterIdLst>
  <p:sldIdLst>
    <p:sldId id="256" r:id="rId2"/>
    <p:sldId id="257" r:id="rId3"/>
    <p:sldId id="300" r:id="rId4"/>
    <p:sldId id="279" r:id="rId5"/>
    <p:sldId id="307" r:id="rId6"/>
    <p:sldId id="259" r:id="rId7"/>
    <p:sldId id="280" r:id="rId8"/>
    <p:sldId id="261" r:id="rId9"/>
    <p:sldId id="324" r:id="rId10"/>
    <p:sldId id="325" r:id="rId11"/>
    <p:sldId id="262" r:id="rId12"/>
    <p:sldId id="263" r:id="rId13"/>
    <p:sldId id="314" r:id="rId14"/>
    <p:sldId id="319" r:id="rId15"/>
    <p:sldId id="318" r:id="rId16"/>
    <p:sldId id="310" r:id="rId17"/>
    <p:sldId id="265" r:id="rId18"/>
    <p:sldId id="284" r:id="rId19"/>
    <p:sldId id="285" r:id="rId20"/>
    <p:sldId id="286" r:id="rId21"/>
    <p:sldId id="316" r:id="rId22"/>
    <p:sldId id="322" r:id="rId23"/>
    <p:sldId id="288" r:id="rId24"/>
    <p:sldId id="289" r:id="rId25"/>
    <p:sldId id="326" r:id="rId26"/>
    <p:sldId id="327" r:id="rId27"/>
    <p:sldId id="328" r:id="rId28"/>
    <p:sldId id="329" r:id="rId29"/>
    <p:sldId id="269" r:id="rId30"/>
    <p:sldId id="270" r:id="rId31"/>
    <p:sldId id="274" r:id="rId32"/>
    <p:sldId id="275" r:id="rId33"/>
    <p:sldId id="321" r:id="rId34"/>
    <p:sldId id="320" r:id="rId35"/>
    <p:sldId id="309" r:id="rId36"/>
    <p:sldId id="323" r:id="rId3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IIT%20Ulohy\dottore\prispevky\IIT.SRC\IIT.SRC_2012\poster\resultshe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IIT%20Ulohy\dottore\dizertacia\DP6\obhajoba\resources\Correctness_and_consensus_Extende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IIT%20Ulohy\dottore\dizertacia\DP6\obhajoba\resources\Correctness_and_consensus_Extend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k-SK"/>
  <c:chart>
    <c:plotArea>
      <c:layout/>
      <c:pieChart>
        <c:varyColors val="1"/>
        <c:ser>
          <c:idx val="0"/>
          <c:order val="0"/>
          <c:val>
            <c:numRef>
              <c:f>Hárok2!$A$3:$A$6</c:f>
              <c:numCache>
                <c:formatCode>General</c:formatCode>
                <c:ptCount val="4"/>
                <c:pt idx="0">
                  <c:v>55</c:v>
                </c:pt>
                <c:pt idx="1">
                  <c:v>21</c:v>
                </c:pt>
                <c:pt idx="2">
                  <c:v>14</c:v>
                </c:pt>
                <c:pt idx="3">
                  <c:v>10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k-SK"/>
  <c:chart>
    <c:plotArea>
      <c:layout>
        <c:manualLayout>
          <c:layoutTarget val="inner"/>
          <c:xMode val="edge"/>
          <c:yMode val="edge"/>
          <c:x val="8.2936137936906282E-2"/>
          <c:y val="9.1965830381569899E-2"/>
          <c:w val="0.8989324394901087"/>
          <c:h val="0.69757598380313968"/>
        </c:manualLayout>
      </c:layout>
      <c:barChart>
        <c:barDir val="col"/>
        <c:grouping val="clustered"/>
        <c:ser>
          <c:idx val="0"/>
          <c:order val="0"/>
          <c:tx>
            <c:strRef>
              <c:f>Hárok1!$C$1</c:f>
              <c:strCache>
                <c:ptCount val="1"/>
                <c:pt idx="0">
                  <c:v>Consensus ratio</c:v>
                </c:pt>
              </c:strCache>
            </c:strRef>
          </c:tx>
          <c:val>
            <c:numRef>
              <c:f>Hárok1!$C$2:$C$59</c:f>
              <c:numCache>
                <c:formatCode>General</c:formatCode>
                <c:ptCount val="58"/>
                <c:pt idx="0">
                  <c:v>0.60500000000000065</c:v>
                </c:pt>
                <c:pt idx="1">
                  <c:v>0.61600000000000077</c:v>
                </c:pt>
                <c:pt idx="2">
                  <c:v>0.57700000000000062</c:v>
                </c:pt>
                <c:pt idx="3">
                  <c:v>0.53100000000000003</c:v>
                </c:pt>
                <c:pt idx="4">
                  <c:v>0.70900000000000063</c:v>
                </c:pt>
                <c:pt idx="5">
                  <c:v>0.58299999999999996</c:v>
                </c:pt>
                <c:pt idx="6">
                  <c:v>0.56399999999999995</c:v>
                </c:pt>
                <c:pt idx="7">
                  <c:v>0.72500000000000064</c:v>
                </c:pt>
                <c:pt idx="8">
                  <c:v>0.59799999999999998</c:v>
                </c:pt>
                <c:pt idx="9">
                  <c:v>0.62800000000000089</c:v>
                </c:pt>
                <c:pt idx="10">
                  <c:v>0.70900000000000063</c:v>
                </c:pt>
                <c:pt idx="11">
                  <c:v>0.67100000000000104</c:v>
                </c:pt>
                <c:pt idx="12">
                  <c:v>0.68899999999999995</c:v>
                </c:pt>
                <c:pt idx="13">
                  <c:v>0.59199999999999997</c:v>
                </c:pt>
                <c:pt idx="14">
                  <c:v>0.69000000000000061</c:v>
                </c:pt>
                <c:pt idx="15">
                  <c:v>0.90200000000000002</c:v>
                </c:pt>
                <c:pt idx="16">
                  <c:v>0.66300000000000103</c:v>
                </c:pt>
                <c:pt idx="17">
                  <c:v>0.67700000000000105</c:v>
                </c:pt>
                <c:pt idx="18">
                  <c:v>0.78900000000000003</c:v>
                </c:pt>
                <c:pt idx="19">
                  <c:v>0.72600000000000064</c:v>
                </c:pt>
                <c:pt idx="20">
                  <c:v>0.71100000000000063</c:v>
                </c:pt>
                <c:pt idx="21">
                  <c:v>0.72200000000000064</c:v>
                </c:pt>
                <c:pt idx="22">
                  <c:v>0.88900000000000001</c:v>
                </c:pt>
                <c:pt idx="23">
                  <c:v>0.94599999999999995</c:v>
                </c:pt>
                <c:pt idx="24">
                  <c:v>0.68200000000000005</c:v>
                </c:pt>
                <c:pt idx="25">
                  <c:v>0.71000000000000063</c:v>
                </c:pt>
                <c:pt idx="26">
                  <c:v>0.76900000000000091</c:v>
                </c:pt>
                <c:pt idx="27">
                  <c:v>0.68600000000000005</c:v>
                </c:pt>
                <c:pt idx="28">
                  <c:v>0.86400000000000077</c:v>
                </c:pt>
                <c:pt idx="29">
                  <c:v>0.71100000000000063</c:v>
                </c:pt>
                <c:pt idx="30">
                  <c:v>0.67900000000000105</c:v>
                </c:pt>
                <c:pt idx="31">
                  <c:v>0.70300000000000062</c:v>
                </c:pt>
                <c:pt idx="32">
                  <c:v>0.66700000000000104</c:v>
                </c:pt>
                <c:pt idx="33">
                  <c:v>0.55800000000000005</c:v>
                </c:pt>
                <c:pt idx="34">
                  <c:v>0.71000000000000063</c:v>
                </c:pt>
                <c:pt idx="35">
                  <c:v>0.7590000000000009</c:v>
                </c:pt>
                <c:pt idx="36">
                  <c:v>0.97600000000000064</c:v>
                </c:pt>
                <c:pt idx="37">
                  <c:v>0.69599999999999995</c:v>
                </c:pt>
                <c:pt idx="38">
                  <c:v>0.69899999999999995</c:v>
                </c:pt>
                <c:pt idx="39">
                  <c:v>0.77600000000000102</c:v>
                </c:pt>
                <c:pt idx="40">
                  <c:v>0.69099999999999995</c:v>
                </c:pt>
                <c:pt idx="41">
                  <c:v>0.62800000000000089</c:v>
                </c:pt>
                <c:pt idx="42">
                  <c:v>0.70000000000000062</c:v>
                </c:pt>
                <c:pt idx="43">
                  <c:v>0.73300000000000065</c:v>
                </c:pt>
                <c:pt idx="44">
                  <c:v>0.79200000000000004</c:v>
                </c:pt>
                <c:pt idx="45">
                  <c:v>0.74700000000000077</c:v>
                </c:pt>
                <c:pt idx="46">
                  <c:v>0.81100000000000005</c:v>
                </c:pt>
                <c:pt idx="47">
                  <c:v>0.82099999999999995</c:v>
                </c:pt>
                <c:pt idx="48">
                  <c:v>0.7620000000000009</c:v>
                </c:pt>
                <c:pt idx="49">
                  <c:v>0.79500000000000004</c:v>
                </c:pt>
                <c:pt idx="50">
                  <c:v>0.71200000000000063</c:v>
                </c:pt>
                <c:pt idx="51">
                  <c:v>0.88800000000000001</c:v>
                </c:pt>
                <c:pt idx="52">
                  <c:v>0.7630000000000009</c:v>
                </c:pt>
                <c:pt idx="53">
                  <c:v>0.79800000000000004</c:v>
                </c:pt>
                <c:pt idx="54">
                  <c:v>0.86500000000000077</c:v>
                </c:pt>
                <c:pt idx="55">
                  <c:v>0.70700000000000063</c:v>
                </c:pt>
                <c:pt idx="56">
                  <c:v>0.7670000000000009</c:v>
                </c:pt>
                <c:pt idx="57">
                  <c:v>0.77300000000000091</c:v>
                </c:pt>
              </c:numCache>
            </c:numRef>
          </c:val>
        </c:ser>
        <c:axId val="162444416"/>
        <c:axId val="163877248"/>
      </c:barChart>
      <c:lineChart>
        <c:grouping val="standard"/>
        <c:ser>
          <c:idx val="1"/>
          <c:order val="1"/>
          <c:tx>
            <c:strRef>
              <c:f>Hárok1!$D$1</c:f>
              <c:strCache>
                <c:ptCount val="1"/>
                <c:pt idx="0">
                  <c:v>Usefulness</c:v>
                </c:pt>
              </c:strCache>
            </c:strRef>
          </c:tx>
          <c:marker>
            <c:symbol val="none"/>
          </c:marker>
          <c:val>
            <c:numRef>
              <c:f>Hárok1!$D$2:$D$59</c:f>
              <c:numCache>
                <c:formatCode>General</c:formatCode>
                <c:ptCount val="58"/>
                <c:pt idx="0">
                  <c:v>0.48700000000000032</c:v>
                </c:pt>
                <c:pt idx="1">
                  <c:v>0.53600000000000003</c:v>
                </c:pt>
                <c:pt idx="2">
                  <c:v>0.56599999999999995</c:v>
                </c:pt>
                <c:pt idx="3">
                  <c:v>0.56799999999999995</c:v>
                </c:pt>
                <c:pt idx="4">
                  <c:v>0.56999999999999995</c:v>
                </c:pt>
                <c:pt idx="5">
                  <c:v>0.58299999999999996</c:v>
                </c:pt>
                <c:pt idx="6">
                  <c:v>0.59499999999999997</c:v>
                </c:pt>
                <c:pt idx="7">
                  <c:v>0.60800000000000065</c:v>
                </c:pt>
                <c:pt idx="8">
                  <c:v>0.61100000000000065</c:v>
                </c:pt>
                <c:pt idx="9">
                  <c:v>0.61100000000000065</c:v>
                </c:pt>
                <c:pt idx="10">
                  <c:v>0.61200000000000065</c:v>
                </c:pt>
                <c:pt idx="11">
                  <c:v>0.61600000000000077</c:v>
                </c:pt>
                <c:pt idx="12">
                  <c:v>0.62000000000000077</c:v>
                </c:pt>
                <c:pt idx="13">
                  <c:v>0.63100000000000089</c:v>
                </c:pt>
                <c:pt idx="14">
                  <c:v>0.63200000000000089</c:v>
                </c:pt>
                <c:pt idx="15">
                  <c:v>0.6340000000000009</c:v>
                </c:pt>
                <c:pt idx="16">
                  <c:v>0.6400000000000009</c:v>
                </c:pt>
                <c:pt idx="17">
                  <c:v>0.64500000000000091</c:v>
                </c:pt>
                <c:pt idx="18">
                  <c:v>0.65800000000000103</c:v>
                </c:pt>
                <c:pt idx="19">
                  <c:v>0.66100000000000103</c:v>
                </c:pt>
                <c:pt idx="20">
                  <c:v>0.66700000000000104</c:v>
                </c:pt>
                <c:pt idx="21">
                  <c:v>0.66700000000000104</c:v>
                </c:pt>
                <c:pt idx="22">
                  <c:v>0.66700000000000104</c:v>
                </c:pt>
                <c:pt idx="23">
                  <c:v>0.67600000000000104</c:v>
                </c:pt>
                <c:pt idx="24">
                  <c:v>0.67700000000000105</c:v>
                </c:pt>
                <c:pt idx="25">
                  <c:v>0.67700000000000105</c:v>
                </c:pt>
                <c:pt idx="26">
                  <c:v>0.67700000000000105</c:v>
                </c:pt>
                <c:pt idx="27">
                  <c:v>0.68</c:v>
                </c:pt>
                <c:pt idx="28">
                  <c:v>0.68200000000000005</c:v>
                </c:pt>
                <c:pt idx="29">
                  <c:v>0.68400000000000005</c:v>
                </c:pt>
                <c:pt idx="30">
                  <c:v>0.68700000000000061</c:v>
                </c:pt>
                <c:pt idx="31">
                  <c:v>0.68799999999999994</c:v>
                </c:pt>
                <c:pt idx="32">
                  <c:v>0.69000000000000061</c:v>
                </c:pt>
                <c:pt idx="33">
                  <c:v>0.69199999999999995</c:v>
                </c:pt>
                <c:pt idx="34">
                  <c:v>0.70300000000000062</c:v>
                </c:pt>
                <c:pt idx="35">
                  <c:v>0.70400000000000063</c:v>
                </c:pt>
                <c:pt idx="36">
                  <c:v>0.71500000000000064</c:v>
                </c:pt>
                <c:pt idx="37">
                  <c:v>0.71600000000000064</c:v>
                </c:pt>
                <c:pt idx="38">
                  <c:v>0.73500000000000065</c:v>
                </c:pt>
                <c:pt idx="39">
                  <c:v>0.73500000000000065</c:v>
                </c:pt>
                <c:pt idx="40">
                  <c:v>0.75300000000000089</c:v>
                </c:pt>
                <c:pt idx="41">
                  <c:v>0.75600000000000089</c:v>
                </c:pt>
                <c:pt idx="42">
                  <c:v>0.75700000000000089</c:v>
                </c:pt>
                <c:pt idx="43">
                  <c:v>0.7670000000000009</c:v>
                </c:pt>
                <c:pt idx="44">
                  <c:v>0.77100000000000091</c:v>
                </c:pt>
                <c:pt idx="45">
                  <c:v>0.77300000000000091</c:v>
                </c:pt>
                <c:pt idx="46">
                  <c:v>0.79300000000000004</c:v>
                </c:pt>
                <c:pt idx="47">
                  <c:v>0.80300000000000005</c:v>
                </c:pt>
                <c:pt idx="48">
                  <c:v>0.81</c:v>
                </c:pt>
                <c:pt idx="49">
                  <c:v>0.81799999999999995</c:v>
                </c:pt>
                <c:pt idx="50">
                  <c:v>0.83200000000000063</c:v>
                </c:pt>
                <c:pt idx="51">
                  <c:v>0.83600000000000063</c:v>
                </c:pt>
                <c:pt idx="52">
                  <c:v>0.85500000000000065</c:v>
                </c:pt>
                <c:pt idx="53">
                  <c:v>0.86300000000000077</c:v>
                </c:pt>
                <c:pt idx="54">
                  <c:v>0.86500000000000077</c:v>
                </c:pt>
                <c:pt idx="55">
                  <c:v>0.86900000000000077</c:v>
                </c:pt>
                <c:pt idx="56">
                  <c:v>0.88200000000000001</c:v>
                </c:pt>
                <c:pt idx="57">
                  <c:v>0.89400000000000002</c:v>
                </c:pt>
              </c:numCache>
            </c:numRef>
          </c:val>
        </c:ser>
        <c:marker val="1"/>
        <c:axId val="162444416"/>
        <c:axId val="163877248"/>
      </c:lineChart>
      <c:catAx>
        <c:axId val="162444416"/>
        <c:scaling>
          <c:orientation val="minMax"/>
        </c:scaling>
        <c:delete val="1"/>
        <c:axPos val="b"/>
        <c:tickLblPos val="none"/>
        <c:crossAx val="163877248"/>
        <c:crosses val="autoZero"/>
        <c:auto val="1"/>
        <c:lblAlgn val="ctr"/>
        <c:lblOffset val="100"/>
      </c:catAx>
      <c:valAx>
        <c:axId val="163877248"/>
        <c:scaling>
          <c:orientation val="minMax"/>
          <c:max val="1"/>
          <c:min val="0.4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sk-SK"/>
          </a:p>
        </c:txPr>
        <c:crossAx val="16244441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2000"/>
      </a:pPr>
      <a:endParaRPr lang="sk-SK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k-SK"/>
  <c:chart>
    <c:plotArea>
      <c:layout>
        <c:manualLayout>
          <c:layoutTarget val="inner"/>
          <c:xMode val="edge"/>
          <c:yMode val="edge"/>
          <c:x val="7.3129642578461468E-2"/>
          <c:y val="6.4643491615949886E-2"/>
          <c:w val="0.89855632910750838"/>
          <c:h val="0.60567238274958779"/>
        </c:manualLayout>
      </c:layout>
      <c:barChart>
        <c:barDir val="col"/>
        <c:grouping val="clustered"/>
        <c:ser>
          <c:idx val="0"/>
          <c:order val="0"/>
          <c:tx>
            <c:v>weighting with usefulness</c:v>
          </c:tx>
          <c:cat>
            <c:numRef>
              <c:f>Hárok2!$A$2:$A$17</c:f>
              <c:numCache>
                <c:formatCode>General</c:formatCode>
                <c:ptCount val="16"/>
                <c:pt idx="0">
                  <c:v>0.5</c:v>
                </c:pt>
                <c:pt idx="1">
                  <c:v>0.60000000000000064</c:v>
                </c:pt>
                <c:pt idx="2">
                  <c:v>0.70000000000000062</c:v>
                </c:pt>
                <c:pt idx="3">
                  <c:v>0.8</c:v>
                </c:pt>
                <c:pt idx="4">
                  <c:v>0.9</c:v>
                </c:pt>
                <c:pt idx="5">
                  <c:v>1</c:v>
                </c:pt>
                <c:pt idx="6">
                  <c:v>1.1000000000000001</c:v>
                </c:pt>
                <c:pt idx="7">
                  <c:v>1.2</c:v>
                </c:pt>
                <c:pt idx="8">
                  <c:v>1.3</c:v>
                </c:pt>
                <c:pt idx="9">
                  <c:v>1.4</c:v>
                </c:pt>
                <c:pt idx="10">
                  <c:v>1.5</c:v>
                </c:pt>
                <c:pt idx="11">
                  <c:v>1.6</c:v>
                </c:pt>
                <c:pt idx="12">
                  <c:v>1.7</c:v>
                </c:pt>
                <c:pt idx="13">
                  <c:v>1.8</c:v>
                </c:pt>
                <c:pt idx="14">
                  <c:v>1.9000000000000001</c:v>
                </c:pt>
                <c:pt idx="15">
                  <c:v>2</c:v>
                </c:pt>
              </c:numCache>
            </c:numRef>
          </c:cat>
          <c:val>
            <c:numRef>
              <c:f>Hárok2!$E$2:$E$17</c:f>
              <c:numCache>
                <c:formatCode>General</c:formatCode>
                <c:ptCount val="16"/>
                <c:pt idx="0">
                  <c:v>0.57500000000000062</c:v>
                </c:pt>
                <c:pt idx="1">
                  <c:v>0.79100000000000004</c:v>
                </c:pt>
                <c:pt idx="2">
                  <c:v>0.85000000000000064</c:v>
                </c:pt>
                <c:pt idx="3">
                  <c:v>0.85100000000000064</c:v>
                </c:pt>
                <c:pt idx="4">
                  <c:v>0.85700000000000065</c:v>
                </c:pt>
                <c:pt idx="5">
                  <c:v>0.89700000000000002</c:v>
                </c:pt>
                <c:pt idx="6">
                  <c:v>0.93700000000000061</c:v>
                </c:pt>
                <c:pt idx="7">
                  <c:v>0.94099999999999995</c:v>
                </c:pt>
                <c:pt idx="8">
                  <c:v>0.94599999999999995</c:v>
                </c:pt>
                <c:pt idx="9">
                  <c:v>0.94499999999999995</c:v>
                </c:pt>
                <c:pt idx="10">
                  <c:v>0.95300000000000062</c:v>
                </c:pt>
                <c:pt idx="11">
                  <c:v>0.95700000000000063</c:v>
                </c:pt>
                <c:pt idx="12">
                  <c:v>0.95600000000000063</c:v>
                </c:pt>
                <c:pt idx="13">
                  <c:v>0.95800000000000063</c:v>
                </c:pt>
                <c:pt idx="14">
                  <c:v>0.95700000000000063</c:v>
                </c:pt>
                <c:pt idx="15">
                  <c:v>0.95800000000000063</c:v>
                </c:pt>
              </c:numCache>
            </c:numRef>
          </c:val>
        </c:ser>
        <c:ser>
          <c:idx val="1"/>
          <c:order val="1"/>
          <c:tx>
            <c:v>Weighting with consensus</c:v>
          </c:tx>
          <c:cat>
            <c:numRef>
              <c:f>Hárok2!$A$2:$A$17</c:f>
              <c:numCache>
                <c:formatCode>General</c:formatCode>
                <c:ptCount val="16"/>
                <c:pt idx="0">
                  <c:v>0.5</c:v>
                </c:pt>
                <c:pt idx="1">
                  <c:v>0.60000000000000064</c:v>
                </c:pt>
                <c:pt idx="2">
                  <c:v>0.70000000000000062</c:v>
                </c:pt>
                <c:pt idx="3">
                  <c:v>0.8</c:v>
                </c:pt>
                <c:pt idx="4">
                  <c:v>0.9</c:v>
                </c:pt>
                <c:pt idx="5">
                  <c:v>1</c:v>
                </c:pt>
                <c:pt idx="6">
                  <c:v>1.1000000000000001</c:v>
                </c:pt>
                <c:pt idx="7">
                  <c:v>1.2</c:v>
                </c:pt>
                <c:pt idx="8">
                  <c:v>1.3</c:v>
                </c:pt>
                <c:pt idx="9">
                  <c:v>1.4</c:v>
                </c:pt>
                <c:pt idx="10">
                  <c:v>1.5</c:v>
                </c:pt>
                <c:pt idx="11">
                  <c:v>1.6</c:v>
                </c:pt>
                <c:pt idx="12">
                  <c:v>1.7</c:v>
                </c:pt>
                <c:pt idx="13">
                  <c:v>1.8</c:v>
                </c:pt>
                <c:pt idx="14">
                  <c:v>1.9000000000000001</c:v>
                </c:pt>
                <c:pt idx="15">
                  <c:v>2</c:v>
                </c:pt>
              </c:numCache>
            </c:numRef>
          </c:cat>
          <c:val>
            <c:numRef>
              <c:f>Hárok2!$F$2:$F$17</c:f>
              <c:numCache>
                <c:formatCode>General</c:formatCode>
                <c:ptCount val="16"/>
                <c:pt idx="0">
                  <c:v>0.51500000000000001</c:v>
                </c:pt>
                <c:pt idx="1">
                  <c:v>0.83400000000000063</c:v>
                </c:pt>
                <c:pt idx="2">
                  <c:v>0.85000000000000064</c:v>
                </c:pt>
                <c:pt idx="3">
                  <c:v>0.85000000000000064</c:v>
                </c:pt>
                <c:pt idx="4">
                  <c:v>0.85200000000000065</c:v>
                </c:pt>
                <c:pt idx="5">
                  <c:v>0.85500000000000065</c:v>
                </c:pt>
                <c:pt idx="6">
                  <c:v>0.89300000000000002</c:v>
                </c:pt>
                <c:pt idx="7">
                  <c:v>0.90200000000000002</c:v>
                </c:pt>
                <c:pt idx="8">
                  <c:v>0.91600000000000004</c:v>
                </c:pt>
                <c:pt idx="9">
                  <c:v>0.94599999999999995</c:v>
                </c:pt>
                <c:pt idx="10">
                  <c:v>0.94799999999999995</c:v>
                </c:pt>
                <c:pt idx="11">
                  <c:v>0.94899999999999995</c:v>
                </c:pt>
                <c:pt idx="12">
                  <c:v>0.94799999999999995</c:v>
                </c:pt>
                <c:pt idx="13">
                  <c:v>0.95000000000000062</c:v>
                </c:pt>
                <c:pt idx="14">
                  <c:v>0.95400000000000063</c:v>
                </c:pt>
                <c:pt idx="15">
                  <c:v>0.95700000000000063</c:v>
                </c:pt>
              </c:numCache>
            </c:numRef>
          </c:val>
        </c:ser>
        <c:axId val="184914688"/>
        <c:axId val="184916992"/>
      </c:barChart>
      <c:lineChart>
        <c:grouping val="standard"/>
        <c:ser>
          <c:idx val="2"/>
          <c:order val="2"/>
          <c:tx>
            <c:v>Without weighting</c:v>
          </c:tx>
          <c:marker>
            <c:symbol val="none"/>
          </c:marker>
          <c:val>
            <c:numRef>
              <c:f>Hárok2!$K$2:$K$17</c:f>
              <c:numCache>
                <c:formatCode>General</c:formatCode>
                <c:ptCount val="16"/>
                <c:pt idx="0">
                  <c:v>0.85000000000000064</c:v>
                </c:pt>
                <c:pt idx="1">
                  <c:v>0.85000000000000064</c:v>
                </c:pt>
                <c:pt idx="2">
                  <c:v>0.85000000000000064</c:v>
                </c:pt>
                <c:pt idx="3">
                  <c:v>0.85000000000000064</c:v>
                </c:pt>
                <c:pt idx="4">
                  <c:v>0.85000000000000064</c:v>
                </c:pt>
                <c:pt idx="5">
                  <c:v>0.85000000000000064</c:v>
                </c:pt>
                <c:pt idx="6">
                  <c:v>0.85000000000000064</c:v>
                </c:pt>
                <c:pt idx="7">
                  <c:v>0.85000000000000064</c:v>
                </c:pt>
                <c:pt idx="8">
                  <c:v>0.85000000000000064</c:v>
                </c:pt>
                <c:pt idx="9">
                  <c:v>0.85000000000000064</c:v>
                </c:pt>
                <c:pt idx="10">
                  <c:v>0.85000000000000064</c:v>
                </c:pt>
                <c:pt idx="11">
                  <c:v>0.85000000000000064</c:v>
                </c:pt>
                <c:pt idx="12">
                  <c:v>0.85000000000000064</c:v>
                </c:pt>
                <c:pt idx="13">
                  <c:v>0.85000000000000064</c:v>
                </c:pt>
                <c:pt idx="14">
                  <c:v>0.85000000000000064</c:v>
                </c:pt>
                <c:pt idx="15">
                  <c:v>0.85000000000000064</c:v>
                </c:pt>
              </c:numCache>
            </c:numRef>
          </c:val>
        </c:ser>
        <c:marker val="1"/>
        <c:axId val="184914688"/>
        <c:axId val="184916992"/>
      </c:lineChart>
      <c:catAx>
        <c:axId val="184914688"/>
        <c:scaling>
          <c:orientation val="minMax"/>
        </c:scaling>
        <c:axPos val="b"/>
        <c:numFmt formatCode="General" sourceLinked="1"/>
        <c:tickLblPos val="nextTo"/>
        <c:crossAx val="184916992"/>
        <c:crosses val="autoZero"/>
        <c:auto val="1"/>
        <c:lblAlgn val="ctr"/>
        <c:lblOffset val="100"/>
      </c:catAx>
      <c:valAx>
        <c:axId val="184916992"/>
        <c:scaling>
          <c:orientation val="minMax"/>
          <c:max val="1"/>
          <c:min val="0.4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sk-SK"/>
          </a:p>
        </c:txPr>
        <c:crossAx val="1849146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8085490501055439E-2"/>
          <c:y val="0.85197730555190843"/>
          <c:w val="0.97054771692034214"/>
          <c:h val="0.14802269444809169"/>
        </c:manualLayout>
      </c:layout>
      <c:txPr>
        <a:bodyPr/>
        <a:lstStyle/>
        <a:p>
          <a:pPr>
            <a:defRPr sz="2000"/>
          </a:pPr>
          <a:endParaRPr lang="sk-SK"/>
        </a:p>
      </c:txPr>
    </c:legend>
    <c:plotVisOnly val="1"/>
    <c:dispBlanksAs val="gap"/>
  </c:chart>
  <c:txPr>
    <a:bodyPr/>
    <a:lstStyle/>
    <a:p>
      <a:pPr>
        <a:defRPr sz="1600"/>
      </a:pPr>
      <a:endParaRPr lang="sk-SK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EA60D-501A-4870-8590-CB2A4C7EC873}" type="datetimeFigureOut">
              <a:rPr lang="sk-SK" smtClean="0"/>
              <a:pPr/>
              <a:t>23. 6. 2013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EF80F-1780-4B71-B4A3-2CDBA4D241E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449968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EF80F-1780-4B71-B4A3-2CDBA4D241E2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156071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E92D6F-3320-49DB-9C6E-2F8E25ACF6E2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7095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E92D6F-3320-49DB-9C6E-2F8E25ACF6E2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682650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DC37A-09E1-4E29-8066-EFDA4494EFED}" type="slidenum">
              <a:rPr lang="sk-SK" smtClean="0"/>
              <a:pPr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19418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041C1-4397-48A1-84B6-894AA426C998}" type="datetimeFigureOut">
              <a:rPr lang="sk-SK" smtClean="0"/>
              <a:pPr/>
              <a:t>23. 6. 2013</a:t>
            </a:fld>
            <a:endParaRPr lang="sk-SK"/>
          </a:p>
        </p:txBody>
      </p:sp>
      <p:sp>
        <p:nvSpPr>
          <p:cNvPr id="20" name="Zástupný symbol päty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2C6C8-2AA1-428F-A0F2-62AB0BD7887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041C1-4397-48A1-84B6-894AA426C998}" type="datetimeFigureOut">
              <a:rPr lang="sk-SK" smtClean="0"/>
              <a:pPr/>
              <a:t>23. 6. 2013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2C6C8-2AA1-428F-A0F2-62AB0BD788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041C1-4397-48A1-84B6-894AA426C998}" type="datetimeFigureOut">
              <a:rPr lang="sk-SK" smtClean="0"/>
              <a:pPr/>
              <a:t>23. 6. 2013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2C6C8-2AA1-428F-A0F2-62AB0BD788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041C1-4397-48A1-84B6-894AA426C998}" type="datetimeFigureOut">
              <a:rPr lang="sk-SK" smtClean="0"/>
              <a:pPr/>
              <a:t>23. 6. 2013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2C6C8-2AA1-428F-A0F2-62AB0BD788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041C1-4397-48A1-84B6-894AA426C998}" type="datetimeFigureOut">
              <a:rPr lang="sk-SK" smtClean="0"/>
              <a:pPr/>
              <a:t>23. 6. 2013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2C6C8-2AA1-428F-A0F2-62AB0BD7887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041C1-4397-48A1-84B6-894AA426C998}" type="datetimeFigureOut">
              <a:rPr lang="sk-SK" smtClean="0"/>
              <a:pPr/>
              <a:t>23. 6. 2013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2C6C8-2AA1-428F-A0F2-62AB0BD788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041C1-4397-48A1-84B6-894AA426C998}" type="datetimeFigureOut">
              <a:rPr lang="sk-SK" smtClean="0"/>
              <a:pPr/>
              <a:t>23. 6. 2013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2C6C8-2AA1-428F-A0F2-62AB0BD788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041C1-4397-48A1-84B6-894AA426C998}" type="datetimeFigureOut">
              <a:rPr lang="sk-SK" smtClean="0"/>
              <a:pPr/>
              <a:t>23. 6. 2013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2C6C8-2AA1-428F-A0F2-62AB0BD788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041C1-4397-48A1-84B6-894AA426C998}" type="datetimeFigureOut">
              <a:rPr lang="sk-SK" smtClean="0"/>
              <a:pPr/>
              <a:t>23. 6. 2013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2C6C8-2AA1-428F-A0F2-62AB0BD7887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Obdĺž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041C1-4397-48A1-84B6-894AA426C998}" type="datetimeFigureOut">
              <a:rPr lang="sk-SK" smtClean="0"/>
              <a:pPr/>
              <a:t>23. 6. 2013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2C6C8-2AA1-428F-A0F2-62AB0BD788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041C1-4397-48A1-84B6-894AA426C998}" type="datetimeFigureOut">
              <a:rPr lang="sk-SK" smtClean="0"/>
              <a:pPr/>
              <a:t>23. 6. 2013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2C6C8-2AA1-428F-A0F2-62AB0BD7887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9" name="Vývojový 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lá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9B041C1-4397-48A1-84B6-894AA426C998}" type="datetimeFigureOut">
              <a:rPr lang="sk-SK" smtClean="0"/>
              <a:pPr/>
              <a:t>23. 6. 2013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942C6C8-2AA1-428F-A0F2-62AB0BD7887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5" name="Obdĺž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03648" y="1412776"/>
            <a:ext cx="6336704" cy="2376264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Harnessing manpower for creating semantics</a:t>
            </a:r>
            <a:br>
              <a:rPr lang="en-US" sz="4800" dirty="0" smtClean="0"/>
            </a:br>
            <a:r>
              <a:rPr lang="en-US" sz="3600" dirty="0" smtClean="0"/>
              <a:t>(doctoral dissertation)</a:t>
            </a:r>
            <a:endParaRPr lang="sk-SK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4424536"/>
            <a:ext cx="9144000" cy="1452736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 smtClean="0"/>
              <a:t>Jakub</a:t>
            </a:r>
            <a:r>
              <a:rPr lang="en-US" sz="4400" dirty="0" smtClean="0"/>
              <a:t> </a:t>
            </a:r>
            <a:r>
              <a:rPr lang="sk-SK" sz="4400" dirty="0" smtClean="0"/>
              <a:t>Šimko</a:t>
            </a:r>
          </a:p>
          <a:p>
            <a:pPr algn="ctr"/>
            <a:r>
              <a:rPr lang="sk-SK" sz="2800" dirty="0" err="1" smtClean="0"/>
              <a:t>jsimko</a:t>
            </a:r>
            <a:r>
              <a:rPr lang="en-US" sz="2800" dirty="0" smtClean="0"/>
              <a:t>@</a:t>
            </a:r>
            <a:r>
              <a:rPr lang="en-US" sz="2800" dirty="0" err="1" smtClean="0"/>
              <a:t>fiit.stuba.sk</a:t>
            </a:r>
            <a:endParaRPr lang="en-US" sz="2800" dirty="0" smtClean="0"/>
          </a:p>
          <a:p>
            <a:pPr algn="ctr"/>
            <a:endParaRPr lang="en-US" sz="3200" dirty="0" smtClean="0"/>
          </a:p>
          <a:p>
            <a:pPr algn="ctr"/>
            <a:endParaRPr lang="sk-SK" sz="3200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323528" y="72008"/>
            <a:ext cx="8424936" cy="105273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buClr>
                <a:schemeClr val="accent1"/>
              </a:buClr>
              <a:buSzPct val="85000"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Institute of Informatics and </a:t>
            </a:r>
            <a:r>
              <a:rPr lang="en-US" sz="2400" dirty="0" smtClean="0">
                <a:solidFill>
                  <a:schemeClr val="tx2"/>
                </a:solidFill>
              </a:rPr>
              <a:t>S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oftware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Engineering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</a:p>
          <a:p>
            <a:pPr lvl="0" algn="ctr">
              <a:buClr>
                <a:schemeClr val="accent1"/>
              </a:buClr>
              <a:buSzPct val="85000"/>
            </a:pPr>
            <a:r>
              <a:rPr lang="sk-SK" sz="2400" dirty="0" err="1" smtClean="0">
                <a:solidFill>
                  <a:schemeClr val="tx2"/>
                </a:solidFill>
              </a:rPr>
              <a:t>Faculty</a:t>
            </a:r>
            <a:r>
              <a:rPr lang="sk-SK" sz="2400" dirty="0" smtClean="0">
                <a:solidFill>
                  <a:schemeClr val="tx2"/>
                </a:solidFill>
              </a:rPr>
              <a:t> </a:t>
            </a:r>
            <a:r>
              <a:rPr lang="sk-SK" sz="2400" dirty="0" err="1">
                <a:solidFill>
                  <a:schemeClr val="tx2"/>
                </a:solidFill>
              </a:rPr>
              <a:t>of</a:t>
            </a:r>
            <a:r>
              <a:rPr lang="sk-SK" sz="2400" dirty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I</a:t>
            </a:r>
            <a:r>
              <a:rPr lang="sk-SK" sz="2400" dirty="0" err="1" smtClean="0">
                <a:solidFill>
                  <a:schemeClr val="tx2"/>
                </a:solidFill>
              </a:rPr>
              <a:t>nformatics</a:t>
            </a:r>
            <a:r>
              <a:rPr lang="sk-SK" sz="2400" dirty="0" smtClean="0">
                <a:solidFill>
                  <a:schemeClr val="tx2"/>
                </a:solidFill>
              </a:rPr>
              <a:t> </a:t>
            </a:r>
            <a:r>
              <a:rPr lang="sk-SK" sz="2400" dirty="0">
                <a:solidFill>
                  <a:schemeClr val="tx2"/>
                </a:solidFill>
              </a:rPr>
              <a:t>and </a:t>
            </a:r>
            <a:r>
              <a:rPr lang="en-US" sz="2400" dirty="0" err="1" smtClean="0">
                <a:solidFill>
                  <a:schemeClr val="tx2"/>
                </a:solidFill>
              </a:rPr>
              <a:t>I</a:t>
            </a:r>
            <a:r>
              <a:rPr lang="sk-SK" sz="2400" dirty="0" err="1" smtClean="0">
                <a:solidFill>
                  <a:schemeClr val="tx2"/>
                </a:solidFill>
              </a:rPr>
              <a:t>nformation</a:t>
            </a:r>
            <a:r>
              <a:rPr lang="sk-SK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T</a:t>
            </a:r>
            <a:r>
              <a:rPr lang="sk-SK" sz="2400" dirty="0" err="1" smtClean="0">
                <a:solidFill>
                  <a:schemeClr val="tx2"/>
                </a:solidFill>
              </a:rPr>
              <a:t>echnologies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  <a:endParaRPr lang="en-US" sz="2400" dirty="0" smtClean="0">
              <a:solidFill>
                <a:schemeClr val="tx2"/>
              </a:solidFill>
            </a:endParaRPr>
          </a:p>
          <a:p>
            <a:pPr lvl="0" algn="ctr">
              <a:buClr>
                <a:schemeClr val="accent1"/>
              </a:buClr>
              <a:buSzPct val="85000"/>
            </a:pPr>
            <a:r>
              <a:rPr lang="sk-SK" sz="2400" dirty="0" smtClean="0">
                <a:solidFill>
                  <a:schemeClr val="tx2"/>
                </a:solidFill>
              </a:rPr>
              <a:t>Slovak </a:t>
            </a:r>
            <a:r>
              <a:rPr lang="sk-SK" sz="2400" dirty="0" err="1">
                <a:solidFill>
                  <a:schemeClr val="tx2"/>
                </a:solidFill>
              </a:rPr>
              <a:t>University</a:t>
            </a:r>
            <a:r>
              <a:rPr lang="sk-SK" sz="2400" dirty="0">
                <a:solidFill>
                  <a:schemeClr val="tx2"/>
                </a:solidFill>
              </a:rPr>
              <a:t> </a:t>
            </a:r>
            <a:r>
              <a:rPr lang="sk-SK" sz="2400" dirty="0" err="1">
                <a:solidFill>
                  <a:schemeClr val="tx2"/>
                </a:solidFill>
              </a:rPr>
              <a:t>of</a:t>
            </a:r>
            <a:r>
              <a:rPr lang="sk-SK" sz="2400" dirty="0">
                <a:solidFill>
                  <a:schemeClr val="tx2"/>
                </a:solidFill>
              </a:rPr>
              <a:t> </a:t>
            </a:r>
            <a:r>
              <a:rPr lang="sk-SK" sz="2400" dirty="0" err="1" smtClean="0">
                <a:solidFill>
                  <a:schemeClr val="tx2"/>
                </a:solidFill>
              </a:rPr>
              <a:t>Technology</a:t>
            </a:r>
            <a:r>
              <a:rPr lang="en-US" sz="2400" dirty="0" smtClean="0">
                <a:solidFill>
                  <a:schemeClr val="tx2"/>
                </a:solidFill>
              </a:rPr>
              <a:t> in Bratislava</a:t>
            </a: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1115616" y="5949280"/>
            <a:ext cx="4824536" cy="5166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Supervised</a:t>
            </a:r>
            <a:r>
              <a:rPr kumimoji="0" lang="sk-SK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by: prof. Mária Bieliková</a:t>
            </a: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1115616" y="6341368"/>
            <a:ext cx="1944216" cy="5166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July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lang="en-US" sz="2400" dirty="0" smtClean="0">
                <a:solidFill>
                  <a:schemeClr val="tx2"/>
                </a:solidFill>
              </a:rPr>
              <a:t>, 2013</a:t>
            </a: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88640"/>
            <a:ext cx="5397998" cy="655272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0"/>
            <a:ext cx="3384376" cy="1556792"/>
          </a:xfrm>
        </p:spPr>
        <p:txBody>
          <a:bodyPr>
            <a:normAutofit/>
          </a:bodyPr>
          <a:lstStyle/>
          <a:p>
            <a:r>
              <a:rPr lang="sk-SK" dirty="0" smtClean="0"/>
              <a:t>Existing GWAPs in </a:t>
            </a:r>
            <a:r>
              <a:rPr lang="en-US" dirty="0" smtClean="0"/>
              <a:t>our </a:t>
            </a:r>
            <a:r>
              <a:rPr lang="sk-SK" dirty="0" err="1" smtClean="0"/>
              <a:t>design</a:t>
            </a:r>
            <a:r>
              <a:rPr lang="sk-SK" dirty="0" smtClean="0"/>
              <a:t> </a:t>
            </a:r>
            <a:r>
              <a:rPr lang="sk-SK" dirty="0" smtClean="0"/>
              <a:t>space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Little Search Game </a:t>
            </a:r>
            <a:r>
              <a:rPr lang="sk-SK" sz="3100" smtClean="0"/>
              <a:t>(negative search game)</a:t>
            </a:r>
            <a:endParaRPr lang="sk-SK" sz="31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3608" y="1412776"/>
            <a:ext cx="5729064" cy="4213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2800" smtClean="0"/>
              <a:t>Search query: „Star –movie –war –death“ </a:t>
            </a:r>
            <a:endParaRPr lang="sk-SK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5" t="31631" r="21852" b="1955"/>
          <a:stretch/>
        </p:blipFill>
        <p:spPr>
          <a:xfrm>
            <a:off x="1187624" y="1844824"/>
            <a:ext cx="5009662" cy="30980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5002460"/>
            <a:ext cx="4248472" cy="1522884"/>
          </a:xfrm>
          <a:prstGeom prst="rect">
            <a:avLst/>
          </a:prstGeom>
        </p:spPr>
      </p:pic>
      <p:sp>
        <p:nvSpPr>
          <p:cNvPr id="7" name="Zástupný symbol obsahu 2"/>
          <p:cNvSpPr txBox="1">
            <a:spLocks/>
          </p:cNvSpPr>
          <p:nvPr/>
        </p:nvSpPr>
        <p:spPr>
          <a:xfrm>
            <a:off x="1187624" y="5157192"/>
            <a:ext cx="3424808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 smtClean="0"/>
              <a:t>Result number decrease = points</a:t>
            </a:r>
          </a:p>
          <a:p>
            <a:r>
              <a:rPr lang="sk-SK" sz="2000" dirty="0" smtClean="0"/>
              <a:t>Logs processed to term </a:t>
            </a:r>
            <a:r>
              <a:rPr lang="sk-SK" sz="2000" dirty="0" err="1" smtClean="0"/>
              <a:t>network</a:t>
            </a:r>
            <a:endParaRPr lang="sk-SK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1772816"/>
            <a:ext cx="3096344" cy="2763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LSG evaluation: term network soudness</a:t>
            </a:r>
            <a:endParaRPr lang="sk-SK" sz="3600" dirty="0"/>
          </a:p>
        </p:txBody>
      </p:sp>
      <p:sp>
        <p:nvSpPr>
          <p:cNvPr id="8" name="Zástupný symbol obsahu 2"/>
          <p:cNvSpPr>
            <a:spLocks noGrp="1"/>
          </p:cNvSpPr>
          <p:nvPr>
            <p:ph idx="1"/>
          </p:nvPr>
        </p:nvSpPr>
        <p:spPr>
          <a:xfrm>
            <a:off x="1177280" y="1600201"/>
            <a:ext cx="3322712" cy="23328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3500" u="sng" dirty="0" smtClean="0"/>
              <a:t>Recorded data</a:t>
            </a:r>
          </a:p>
          <a:p>
            <a:r>
              <a:rPr lang="sk-SK" sz="3000" dirty="0" smtClean="0"/>
              <a:t>300 players</a:t>
            </a:r>
          </a:p>
          <a:p>
            <a:r>
              <a:rPr lang="sk-SK" sz="3000" dirty="0" smtClean="0"/>
              <a:t>27200 queries</a:t>
            </a:r>
          </a:p>
          <a:p>
            <a:r>
              <a:rPr lang="sk-SK" sz="3000" dirty="0" smtClean="0"/>
              <a:t>3200 suggested rels.</a:t>
            </a:r>
          </a:p>
          <a:p>
            <a:r>
              <a:rPr lang="sk-SK" sz="3000" dirty="0" smtClean="0"/>
              <a:t>400 nodes, 560 edges</a:t>
            </a:r>
          </a:p>
          <a:p>
            <a:endParaRPr lang="sk-SK" dirty="0"/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4572000" y="1594892"/>
            <a:ext cx="4042792" cy="23328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k-SK" u="sng" dirty="0" smtClean="0"/>
              <a:t>Method</a:t>
            </a:r>
          </a:p>
          <a:p>
            <a:r>
              <a:rPr lang="sk-SK" sz="2800" dirty="0" smtClean="0"/>
              <a:t>A posteriori</a:t>
            </a:r>
          </a:p>
          <a:p>
            <a:r>
              <a:rPr lang="sk-SK" sz="2800" dirty="0" smtClean="0"/>
              <a:t>Group of judges</a:t>
            </a:r>
          </a:p>
          <a:p>
            <a:r>
              <a:rPr lang="sk-SK" sz="2800" dirty="0" smtClean="0"/>
              <a:t>H: term-term relationship is sound</a:t>
            </a:r>
          </a:p>
          <a:p>
            <a:endParaRPr lang="sk-SK" sz="2800" dirty="0"/>
          </a:p>
        </p:txBody>
      </p:sp>
      <p:sp>
        <p:nvSpPr>
          <p:cNvPr id="11" name="Zástupný symbol obsahu 2"/>
          <p:cNvSpPr txBox="1">
            <a:spLocks/>
          </p:cNvSpPr>
          <p:nvPr/>
        </p:nvSpPr>
        <p:spPr>
          <a:xfrm>
            <a:off x="1153716" y="4120480"/>
            <a:ext cx="3346276" cy="2332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k-SK" u="sng" dirty="0" smtClean="0"/>
              <a:t>Results</a:t>
            </a:r>
          </a:p>
          <a:p>
            <a:r>
              <a:rPr lang="sk-SK" sz="2800" dirty="0" smtClean="0"/>
              <a:t>91% correctness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Hidden term relationships</a:t>
            </a:r>
            <a:endParaRPr lang="sk-SK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7488832" cy="53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Hidden term relationships – reality</a:t>
            </a:r>
            <a:endParaRPr lang="sk-SK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7488832" cy="53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340768"/>
            <a:ext cx="7488832" cy="53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Hidden term relationships – reality</a:t>
            </a:r>
            <a:endParaRPr lang="sk-SK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7488832" cy="53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340768"/>
            <a:ext cx="7488832" cy="53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340768"/>
            <a:ext cx="7488832" cy="53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LSG evaluation: hidden relationships</a:t>
            </a:r>
            <a:endParaRPr lang="sk-SK" dirty="0"/>
          </a:p>
        </p:txBody>
      </p:sp>
      <p:sp>
        <p:nvSpPr>
          <p:cNvPr id="8" name="Zástupný symbol obsahu 2"/>
          <p:cNvSpPr>
            <a:spLocks noGrp="1"/>
          </p:cNvSpPr>
          <p:nvPr>
            <p:ph idx="1"/>
          </p:nvPr>
        </p:nvSpPr>
        <p:spPr>
          <a:xfrm>
            <a:off x="1105272" y="1600201"/>
            <a:ext cx="3466728" cy="23328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sz="3500" u="sng" dirty="0"/>
              <a:t>D</a:t>
            </a:r>
            <a:r>
              <a:rPr lang="sk-SK" sz="3500" u="sng" dirty="0" smtClean="0"/>
              <a:t>ata</a:t>
            </a:r>
          </a:p>
          <a:p>
            <a:r>
              <a:rPr lang="sk-SK" sz="3000" dirty="0" smtClean="0"/>
              <a:t>400 nodes, 560 edges</a:t>
            </a:r>
          </a:p>
          <a:p>
            <a:r>
              <a:rPr lang="sk-SK" sz="3000" dirty="0" smtClean="0"/>
              <a:t>Most used word lists: 800, 5000, 50000</a:t>
            </a:r>
          </a:p>
          <a:p>
            <a:r>
              <a:rPr lang="sk-SK" sz="3000" dirty="0" smtClean="0"/>
              <a:t>Web search index (Bing)</a:t>
            </a:r>
          </a:p>
          <a:p>
            <a:endParaRPr lang="sk-SK" dirty="0"/>
          </a:p>
        </p:txBody>
      </p:sp>
      <p:sp>
        <p:nvSpPr>
          <p:cNvPr id="9" name="Zástupný symbol obsahu 2"/>
          <p:cNvSpPr txBox="1">
            <a:spLocks/>
          </p:cNvSpPr>
          <p:nvPr/>
        </p:nvSpPr>
        <p:spPr>
          <a:xfrm>
            <a:off x="4572000" y="1594892"/>
            <a:ext cx="4042792" cy="23328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k-SK" u="sng" dirty="0" smtClean="0"/>
              <a:t>Method</a:t>
            </a:r>
          </a:p>
          <a:p>
            <a:r>
              <a:rPr lang="sk-SK" sz="2800" dirty="0"/>
              <a:t>C</a:t>
            </a:r>
            <a:r>
              <a:rPr lang="sk-SK" sz="2800" dirty="0" smtClean="0"/>
              <a:t>o-occurrence of terms in LSG rels.</a:t>
            </a:r>
          </a:p>
          <a:p>
            <a:r>
              <a:rPr lang="sk-SK" sz="2800" dirty="0" smtClean="0"/>
              <a:t>Co-occurrence of random term pairs</a:t>
            </a:r>
          </a:p>
          <a:p>
            <a:r>
              <a:rPr lang="sk-SK" sz="2800" dirty="0" smtClean="0"/>
              <a:t>Noise level indentification</a:t>
            </a:r>
          </a:p>
          <a:p>
            <a:endParaRPr lang="sk-SK" sz="2800" dirty="0" smtClean="0"/>
          </a:p>
          <a:p>
            <a:endParaRPr lang="sk-SK" sz="2800" dirty="0"/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1081708" y="4120480"/>
            <a:ext cx="3778324" cy="23328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k-SK" u="sng" dirty="0" smtClean="0"/>
              <a:t>Results</a:t>
            </a:r>
          </a:p>
          <a:p>
            <a:r>
              <a:rPr lang="sk-SK" sz="2800" dirty="0" smtClean="0"/>
              <a:t>Medium sized corpus</a:t>
            </a:r>
          </a:p>
          <a:p>
            <a:pPr lvl="1"/>
            <a:r>
              <a:rPr lang="sk-SK" sz="2400" dirty="0" smtClean="0"/>
              <a:t>Noise level: 0.35</a:t>
            </a:r>
          </a:p>
          <a:p>
            <a:pPr lvl="1"/>
            <a:r>
              <a:rPr lang="sk-SK" sz="2400" dirty="0" smtClean="0"/>
              <a:t>Hidden relationship ratio: 40%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861048"/>
            <a:ext cx="4161219" cy="286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97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745" y="1412776"/>
            <a:ext cx="8076727" cy="4968552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200800" cy="1143000"/>
          </a:xfrm>
        </p:spPr>
        <p:txBody>
          <a:bodyPr>
            <a:normAutofit/>
          </a:bodyPr>
          <a:lstStyle/>
          <a:p>
            <a:r>
              <a:rPr lang="sk-SK" dirty="0" err="1" smtClean="0"/>
              <a:t>PexAce</a:t>
            </a:r>
            <a:r>
              <a:rPr lang="sk-SK" dirty="0" smtClean="0"/>
              <a:t>: </a:t>
            </a:r>
            <a:r>
              <a:rPr lang="sk-SK" dirty="0" err="1" smtClean="0"/>
              <a:t>image</a:t>
            </a:r>
            <a:r>
              <a:rPr lang="sk-SK" dirty="0" smtClean="0"/>
              <a:t> </a:t>
            </a:r>
            <a:r>
              <a:rPr lang="sk-SK" dirty="0" err="1" smtClean="0"/>
              <a:t>annotation</a:t>
            </a:r>
            <a:r>
              <a:rPr lang="sk-SK" dirty="0" smtClean="0"/>
              <a:t> game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778098"/>
          </a:xfrm>
        </p:spPr>
        <p:txBody>
          <a:bodyPr>
            <a:normAutofit/>
          </a:bodyPr>
          <a:lstStyle/>
          <a:p>
            <a:r>
              <a:rPr lang="en-US" dirty="0" err="1" smtClean="0"/>
              <a:t>PexAce</a:t>
            </a:r>
            <a:r>
              <a:rPr lang="en-US" dirty="0" smtClean="0"/>
              <a:t>: image annotation</a:t>
            </a:r>
            <a:endParaRPr lang="sk-SK" dirty="0"/>
          </a:p>
        </p:txBody>
      </p:sp>
      <p:pic>
        <p:nvPicPr>
          <p:cNvPr id="4" name="Zástupný symbol obsahu 3" descr="scree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35100" y="2403809"/>
            <a:ext cx="7499350" cy="2888581"/>
          </a:xfrm>
        </p:spPr>
      </p:pic>
      <p:cxnSp>
        <p:nvCxnSpPr>
          <p:cNvPr id="7" name="Rovná spojovacia šípka 6"/>
          <p:cNvCxnSpPr/>
          <p:nvPr/>
        </p:nvCxnSpPr>
        <p:spPr>
          <a:xfrm flipH="1">
            <a:off x="5724128" y="1628800"/>
            <a:ext cx="720080" cy="100811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 flipH="1">
            <a:off x="5940152" y="1637184"/>
            <a:ext cx="512440" cy="265591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2051720" y="4221088"/>
            <a:ext cx="864096" cy="792088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vál 14"/>
          <p:cNvSpPr/>
          <p:nvPr/>
        </p:nvSpPr>
        <p:spPr>
          <a:xfrm>
            <a:off x="2051720" y="3212976"/>
            <a:ext cx="864096" cy="792088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6" name="Rovná spojovacia šípka 15"/>
          <p:cNvCxnSpPr>
            <a:endCxn id="15" idx="3"/>
          </p:cNvCxnSpPr>
          <p:nvPr/>
        </p:nvCxnSpPr>
        <p:spPr>
          <a:xfrm flipV="1">
            <a:off x="1763688" y="3889065"/>
            <a:ext cx="414576" cy="206021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>
            <a:endCxn id="14" idx="4"/>
          </p:cNvCxnSpPr>
          <p:nvPr/>
        </p:nvCxnSpPr>
        <p:spPr>
          <a:xfrm flipV="1">
            <a:off x="1907704" y="5013176"/>
            <a:ext cx="576064" cy="93610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BlokTextu 22"/>
          <p:cNvSpPr txBox="1"/>
          <p:nvPr/>
        </p:nvSpPr>
        <p:spPr>
          <a:xfrm>
            <a:off x="6156176" y="1052736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Annotations</a:t>
            </a:r>
            <a:endParaRPr lang="sk-SK" sz="3200" b="1" dirty="0">
              <a:latin typeface="+mj-lt"/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827584" y="5949280"/>
            <a:ext cx="424847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Currently disclosed pair</a:t>
            </a:r>
            <a:endParaRPr lang="sk-SK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778098"/>
          </a:xfrm>
        </p:spPr>
        <p:txBody>
          <a:bodyPr>
            <a:normAutofit/>
          </a:bodyPr>
          <a:lstStyle/>
          <a:p>
            <a:r>
              <a:rPr lang="en-US" dirty="0" err="1" smtClean="0"/>
              <a:t>PexAce</a:t>
            </a:r>
            <a:r>
              <a:rPr lang="en-US" dirty="0" smtClean="0"/>
              <a:t>: image annotation</a:t>
            </a:r>
            <a:endParaRPr lang="sk-SK" dirty="0"/>
          </a:p>
        </p:txBody>
      </p:sp>
      <p:pic>
        <p:nvPicPr>
          <p:cNvPr id="4" name="Zástupný symbol obsahu 3" descr="scree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35100" y="2411051"/>
            <a:ext cx="7499350" cy="2874097"/>
          </a:xfrm>
        </p:spPr>
      </p:pic>
      <p:sp>
        <p:nvSpPr>
          <p:cNvPr id="15" name="Ovál 14"/>
          <p:cNvSpPr/>
          <p:nvPr/>
        </p:nvSpPr>
        <p:spPr>
          <a:xfrm>
            <a:off x="2483768" y="3429000"/>
            <a:ext cx="1440160" cy="1224136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6" name="Rovná spojovacia šípka 15"/>
          <p:cNvCxnSpPr/>
          <p:nvPr/>
        </p:nvCxnSpPr>
        <p:spPr>
          <a:xfrm flipV="1">
            <a:off x="2843808" y="4581128"/>
            <a:ext cx="288032" cy="151216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BlokTextu 23"/>
          <p:cNvSpPr txBox="1"/>
          <p:nvPr/>
        </p:nvSpPr>
        <p:spPr>
          <a:xfrm>
            <a:off x="0" y="6093296"/>
            <a:ext cx="666023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Annotation “tooltip”</a:t>
            </a:r>
            <a:endParaRPr lang="sk-SK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 overview</a:t>
            </a:r>
            <a:endParaRPr lang="sk-SK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412776"/>
            <a:ext cx="7920880" cy="4531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domain: </a:t>
            </a:r>
            <a:r>
              <a:rPr lang="sk-SK" dirty="0" err="1" smtClean="0"/>
              <a:t>Deployment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hangingPunct="0"/>
            <a:r>
              <a:rPr lang="en-US" dirty="0" smtClean="0"/>
              <a:t>Corel</a:t>
            </a:r>
            <a:r>
              <a:rPr lang="sk-SK" dirty="0" smtClean="0"/>
              <a:t> 5K </a:t>
            </a:r>
            <a:r>
              <a:rPr lang="en-US" dirty="0" smtClean="0"/>
              <a:t>dataset: photos + tags + our tags</a:t>
            </a:r>
          </a:p>
          <a:p>
            <a:pPr lvl="0" hangingPunct="0"/>
            <a:r>
              <a:rPr lang="en-US" dirty="0" smtClean="0"/>
              <a:t>107 players, 814 games, 2 792 images</a:t>
            </a:r>
          </a:p>
          <a:p>
            <a:pPr lvl="0" hangingPunct="0"/>
            <a:r>
              <a:rPr lang="en-US" dirty="0" smtClean="0"/>
              <a:t>22 176 annotations, 5 723 tags</a:t>
            </a:r>
          </a:p>
          <a:p>
            <a:pPr lvl="0" hangingPunct="0"/>
            <a:endParaRPr lang="en-US" dirty="0" smtClean="0"/>
          </a:p>
          <a:p>
            <a:r>
              <a:rPr lang="en-US" dirty="0" smtClean="0"/>
              <a:t>Golden standard comparison</a:t>
            </a:r>
          </a:p>
          <a:p>
            <a:pPr lvl="1"/>
            <a:r>
              <a:rPr lang="sk-SK" dirty="0" err="1" smtClean="0"/>
              <a:t>Precision</a:t>
            </a:r>
            <a:r>
              <a:rPr lang="sk-SK" dirty="0" smtClean="0"/>
              <a:t> 73</a:t>
            </a:r>
            <a:r>
              <a:rPr lang="en-US" dirty="0" smtClean="0"/>
              <a:t>%</a:t>
            </a:r>
            <a:r>
              <a:rPr lang="sk-SK" dirty="0" smtClean="0"/>
              <a:t> and </a:t>
            </a:r>
            <a:r>
              <a:rPr lang="sk-SK" dirty="0" err="1" smtClean="0"/>
              <a:t>Recall</a:t>
            </a:r>
            <a:r>
              <a:rPr lang="en-US" dirty="0" smtClean="0"/>
              <a:t> 26%</a:t>
            </a:r>
          </a:p>
          <a:p>
            <a:r>
              <a:rPr lang="en-US" dirty="0" err="1" smtClean="0"/>
              <a:t>Aposteriori</a:t>
            </a:r>
            <a:r>
              <a:rPr lang="en-US" dirty="0" smtClean="0"/>
              <a:t> evaluation</a:t>
            </a:r>
          </a:p>
          <a:p>
            <a:pPr lvl="1"/>
            <a:r>
              <a:rPr lang="en-US" dirty="0" smtClean="0"/>
              <a:t>3 independent judges</a:t>
            </a:r>
          </a:p>
          <a:p>
            <a:pPr lvl="1"/>
            <a:r>
              <a:rPr lang="en-US" dirty="0" smtClean="0"/>
              <a:t>94% of tags was correct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images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we change the image corpus to personal albums?</a:t>
            </a:r>
          </a:p>
          <a:p>
            <a:pPr lvl="1"/>
            <a:r>
              <a:rPr lang="en-US" dirty="0" smtClean="0"/>
              <a:t>Players like that more</a:t>
            </a:r>
          </a:p>
          <a:p>
            <a:pPr lvl="1"/>
            <a:r>
              <a:rPr lang="en-US" dirty="0" smtClean="0"/>
              <a:t>They provide </a:t>
            </a:r>
            <a:r>
              <a:rPr lang="en-US" u="sng" dirty="0" smtClean="0"/>
              <a:t>specific</a:t>
            </a:r>
            <a:r>
              <a:rPr lang="en-US" dirty="0" smtClean="0"/>
              <a:t> annotations (metadata)</a:t>
            </a:r>
          </a:p>
          <a:p>
            <a:r>
              <a:rPr lang="en-US" dirty="0" smtClean="0"/>
              <a:t>Potential problem? Validation</a:t>
            </a:r>
          </a:p>
          <a:p>
            <a:pPr lvl="1"/>
            <a:r>
              <a:rPr lang="en-US" dirty="0" smtClean="0"/>
              <a:t>We can hardly apply cross-player validation of tags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„</a:t>
            </a:r>
            <a:r>
              <a:rPr lang="sk-SK" dirty="0" err="1" smtClean="0"/>
              <a:t>Benevolent</a:t>
            </a:r>
            <a:r>
              <a:rPr lang="sk-SK" dirty="0" smtClean="0"/>
              <a:t>“ </a:t>
            </a:r>
            <a:r>
              <a:rPr lang="sk-SK" dirty="0" err="1" smtClean="0"/>
              <a:t>artifact</a:t>
            </a:r>
            <a:r>
              <a:rPr lang="sk-SK" dirty="0" smtClean="0"/>
              <a:t> </a:t>
            </a:r>
            <a:r>
              <a:rPr lang="sk-SK" dirty="0" err="1" smtClean="0"/>
              <a:t>validation</a:t>
            </a:r>
            <a:r>
              <a:rPr lang="sk-SK" dirty="0" smtClean="0"/>
              <a:t> model</a:t>
            </a:r>
            <a:endParaRPr lang="sk-S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717032"/>
            <a:ext cx="1591067" cy="2213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6114" y="3699029"/>
            <a:ext cx="846312" cy="2213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703312"/>
            <a:ext cx="1056197" cy="238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14426" y="3699029"/>
            <a:ext cx="1591066" cy="237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1187624" y="2636912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Original  mutual player supervision</a:t>
            </a:r>
            <a:endParaRPr lang="sk-SK" sz="2800" dirty="0"/>
          </a:p>
        </p:txBody>
      </p:sp>
      <p:sp>
        <p:nvSpPr>
          <p:cNvPr id="11" name="BlokTextu 10"/>
          <p:cNvSpPr txBox="1"/>
          <p:nvPr/>
        </p:nvSpPr>
        <p:spPr>
          <a:xfrm>
            <a:off x="3779912" y="283377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Less strict heuristics</a:t>
            </a:r>
            <a:endParaRPr lang="sk-SK" sz="2800" dirty="0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/>
        </p:nvGraphicFramePr>
        <p:xfrm>
          <a:off x="5166940" y="1337841"/>
          <a:ext cx="3365500" cy="434975"/>
        </p:xfrm>
        <a:graphic>
          <a:graphicData uri="http://schemas.openxmlformats.org/presentationml/2006/ole">
            <p:oleObj spid="_x0000_s1032" name="Rovnica" r:id="rId7" imgW="1574640" imgH="203040" progId="Equation.3">
              <p:embed/>
            </p:oleObj>
          </a:graphicData>
        </a:graphic>
      </p:graphicFrame>
      <p:sp>
        <p:nvSpPr>
          <p:cNvPr id="13" name="BlokTextu 12"/>
          <p:cNvSpPr txBox="1"/>
          <p:nvPr/>
        </p:nvSpPr>
        <p:spPr>
          <a:xfrm>
            <a:off x="1259632" y="132160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Annotations decomposed to votes:</a:t>
            </a:r>
            <a:endParaRPr lang="sk-SK" sz="2800" dirty="0"/>
          </a:p>
        </p:txBody>
      </p:sp>
      <p:sp>
        <p:nvSpPr>
          <p:cNvPr id="14" name="BlokTextu 13"/>
          <p:cNvSpPr txBox="1"/>
          <p:nvPr/>
        </p:nvSpPr>
        <p:spPr>
          <a:xfrm>
            <a:off x="1259632" y="170080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 - players, T- terms, I -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images: Experiments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Two social groups in each: </a:t>
            </a:r>
          </a:p>
          <a:p>
            <a:pPr lvl="1"/>
            <a:r>
              <a:rPr lang="en-US" dirty="0" smtClean="0"/>
              <a:t>2 players, 1 judge</a:t>
            </a:r>
          </a:p>
          <a:p>
            <a:pPr lvl="1"/>
            <a:r>
              <a:rPr lang="en-US" dirty="0" smtClean="0"/>
              <a:t>A set of 48 images in albums</a:t>
            </a:r>
          </a:p>
          <a:p>
            <a:pPr lvl="2"/>
            <a:r>
              <a:rPr lang="en-US" dirty="0" smtClean="0"/>
              <a:t>Portraits, Groups, Situational and Non-person (other)</a:t>
            </a:r>
          </a:p>
          <a:p>
            <a:pPr lvl="1"/>
            <a:r>
              <a:rPr lang="en-US" dirty="0" smtClean="0"/>
              <a:t>One group was aware of the purpose, the other was not</a:t>
            </a:r>
          </a:p>
          <a:p>
            <a:r>
              <a:rPr lang="en-US" dirty="0" smtClean="0"/>
              <a:t>Each player played 3 games</a:t>
            </a:r>
          </a:p>
          <a:p>
            <a:r>
              <a:rPr lang="en-US" dirty="0" smtClean="0"/>
              <a:t>Each image was featured twice for a single player</a:t>
            </a:r>
          </a:p>
          <a:p>
            <a:r>
              <a:rPr lang="en-US" dirty="0" smtClean="0"/>
              <a:t>Measured properties of tags</a:t>
            </a:r>
          </a:p>
          <a:p>
            <a:pPr lvl="1"/>
            <a:r>
              <a:rPr lang="en-US" dirty="0" smtClean="0"/>
              <a:t>Correctness</a:t>
            </a:r>
          </a:p>
          <a:p>
            <a:pPr lvl="1"/>
            <a:r>
              <a:rPr lang="en-US" dirty="0" smtClean="0"/>
              <a:t>Specificity</a:t>
            </a:r>
          </a:p>
          <a:p>
            <a:pPr lvl="1"/>
            <a:r>
              <a:rPr lang="en-US" dirty="0" smtClean="0"/>
              <a:t>Understandability </a:t>
            </a:r>
          </a:p>
          <a:p>
            <a:pPr lvl="1"/>
            <a:r>
              <a:rPr lang="en-US" dirty="0" smtClean="0"/>
              <a:t>Type of tag (person, event, place, other)</a:t>
            </a:r>
          </a:p>
          <a:p>
            <a:pPr lvl="2"/>
            <a:endParaRPr lang="en-US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images: Experiments</a:t>
            </a:r>
            <a:endParaRPr lang="sk-SK" dirty="0"/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</p:nvPr>
        </p:nvGraphicFramePr>
        <p:xfrm>
          <a:off x="1259632" y="1340768"/>
          <a:ext cx="6912765" cy="2699004"/>
        </p:xfrm>
        <a:graphic>
          <a:graphicData uri="http://schemas.openxmlformats.org/drawingml/2006/table">
            <a:tbl>
              <a:tblPr/>
              <a:tblGrid>
                <a:gridCol w="1377282"/>
                <a:gridCol w="864590"/>
                <a:gridCol w="934442"/>
                <a:gridCol w="934442"/>
                <a:gridCol w="934442"/>
                <a:gridCol w="933125"/>
                <a:gridCol w="934442"/>
              </a:tblGrid>
              <a:tr h="36826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i="1" dirty="0">
                          <a:latin typeface="+mn-lt"/>
                          <a:ea typeface="Times New Roman"/>
                        </a:rPr>
                        <a:t>Aware (253 tags)</a:t>
                      </a:r>
                      <a:endParaRPr lang="sk-SK" sz="2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i="1">
                          <a:latin typeface="+mn-lt"/>
                          <a:ea typeface="Times New Roman"/>
                        </a:rPr>
                        <a:t>Unaware (108 tags)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46669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i="1">
                          <a:latin typeface="+mn-lt"/>
                          <a:ea typeface="Times New Roman"/>
                        </a:rPr>
                        <a:t>Corr.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i="1">
                          <a:latin typeface="+mn-lt"/>
                          <a:ea typeface="Times New Roman"/>
                        </a:rPr>
                        <a:t>Spec.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i="1">
                          <a:latin typeface="+mn-lt"/>
                          <a:ea typeface="Times New Roman"/>
                        </a:rPr>
                        <a:t>Und.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i="1">
                          <a:latin typeface="+mn-lt"/>
                          <a:ea typeface="Times New Roman"/>
                        </a:rPr>
                        <a:t>Corr.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i="1">
                          <a:latin typeface="+mn-lt"/>
                          <a:ea typeface="Times New Roman"/>
                        </a:rPr>
                        <a:t>Spec.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i="1">
                          <a:latin typeface="+mn-lt"/>
                          <a:ea typeface="Times New Roman"/>
                        </a:rPr>
                        <a:t>Und.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669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n-lt"/>
                          <a:ea typeface="Times New Roman"/>
                        </a:rPr>
                        <a:t>Portraits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n-lt"/>
                          <a:ea typeface="Times New Roman"/>
                        </a:rPr>
                        <a:t>0.98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+mn-lt"/>
                          <a:ea typeface="Times New Roman"/>
                        </a:rPr>
                        <a:t>0.61</a:t>
                      </a:r>
                      <a:endParaRPr lang="sk-SK" sz="2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+mn-lt"/>
                          <a:ea typeface="Times New Roman"/>
                        </a:rPr>
                        <a:t>0.71</a:t>
                      </a:r>
                      <a:endParaRPr lang="sk-SK" sz="2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n-lt"/>
                          <a:ea typeface="Times New Roman"/>
                        </a:rPr>
                        <a:t>0.77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n-lt"/>
                          <a:ea typeface="Times New Roman"/>
                        </a:rPr>
                        <a:t>0.53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n-lt"/>
                          <a:ea typeface="Times New Roman"/>
                        </a:rPr>
                        <a:t>0.87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669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n-lt"/>
                          <a:ea typeface="Times New Roman"/>
                        </a:rPr>
                        <a:t>Groups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n-lt"/>
                          <a:ea typeface="Times New Roman"/>
                        </a:rPr>
                        <a:t>0.97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n-lt"/>
                          <a:ea typeface="Times New Roman"/>
                        </a:rPr>
                        <a:t>0.57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n-lt"/>
                          <a:ea typeface="Times New Roman"/>
                        </a:rPr>
                        <a:t>0.74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n-lt"/>
                          <a:ea typeface="Times New Roman"/>
                        </a:rPr>
                        <a:t>0.76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n-lt"/>
                          <a:ea typeface="Times New Roman"/>
                        </a:rPr>
                        <a:t>0.45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n-lt"/>
                          <a:ea typeface="Times New Roman"/>
                        </a:rPr>
                        <a:t>1.00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669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n-lt"/>
                          <a:ea typeface="Times New Roman"/>
                        </a:rPr>
                        <a:t>Situations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n-lt"/>
                          <a:ea typeface="Times New Roman"/>
                        </a:rPr>
                        <a:t>0.92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n-lt"/>
                          <a:ea typeface="Times New Roman"/>
                        </a:rPr>
                        <a:t>0.41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+mn-lt"/>
                          <a:ea typeface="Times New Roman"/>
                        </a:rPr>
                        <a:t>0.77</a:t>
                      </a:r>
                      <a:endParaRPr lang="sk-SK" sz="2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n-lt"/>
                          <a:ea typeface="Times New Roman"/>
                        </a:rPr>
                        <a:t>0.93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n-lt"/>
                          <a:ea typeface="Times New Roman"/>
                        </a:rPr>
                        <a:t>0.19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n-lt"/>
                          <a:ea typeface="Times New Roman"/>
                        </a:rPr>
                        <a:t>1.00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669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n-lt"/>
                          <a:ea typeface="Times New Roman"/>
                        </a:rPr>
                        <a:t>Other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n-lt"/>
                          <a:ea typeface="Times New Roman"/>
                        </a:rPr>
                        <a:t>0.98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n-lt"/>
                          <a:ea typeface="Times New Roman"/>
                        </a:rPr>
                        <a:t>0.18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n-lt"/>
                          <a:ea typeface="Times New Roman"/>
                        </a:rPr>
                        <a:t>0.82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n-lt"/>
                          <a:ea typeface="Times New Roman"/>
                        </a:rPr>
                        <a:t>0.88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n-lt"/>
                          <a:ea typeface="Times New Roman"/>
                        </a:rPr>
                        <a:t>0.15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n-lt"/>
                          <a:ea typeface="Times New Roman"/>
                        </a:rPr>
                        <a:t>1.00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669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+mn-lt"/>
                          <a:ea typeface="Times New Roman"/>
                        </a:rPr>
                        <a:t>Average</a:t>
                      </a:r>
                      <a:endParaRPr lang="sk-SK" sz="2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+mn-lt"/>
                          <a:ea typeface="Times New Roman"/>
                        </a:rPr>
                        <a:t>0.96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+mn-lt"/>
                          <a:ea typeface="Times New Roman"/>
                        </a:rPr>
                        <a:t>0.44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+mn-lt"/>
                          <a:ea typeface="Times New Roman"/>
                        </a:rPr>
                        <a:t>0.76</a:t>
                      </a:r>
                      <a:endParaRPr lang="sk-SK" sz="2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+mn-lt"/>
                          <a:ea typeface="Times New Roman"/>
                        </a:rPr>
                        <a:t>0.84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+mn-lt"/>
                          <a:ea typeface="Times New Roman"/>
                        </a:rPr>
                        <a:t>0.33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+mn-lt"/>
                          <a:ea typeface="Times New Roman"/>
                        </a:rPr>
                        <a:t>0.97</a:t>
                      </a:r>
                      <a:endParaRPr lang="sk-SK" sz="2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Skupina 25"/>
          <p:cNvGrpSpPr/>
          <p:nvPr/>
        </p:nvGrpSpPr>
        <p:grpSpPr>
          <a:xfrm>
            <a:off x="1115616" y="4320480"/>
            <a:ext cx="7632848" cy="2204864"/>
            <a:chOff x="683568" y="4365104"/>
            <a:chExt cx="7632848" cy="2204864"/>
          </a:xfrm>
        </p:grpSpPr>
        <p:graphicFrame>
          <p:nvGraphicFramePr>
            <p:cNvPr id="7" name="Graf 6"/>
            <p:cNvGraphicFramePr/>
            <p:nvPr/>
          </p:nvGraphicFramePr>
          <p:xfrm>
            <a:off x="2987824" y="4365104"/>
            <a:ext cx="2952328" cy="22048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BlokTextu 7"/>
            <p:cNvSpPr txBox="1"/>
            <p:nvPr/>
          </p:nvSpPr>
          <p:spPr>
            <a:xfrm>
              <a:off x="6084168" y="4797152"/>
              <a:ext cx="2232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Persons (56%)</a:t>
              </a:r>
              <a:endParaRPr lang="sk-SK" sz="2400" dirty="0"/>
            </a:p>
          </p:txBody>
        </p:sp>
        <p:sp>
          <p:nvSpPr>
            <p:cNvPr id="9" name="BlokTextu 8"/>
            <p:cNvSpPr txBox="1"/>
            <p:nvPr/>
          </p:nvSpPr>
          <p:spPr>
            <a:xfrm>
              <a:off x="899592" y="5877272"/>
              <a:ext cx="2160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Events (21%)</a:t>
              </a:r>
              <a:endParaRPr lang="sk-SK" sz="2400" dirty="0"/>
            </a:p>
          </p:txBody>
        </p:sp>
        <p:sp>
          <p:nvSpPr>
            <p:cNvPr id="10" name="BlokTextu 9"/>
            <p:cNvSpPr txBox="1"/>
            <p:nvPr/>
          </p:nvSpPr>
          <p:spPr>
            <a:xfrm>
              <a:off x="683568" y="5085184"/>
              <a:ext cx="2160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Places (14%)</a:t>
              </a:r>
              <a:endParaRPr lang="sk-SK" sz="2400" dirty="0"/>
            </a:p>
          </p:txBody>
        </p:sp>
        <p:sp>
          <p:nvSpPr>
            <p:cNvPr id="11" name="BlokTextu 10"/>
            <p:cNvSpPr txBox="1"/>
            <p:nvPr/>
          </p:nvSpPr>
          <p:spPr>
            <a:xfrm>
              <a:off x="1187624" y="4437112"/>
              <a:ext cx="2016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Other (11%)</a:t>
              </a:r>
              <a:endParaRPr lang="sk-SK" sz="2400" dirty="0"/>
            </a:p>
          </p:txBody>
        </p:sp>
        <p:cxnSp>
          <p:nvCxnSpPr>
            <p:cNvPr id="13" name="Rovná spojnica 12"/>
            <p:cNvCxnSpPr>
              <a:stCxn id="8" idx="1"/>
            </p:cNvCxnSpPr>
            <p:nvPr/>
          </p:nvCxnSpPr>
          <p:spPr>
            <a:xfrm flipH="1">
              <a:off x="5004048" y="5027985"/>
              <a:ext cx="1080120" cy="273223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>
            <a:xfrm flipH="1" flipV="1">
              <a:off x="2987824" y="4653136"/>
              <a:ext cx="1224136" cy="7200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>
            <a:xfrm>
              <a:off x="2627784" y="5301208"/>
              <a:ext cx="1080120" cy="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>
            <a:xfrm flipV="1">
              <a:off x="2843808" y="5805265"/>
              <a:ext cx="1152128" cy="28803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Artifact validation and cold start problem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k-SK" dirty="0" smtClean="0"/>
              <a:t>„</a:t>
            </a:r>
            <a:r>
              <a:rPr lang="sk-SK" dirty="0" err="1" smtClean="0"/>
              <a:t>How</a:t>
            </a:r>
            <a:r>
              <a:rPr lang="sk-SK" dirty="0" smtClean="0"/>
              <a:t> </a:t>
            </a:r>
            <a:r>
              <a:rPr lang="sk-SK" dirty="0" err="1" smtClean="0"/>
              <a:t>can</a:t>
            </a:r>
            <a:r>
              <a:rPr lang="sk-SK" dirty="0" smtClean="0"/>
              <a:t> a </a:t>
            </a:r>
            <a:r>
              <a:rPr lang="sk-SK" dirty="0" err="1" smtClean="0"/>
              <a:t>result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a</a:t>
            </a:r>
            <a:r>
              <a:rPr lang="sk-SK" dirty="0" smtClean="0"/>
              <a:t> </a:t>
            </a:r>
            <a:r>
              <a:rPr lang="sk-SK" dirty="0" err="1" smtClean="0"/>
              <a:t>human</a:t>
            </a:r>
            <a:r>
              <a:rPr lang="sk-SK" dirty="0" smtClean="0"/>
              <a:t> </a:t>
            </a:r>
            <a:r>
              <a:rPr lang="sk-SK" dirty="0" err="1" smtClean="0"/>
              <a:t>intelligence</a:t>
            </a:r>
            <a:r>
              <a:rPr lang="sk-SK" dirty="0" smtClean="0"/>
              <a:t> </a:t>
            </a:r>
            <a:r>
              <a:rPr lang="sk-SK" dirty="0" err="1" smtClean="0"/>
              <a:t>task</a:t>
            </a:r>
            <a:r>
              <a:rPr lang="sk-SK" dirty="0" smtClean="0"/>
              <a:t> </a:t>
            </a:r>
            <a:r>
              <a:rPr lang="sk-SK" dirty="0" err="1" smtClean="0"/>
              <a:t>be</a:t>
            </a:r>
            <a:r>
              <a:rPr lang="sk-SK" dirty="0" smtClean="0"/>
              <a:t> </a:t>
            </a:r>
            <a:r>
              <a:rPr lang="sk-SK" dirty="0" err="1" smtClean="0"/>
              <a:t>automatically</a:t>
            </a:r>
            <a:r>
              <a:rPr lang="sk-SK" dirty="0" smtClean="0"/>
              <a:t> </a:t>
            </a:r>
            <a:r>
              <a:rPr lang="sk-SK" dirty="0" err="1" smtClean="0"/>
              <a:t>evaluated</a:t>
            </a:r>
            <a:r>
              <a:rPr lang="sk-SK" dirty="0" smtClean="0"/>
              <a:t>?“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GWAPs </a:t>
            </a:r>
            <a:r>
              <a:rPr lang="en-US" dirty="0" smtClean="0"/>
              <a:t>use:</a:t>
            </a:r>
          </a:p>
          <a:p>
            <a:pPr lvl="1"/>
            <a:r>
              <a:rPr lang="sk-SK" dirty="0" err="1" smtClean="0"/>
              <a:t>Mutual</a:t>
            </a:r>
            <a:r>
              <a:rPr lang="sk-SK" dirty="0" smtClean="0"/>
              <a:t> </a:t>
            </a:r>
            <a:r>
              <a:rPr lang="sk-SK" dirty="0" err="1" smtClean="0"/>
              <a:t>player</a:t>
            </a:r>
            <a:r>
              <a:rPr lang="sk-SK" dirty="0" smtClean="0"/>
              <a:t> </a:t>
            </a:r>
            <a:r>
              <a:rPr lang="sk-SK" dirty="0" err="1" smtClean="0"/>
              <a:t>supervision</a:t>
            </a:r>
            <a:endParaRPr lang="sk-SK" dirty="0" smtClean="0"/>
          </a:p>
          <a:p>
            <a:pPr lvl="1"/>
            <a:r>
              <a:rPr lang="sk-SK" dirty="0" err="1" smtClean="0"/>
              <a:t>Approximative</a:t>
            </a:r>
            <a:r>
              <a:rPr lang="sk-SK" dirty="0" smtClean="0"/>
              <a:t> </a:t>
            </a:r>
            <a:r>
              <a:rPr lang="sk-SK" dirty="0" smtClean="0"/>
              <a:t>or </a:t>
            </a:r>
            <a:r>
              <a:rPr lang="sk-SK" dirty="0" err="1" smtClean="0"/>
              <a:t>exact</a:t>
            </a:r>
            <a:r>
              <a:rPr lang="sk-SK" dirty="0" smtClean="0"/>
              <a:t> </a:t>
            </a:r>
            <a:r>
              <a:rPr lang="sk-SK" dirty="0" err="1" smtClean="0"/>
              <a:t>automated</a:t>
            </a:r>
            <a:r>
              <a:rPr lang="sk-SK" dirty="0" smtClean="0"/>
              <a:t> </a:t>
            </a:r>
            <a:r>
              <a:rPr lang="sk-SK" dirty="0" err="1" smtClean="0"/>
              <a:t>evaluation</a:t>
            </a:r>
            <a:r>
              <a:rPr lang="sk-SK" dirty="0" smtClean="0"/>
              <a:t> (</a:t>
            </a:r>
            <a:r>
              <a:rPr lang="en-US" dirty="0" smtClean="0"/>
              <a:t>case dependent</a:t>
            </a:r>
            <a:r>
              <a:rPr lang="sk-SK" dirty="0" smtClean="0"/>
              <a:t>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Threat </a:t>
            </a:r>
            <a:r>
              <a:rPr lang="en-US" dirty="0" smtClean="0"/>
              <a:t>to multiplayer validation schemes: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‘</a:t>
            </a:r>
            <a:r>
              <a:rPr lang="en-US" dirty="0" smtClean="0"/>
              <a:t>’</a:t>
            </a:r>
            <a:r>
              <a:rPr lang="en-US" sz="2800" dirty="0" smtClean="0"/>
              <a:t>The requirement is to have multiple players online at the same time, sometimes with a requirement that they cannot communicate.”</a:t>
            </a:r>
          </a:p>
          <a:p>
            <a:pPr>
              <a:buNone/>
            </a:pPr>
            <a:r>
              <a:rPr lang="en-US" dirty="0" smtClean="0"/>
              <a:t>Keep </a:t>
            </a:r>
            <a:r>
              <a:rPr lang="en-US" dirty="0" smtClean="0"/>
              <a:t>the games single-player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Helper </a:t>
            </a:r>
            <a:r>
              <a:rPr lang="en-US" dirty="0" smtClean="0"/>
              <a:t>artifacts: </a:t>
            </a:r>
            <a:br>
              <a:rPr lang="en-US" dirty="0" smtClean="0"/>
            </a:br>
            <a:r>
              <a:rPr lang="en-US" dirty="0" smtClean="0"/>
              <a:t>a new artifact validation principle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87624" y="1556792"/>
            <a:ext cx="7499176" cy="4896544"/>
          </a:xfrm>
        </p:spPr>
        <p:txBody>
          <a:bodyPr>
            <a:normAutofit/>
          </a:bodyPr>
          <a:lstStyle/>
          <a:p>
            <a:pPr lvl="1"/>
            <a:endParaRPr lang="sk-SK" dirty="0" smtClean="0"/>
          </a:p>
          <a:p>
            <a:pPr>
              <a:buNone/>
            </a:pPr>
            <a:r>
              <a:rPr lang="sk-SK" dirty="0" err="1" smtClean="0"/>
              <a:t>Helper</a:t>
            </a:r>
            <a:r>
              <a:rPr lang="sk-SK" dirty="0" smtClean="0"/>
              <a:t> </a:t>
            </a:r>
            <a:r>
              <a:rPr lang="sk-SK" dirty="0" err="1" smtClean="0"/>
              <a:t>artifacts</a:t>
            </a:r>
            <a:r>
              <a:rPr lang="sk-SK" dirty="0" smtClean="0"/>
              <a:t>:</a:t>
            </a:r>
          </a:p>
          <a:p>
            <a:pPr lvl="1"/>
            <a:r>
              <a:rPr lang="sk-SK" dirty="0" err="1" smtClean="0"/>
              <a:t>Decouple</a:t>
            </a:r>
            <a:r>
              <a:rPr lang="sk-SK" dirty="0" smtClean="0"/>
              <a:t>  </a:t>
            </a:r>
            <a:r>
              <a:rPr lang="sk-SK" dirty="0" err="1" smtClean="0"/>
              <a:t>scoring</a:t>
            </a:r>
            <a:r>
              <a:rPr lang="sk-SK" dirty="0" smtClean="0"/>
              <a:t> </a:t>
            </a:r>
            <a:r>
              <a:rPr lang="sk-SK" dirty="0" err="1" smtClean="0"/>
              <a:t>from</a:t>
            </a:r>
            <a:r>
              <a:rPr lang="sk-SK" dirty="0" smtClean="0"/>
              <a:t> </a:t>
            </a:r>
            <a:r>
              <a:rPr lang="sk-SK" dirty="0" err="1" smtClean="0"/>
              <a:t>task</a:t>
            </a:r>
            <a:r>
              <a:rPr lang="sk-SK" dirty="0" smtClean="0"/>
              <a:t> </a:t>
            </a:r>
            <a:r>
              <a:rPr lang="sk-SK" dirty="0" err="1" smtClean="0"/>
              <a:t>solving</a:t>
            </a:r>
            <a:r>
              <a:rPr lang="sk-SK" dirty="0" smtClean="0"/>
              <a:t>, </a:t>
            </a:r>
            <a:r>
              <a:rPr lang="sk-SK" dirty="0" err="1" smtClean="0"/>
              <a:t>instead</a:t>
            </a:r>
            <a:r>
              <a:rPr lang="sk-SK" dirty="0" smtClean="0"/>
              <a:t> </a:t>
            </a:r>
            <a:r>
              <a:rPr lang="sk-SK" dirty="0" err="1" smtClean="0"/>
              <a:t>motivate</a:t>
            </a:r>
            <a:r>
              <a:rPr lang="sk-SK" dirty="0" smtClean="0"/>
              <a:t> </a:t>
            </a:r>
            <a:r>
              <a:rPr lang="sk-SK" dirty="0" err="1" smtClean="0"/>
              <a:t>players</a:t>
            </a:r>
            <a:r>
              <a:rPr lang="en-US" dirty="0" smtClean="0"/>
              <a:t> to solve tasks to help themselves in the progress of the game</a:t>
            </a:r>
          </a:p>
          <a:p>
            <a:pPr lvl="1"/>
            <a:r>
              <a:rPr lang="en-US" dirty="0" smtClean="0"/>
              <a:t>E.g. in </a:t>
            </a:r>
            <a:r>
              <a:rPr lang="en-US" dirty="0" err="1" smtClean="0"/>
              <a:t>PexAce</a:t>
            </a:r>
            <a:r>
              <a:rPr lang="en-US" dirty="0" smtClean="0"/>
              <a:t>, a player may win the game well enough even without the annotations</a:t>
            </a:r>
            <a:endParaRPr lang="sk-SK" dirty="0" smtClean="0"/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GWAP player competences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Quantify player skills – player model</a:t>
            </a:r>
          </a:p>
          <a:p>
            <a:pPr marL="514350" indent="-514350">
              <a:buNone/>
            </a:pPr>
            <a:r>
              <a:rPr lang="en-US" dirty="0" smtClean="0"/>
              <a:t>	(e.g. player’s expertise for each sub-domain)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Apply model in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Solution filtering </a:t>
            </a:r>
          </a:p>
          <a:p>
            <a:pPr marL="914400" lvl="1" indent="-514350">
              <a:buNone/>
            </a:pPr>
            <a:r>
              <a:rPr lang="en-US" dirty="0" smtClean="0"/>
              <a:t>	(e.g. vote weighting)</a:t>
            </a:r>
          </a:p>
          <a:p>
            <a:pPr marL="914400" lvl="1" indent="-514350">
              <a:buFont typeface="+mj-lt"/>
              <a:buAutoNum type="alphaLcParenR" startAt="2"/>
            </a:pPr>
            <a:r>
              <a:rPr lang="en-US" dirty="0" smtClean="0"/>
              <a:t>Task assignment</a:t>
            </a:r>
          </a:p>
          <a:p>
            <a:pPr marL="914400" lvl="1" indent="-514350">
              <a:buNone/>
            </a:pPr>
            <a:r>
              <a:rPr lang="en-US" dirty="0" smtClean="0"/>
              <a:t>	(e.g. match task </a:t>
            </a:r>
            <a:r>
              <a:rPr lang="en-US" dirty="0" err="1" smtClean="0"/>
              <a:t>subdomain</a:t>
            </a:r>
            <a:r>
              <a:rPr lang="en-US" dirty="0" smtClean="0"/>
              <a:t> to expertise areas)</a:t>
            </a:r>
          </a:p>
          <a:p>
            <a:pPr marL="914400" lvl="1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Speed up the process or/and retrieve higher quality results</a:t>
            </a:r>
          </a:p>
          <a:p>
            <a:pPr marL="514350" indent="-514350">
              <a:buFont typeface="+mj-lt"/>
              <a:buAutoNum type="arabicPeriod" startAt="3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PexAce dataset: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129614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Usefulness (delivery of correct artifacts)</a:t>
            </a:r>
          </a:p>
          <a:p>
            <a:r>
              <a:rPr lang="en-US" dirty="0" smtClean="0"/>
              <a:t>Consensus ratio (agreement with other players)</a:t>
            </a:r>
          </a:p>
          <a:p>
            <a:r>
              <a:rPr lang="en-US" dirty="0" smtClean="0"/>
              <a:t>Correlation: 0.496</a:t>
            </a:r>
            <a:endParaRPr lang="sk-SK" dirty="0"/>
          </a:p>
        </p:txBody>
      </p:sp>
      <p:graphicFrame>
        <p:nvGraphicFramePr>
          <p:cNvPr id="9" name="Graf 8"/>
          <p:cNvGraphicFramePr/>
          <p:nvPr/>
        </p:nvGraphicFramePr>
        <p:xfrm>
          <a:off x="1115616" y="2204864"/>
          <a:ext cx="7704856" cy="2160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 9"/>
          <p:cNvGraphicFramePr/>
          <p:nvPr/>
        </p:nvGraphicFramePr>
        <p:xfrm>
          <a:off x="1115616" y="4365104"/>
          <a:ext cx="77768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CityLights</a:t>
            </a:r>
            <a:r>
              <a:rPr lang="en-US" dirty="0" smtClean="0"/>
              <a:t>: </a:t>
            </a:r>
            <a:r>
              <a:rPr lang="en-US" dirty="0" smtClean="0"/>
              <a:t>music tag validation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3608" y="1340768"/>
            <a:ext cx="4464496" cy="223224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7000" u="sng" dirty="0" smtClean="0"/>
              <a:t>Validation question:</a:t>
            </a:r>
          </a:p>
          <a:p>
            <a:pPr>
              <a:buNone/>
            </a:pPr>
            <a:r>
              <a:rPr lang="en-US" sz="5000" dirty="0" smtClean="0"/>
              <a:t>“Which of these tag groups characterizes the music track you hear?”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5000" dirty="0" smtClean="0"/>
              <a:t>Rockabilly, USA, 60ties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5000" dirty="0" smtClean="0"/>
              <a:t>Seasonal, rich oldies, </a:t>
            </a:r>
            <a:r>
              <a:rPr lang="en-US" sz="5000" dirty="0" err="1" smtClean="0"/>
              <a:t>xmas</a:t>
            </a:r>
            <a:endParaRPr lang="en-US" sz="5000" dirty="0" smtClean="0"/>
          </a:p>
          <a:p>
            <a:pPr marL="571500" indent="-514350">
              <a:buFont typeface="+mj-lt"/>
              <a:buAutoNum type="arabicPeriod"/>
            </a:pPr>
            <a:r>
              <a:rPr lang="en-US" sz="5000" dirty="0" smtClean="0"/>
              <a:t>February 08 love, oldies, 60 </a:t>
            </a:r>
            <a:r>
              <a:rPr lang="en-US" sz="5000" dirty="0" err="1" smtClean="0"/>
              <a:t>musik</a:t>
            </a:r>
            <a:endParaRPr lang="sk-SK" sz="5000" dirty="0"/>
          </a:p>
        </p:txBody>
      </p:sp>
      <p:pic>
        <p:nvPicPr>
          <p:cNvPr id="4" name="Obrázok 3" descr="screen_cityligh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689648"/>
            <a:ext cx="4718822" cy="3168352"/>
          </a:xfrm>
          <a:prstGeom prst="rect">
            <a:avLst/>
          </a:prstGeom>
        </p:spPr>
      </p:pic>
      <p:sp>
        <p:nvSpPr>
          <p:cNvPr id="5" name="Zástupný symbol obsahu 2"/>
          <p:cNvSpPr txBox="1">
            <a:spLocks/>
          </p:cNvSpPr>
          <p:nvPr/>
        </p:nvSpPr>
        <p:spPr>
          <a:xfrm>
            <a:off x="5652120" y="1268760"/>
            <a:ext cx="3491880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u="sng" noProof="0" dirty="0" smtClean="0"/>
              <a:t>Tag support value: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   increases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/>
              <a:t>	</a:t>
            </a:r>
            <a:r>
              <a:rPr lang="en-US" sz="2000" dirty="0" smtClean="0"/>
              <a:t>+ player selects the group</a:t>
            </a:r>
            <a:endParaRPr kumimoji="0" lang="en-US" sz="2000" b="0" i="0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noProof="0" dirty="0" smtClean="0"/>
              <a:t>decreases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000" b="0" i="0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p. doesn’t select the group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000" noProof="0" dirty="0" smtClean="0"/>
              <a:t>	- player rules out the tag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5796136" y="4005064"/>
            <a:ext cx="3347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u="sng" dirty="0" smtClean="0"/>
              <a:t>Wrong and correct tags bubble out</a:t>
            </a:r>
          </a:p>
          <a:p>
            <a:endParaRPr lang="sk-SK" sz="2800" dirty="0"/>
          </a:p>
        </p:txBody>
      </p:sp>
      <p:sp>
        <p:nvSpPr>
          <p:cNvPr id="8" name="BlokTextu 7"/>
          <p:cNvSpPr txBox="1"/>
          <p:nvPr/>
        </p:nvSpPr>
        <p:spPr>
          <a:xfrm>
            <a:off x="5796136" y="4941168"/>
            <a:ext cx="3347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 smtClean="0"/>
              <a:t>Possitive</a:t>
            </a:r>
            <a:r>
              <a:rPr lang="en-US" sz="2000" dirty="0" smtClean="0"/>
              <a:t> and negative thresholds</a:t>
            </a:r>
          </a:p>
          <a:p>
            <a:endParaRPr lang="sk-SK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 Goals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new, GWAP-based approaches to semantics creation, particularly for specific domains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Bring in generally applicable improvements to GWAP design, focusing on selected problems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CityLights</a:t>
            </a:r>
            <a:r>
              <a:rPr lang="en-US" dirty="0" smtClean="0"/>
              <a:t>: experiments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853136"/>
          </a:xfrm>
        </p:spPr>
        <p:txBody>
          <a:bodyPr>
            <a:normAutofit/>
          </a:bodyPr>
          <a:lstStyle/>
          <a:p>
            <a:r>
              <a:rPr lang="en-US" dirty="0" err="1" smtClean="0"/>
              <a:t>LastFM</a:t>
            </a:r>
            <a:r>
              <a:rPr lang="en-US" dirty="0" smtClean="0"/>
              <a:t> datasets</a:t>
            </a:r>
          </a:p>
          <a:p>
            <a:r>
              <a:rPr lang="en-US" dirty="0" smtClean="0"/>
              <a:t>875 games, 4933 questions, 1492 tags</a:t>
            </a:r>
          </a:p>
          <a:p>
            <a:r>
              <a:rPr lang="en-US" dirty="0" smtClean="0"/>
              <a:t>Feedback actions per tag: </a:t>
            </a:r>
          </a:p>
          <a:p>
            <a:pPr lvl="1"/>
            <a:r>
              <a:rPr lang="en-US" dirty="0" smtClean="0"/>
              <a:t>17.75 implicit</a:t>
            </a:r>
          </a:p>
          <a:p>
            <a:pPr lvl="1"/>
            <a:r>
              <a:rPr lang="en-US" dirty="0" smtClean="0"/>
              <a:t>5.29 explicit </a:t>
            </a:r>
          </a:p>
          <a:p>
            <a:endParaRPr lang="en-US" dirty="0" smtClean="0"/>
          </a:p>
          <a:p>
            <a:r>
              <a:rPr lang="en-US" dirty="0" smtClean="0"/>
              <a:t>Optimized parameter configuration</a:t>
            </a:r>
          </a:p>
          <a:p>
            <a:pPr lvl="1"/>
            <a:r>
              <a:rPr lang="en-US" dirty="0" smtClean="0"/>
              <a:t>68% correctness, 51% confidence</a:t>
            </a:r>
          </a:p>
          <a:p>
            <a:pPr lvl="1"/>
            <a:r>
              <a:rPr lang="en-US" dirty="0" smtClean="0"/>
              <a:t>no false negatives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Competence through confidence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Betting mechanism within a GWAP</a:t>
            </a:r>
          </a:p>
          <a:p>
            <a:r>
              <a:rPr lang="en-US" dirty="0" smtClean="0"/>
              <a:t>Through bet height, the player expresses his confidence</a:t>
            </a:r>
          </a:p>
          <a:p>
            <a:endParaRPr lang="en-US" dirty="0" smtClean="0"/>
          </a:p>
          <a:p>
            <a:r>
              <a:rPr lang="en-US" dirty="0" err="1" smtClean="0"/>
              <a:t>CityLights</a:t>
            </a:r>
            <a:r>
              <a:rPr lang="en-US" dirty="0" smtClean="0"/>
              <a:t> case: bet height  aligns with impact on support value</a:t>
            </a:r>
          </a:p>
          <a:p>
            <a:endParaRPr lang="en-US" dirty="0" smtClean="0"/>
          </a:p>
          <a:p>
            <a:r>
              <a:rPr lang="en-US" dirty="0" smtClean="0"/>
              <a:t>Good for new players, about which no </a:t>
            </a:r>
            <a:r>
              <a:rPr lang="en-US" dirty="0" smtClean="0"/>
              <a:t>confidence model </a:t>
            </a:r>
            <a:r>
              <a:rPr lang="en-US" dirty="0" smtClean="0"/>
              <a:t>is yet known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Harnessing manpower for creating semantics</a:t>
            </a:r>
            <a:endParaRPr lang="sk-SK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628800"/>
            <a:ext cx="7128792" cy="4974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596646" indent="-514350">
              <a:buFont typeface="+mj-lt"/>
              <a:buAutoNum type="arabicPeriod"/>
            </a:pPr>
            <a:r>
              <a:rPr lang="en-US" dirty="0" smtClean="0"/>
              <a:t>J. A. </a:t>
            </a:r>
            <a:r>
              <a:rPr lang="en-US" dirty="0" err="1" smtClean="0"/>
              <a:t>Gulla</a:t>
            </a:r>
            <a:r>
              <a:rPr lang="en-US" dirty="0" smtClean="0"/>
              <a:t> </a:t>
            </a:r>
            <a:r>
              <a:rPr lang="en-US" dirty="0" smtClean="0"/>
              <a:t>and V</a:t>
            </a:r>
            <a:r>
              <a:rPr lang="en-US" dirty="0" smtClean="0"/>
              <a:t>. </a:t>
            </a:r>
            <a:r>
              <a:rPr lang="en-US" dirty="0" err="1" smtClean="0"/>
              <a:t>Sugumaran</a:t>
            </a:r>
            <a:r>
              <a:rPr lang="en-US" dirty="0" smtClean="0"/>
              <a:t>. </a:t>
            </a:r>
            <a:r>
              <a:rPr lang="en-US" dirty="0" err="1" smtClean="0"/>
              <a:t>Aninteractive</a:t>
            </a:r>
            <a:r>
              <a:rPr lang="en-US" dirty="0" smtClean="0"/>
              <a:t> ontology learning workbench for non-experts. In </a:t>
            </a:r>
            <a:r>
              <a:rPr lang="en-US" dirty="0" smtClean="0"/>
              <a:t>Proceedings of </a:t>
            </a:r>
            <a:r>
              <a:rPr lang="en-US" dirty="0" smtClean="0"/>
              <a:t>the 2nd international workshop on </a:t>
            </a:r>
            <a:r>
              <a:rPr lang="en-US" dirty="0" err="1" smtClean="0"/>
              <a:t>Ontologies</a:t>
            </a:r>
            <a:r>
              <a:rPr lang="en-US" dirty="0" smtClean="0"/>
              <a:t> and information systems for the semantic web, ONISW ’08, </a:t>
            </a:r>
            <a:r>
              <a:rPr lang="en-US" dirty="0" smtClean="0"/>
              <a:t>pages </a:t>
            </a:r>
            <a:r>
              <a:rPr lang="nn-NO" dirty="0" smtClean="0"/>
              <a:t>9–16</a:t>
            </a:r>
            <a:r>
              <a:rPr lang="nn-NO" dirty="0" smtClean="0"/>
              <a:t>, New York, NY, USA, 2008. ACM</a:t>
            </a:r>
            <a:r>
              <a:rPr lang="nn-NO" dirty="0" smtClean="0"/>
              <a:t>.</a:t>
            </a: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K. </a:t>
            </a:r>
            <a:r>
              <a:rPr lang="en-US" dirty="0" err="1" smtClean="0"/>
              <a:t>Maleewong</a:t>
            </a:r>
            <a:r>
              <a:rPr lang="en-US" dirty="0" smtClean="0"/>
              <a:t>, C. </a:t>
            </a:r>
            <a:r>
              <a:rPr lang="en-US" dirty="0" err="1" smtClean="0"/>
              <a:t>Anutariya</a:t>
            </a:r>
            <a:r>
              <a:rPr lang="en-US" dirty="0" smtClean="0"/>
              <a:t>, and V. </a:t>
            </a:r>
            <a:r>
              <a:rPr lang="en-US" dirty="0" err="1" smtClean="0"/>
              <a:t>Wuwongse</a:t>
            </a:r>
            <a:r>
              <a:rPr lang="en-US" dirty="0" smtClean="0"/>
              <a:t>. A semantic argumentation approach to </a:t>
            </a:r>
            <a:r>
              <a:rPr lang="en-US" dirty="0" smtClean="0"/>
              <a:t>collaborative ontology </a:t>
            </a:r>
            <a:r>
              <a:rPr lang="en-US" dirty="0" smtClean="0"/>
              <a:t>engineering. In Proceedings of the 11th International Conference on Information Integration </a:t>
            </a:r>
            <a:r>
              <a:rPr lang="en-US" dirty="0" smtClean="0"/>
              <a:t>and Web-based </a:t>
            </a:r>
            <a:r>
              <a:rPr lang="en-US" dirty="0" smtClean="0"/>
              <a:t>Applications &amp; Services, </a:t>
            </a:r>
            <a:r>
              <a:rPr lang="en-US" dirty="0" err="1" smtClean="0"/>
              <a:t>iiWAS</a:t>
            </a:r>
            <a:r>
              <a:rPr lang="en-US" dirty="0" smtClean="0"/>
              <a:t> ’09, pages 56–63, New York, NY, USA, 2009. ACM</a:t>
            </a:r>
            <a:r>
              <a:rPr lang="en-US" dirty="0" smtClean="0"/>
              <a:t>.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 L. </a:t>
            </a:r>
            <a:r>
              <a:rPr lang="en-US" dirty="0" err="1" smtClean="0"/>
              <a:t>Mcdowell</a:t>
            </a:r>
            <a:r>
              <a:rPr lang="en-US" dirty="0" smtClean="0"/>
              <a:t> and M. </a:t>
            </a:r>
            <a:r>
              <a:rPr lang="en-US" dirty="0" err="1" smtClean="0"/>
              <a:t>Cafarella</a:t>
            </a:r>
            <a:r>
              <a:rPr lang="en-US" dirty="0" smtClean="0"/>
              <a:t>. Ontology-driven, unsupervised instance population. Web </a:t>
            </a:r>
            <a:r>
              <a:rPr lang="en-US" dirty="0" smtClean="0"/>
              <a:t>Semantics: Science</a:t>
            </a:r>
            <a:r>
              <a:rPr lang="en-US" dirty="0" smtClean="0"/>
              <a:t>, Services and Agents on the World Wide Web, 6(3):218–236, Sept. 2008</a:t>
            </a:r>
            <a:r>
              <a:rPr lang="en-US" dirty="0" smtClean="0"/>
              <a:t>.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M. </a:t>
            </a:r>
            <a:r>
              <a:rPr lang="en-US" dirty="0" err="1" smtClean="0"/>
              <a:t>Ja</a:t>
            </a:r>
            <a:r>
              <a:rPr lang="sk-SK" dirty="0" smtClean="0"/>
              <a:t>č</a:t>
            </a:r>
            <a:r>
              <a:rPr lang="en-US" dirty="0" smtClean="0"/>
              <a:t>ala </a:t>
            </a:r>
            <a:r>
              <a:rPr lang="en-US" dirty="0" smtClean="0"/>
              <a:t>and J. </a:t>
            </a:r>
            <a:r>
              <a:rPr lang="en-US" dirty="0" err="1" smtClean="0"/>
              <a:t>Tvarožek</a:t>
            </a:r>
            <a:r>
              <a:rPr lang="en-US" dirty="0" smtClean="0"/>
              <a:t>. Named entity disambiguation based on explicit semantics. In Proc. of the </a:t>
            </a:r>
            <a:r>
              <a:rPr lang="en-US" dirty="0" smtClean="0"/>
              <a:t>38</a:t>
            </a:r>
            <a:r>
              <a:rPr lang="en-US" baseline="30000" dirty="0" smtClean="0"/>
              <a:t>th</a:t>
            </a:r>
            <a:r>
              <a:rPr lang="sk-SK" dirty="0" smtClean="0"/>
              <a:t> </a:t>
            </a:r>
            <a:r>
              <a:rPr lang="en-US" dirty="0" smtClean="0"/>
              <a:t>int</a:t>
            </a:r>
            <a:r>
              <a:rPr lang="en-US" dirty="0" smtClean="0"/>
              <a:t>. conf. on Current Trends in Theory and Practice of Computer Science, SOFSEM’12, pages 456–466, </a:t>
            </a:r>
            <a:r>
              <a:rPr lang="en-US" dirty="0" smtClean="0"/>
              <a:t>Berlin,</a:t>
            </a:r>
            <a:r>
              <a:rPr lang="sk-SK" dirty="0" smtClean="0"/>
              <a:t> </a:t>
            </a:r>
            <a:r>
              <a:rPr lang="sk-SK" dirty="0" err="1" smtClean="0"/>
              <a:t>Heidelberg</a:t>
            </a:r>
            <a:r>
              <a:rPr lang="sk-SK" dirty="0" smtClean="0"/>
              <a:t>, 2012. </a:t>
            </a:r>
            <a:r>
              <a:rPr lang="sk-SK" dirty="0" err="1" smtClean="0"/>
              <a:t>Springer-Verlag</a:t>
            </a:r>
            <a:r>
              <a:rPr lang="sk-SK" dirty="0" smtClean="0"/>
              <a:t>.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M. </a:t>
            </a:r>
            <a:r>
              <a:rPr lang="en-US" dirty="0" err="1" smtClean="0"/>
              <a:t>Sabou</a:t>
            </a:r>
            <a:r>
              <a:rPr lang="en-US" dirty="0" smtClean="0"/>
              <a:t>, K. </a:t>
            </a:r>
            <a:r>
              <a:rPr lang="en-US" dirty="0" err="1" smtClean="0"/>
              <a:t>Bontcheva</a:t>
            </a:r>
            <a:r>
              <a:rPr lang="en-US" dirty="0" smtClean="0"/>
              <a:t>, and A. </a:t>
            </a:r>
            <a:r>
              <a:rPr lang="en-US" dirty="0" err="1" smtClean="0"/>
              <a:t>Scharl</a:t>
            </a:r>
            <a:r>
              <a:rPr lang="en-US" dirty="0" smtClean="0"/>
              <a:t>. </a:t>
            </a:r>
            <a:r>
              <a:rPr lang="en-US" dirty="0" err="1" smtClean="0"/>
              <a:t>Crowdsourcing</a:t>
            </a:r>
            <a:r>
              <a:rPr lang="en-US" dirty="0" smtClean="0"/>
              <a:t> research opportunities: lessons from </a:t>
            </a:r>
            <a:r>
              <a:rPr lang="en-US" dirty="0" smtClean="0"/>
              <a:t>natural</a:t>
            </a:r>
            <a:r>
              <a:rPr lang="sk-SK" dirty="0" smtClean="0"/>
              <a:t> </a:t>
            </a:r>
            <a:r>
              <a:rPr lang="en-US" dirty="0" smtClean="0"/>
              <a:t>language </a:t>
            </a:r>
            <a:r>
              <a:rPr lang="en-US" dirty="0" smtClean="0"/>
              <a:t>processing. In Proceedings of the 12th International Conference on Knowledge Management </a:t>
            </a:r>
            <a:r>
              <a:rPr lang="en-US" dirty="0" err="1" smtClean="0"/>
              <a:t>andKnowledge</a:t>
            </a:r>
            <a:r>
              <a:rPr lang="en-US" dirty="0" smtClean="0"/>
              <a:t> </a:t>
            </a:r>
            <a:r>
              <a:rPr lang="en-US" dirty="0" smtClean="0"/>
              <a:t>Technologies, </a:t>
            </a:r>
            <a:r>
              <a:rPr lang="en-US" dirty="0" err="1" smtClean="0"/>
              <a:t>i</a:t>
            </a:r>
            <a:r>
              <a:rPr lang="en-US" dirty="0" smtClean="0"/>
              <a:t>-KNOW ’12, pages 17:1–17:8, New York, NY, USA, 2012. ACM</a:t>
            </a:r>
            <a:r>
              <a:rPr lang="en-US" dirty="0" smtClean="0"/>
              <a:t>.</a:t>
            </a:r>
            <a:endParaRPr lang="sk-SK" dirty="0" smtClean="0"/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A. J. Quinn and B. B. </a:t>
            </a:r>
            <a:r>
              <a:rPr lang="en-US" dirty="0" err="1" smtClean="0"/>
              <a:t>Bederson</a:t>
            </a:r>
            <a:r>
              <a:rPr lang="en-US" dirty="0" smtClean="0"/>
              <a:t>. Human computation: a survey and taxonomy of a growing field. </a:t>
            </a:r>
            <a:r>
              <a:rPr lang="en-US" dirty="0" smtClean="0"/>
              <a:t>In</a:t>
            </a:r>
            <a:r>
              <a:rPr lang="sk-SK" dirty="0" smtClean="0"/>
              <a:t> </a:t>
            </a:r>
            <a:r>
              <a:rPr lang="en-US" dirty="0" smtClean="0"/>
              <a:t>Proceedings </a:t>
            </a:r>
            <a:r>
              <a:rPr lang="en-US" dirty="0" smtClean="0"/>
              <a:t>of the SIGCHI Conference on Human Factors in Computing Systems, CHI ’11, pages </a:t>
            </a:r>
            <a:r>
              <a:rPr lang="en-US" dirty="0" smtClean="0"/>
              <a:t>1403–1412,</a:t>
            </a:r>
            <a:r>
              <a:rPr lang="sk-SK" dirty="0" smtClean="0"/>
              <a:t> </a:t>
            </a:r>
            <a:r>
              <a:rPr lang="nn-NO" dirty="0" smtClean="0"/>
              <a:t>New </a:t>
            </a:r>
            <a:r>
              <a:rPr lang="nn-NO" dirty="0" smtClean="0"/>
              <a:t>York, NY, USA, 2011. ACM</a:t>
            </a:r>
            <a:r>
              <a:rPr lang="nn-NO" dirty="0" smtClean="0"/>
              <a:t>.</a:t>
            </a:r>
            <a:endParaRPr lang="nn-NO" dirty="0" smtClean="0"/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L. von </a:t>
            </a:r>
            <a:r>
              <a:rPr lang="en-US" dirty="0" err="1" smtClean="0"/>
              <a:t>Ahn</a:t>
            </a:r>
            <a:r>
              <a:rPr lang="en-US" dirty="0" smtClean="0"/>
              <a:t> and L. </a:t>
            </a:r>
            <a:r>
              <a:rPr lang="en-US" dirty="0" err="1" smtClean="0"/>
              <a:t>Dabbish</a:t>
            </a:r>
            <a:r>
              <a:rPr lang="en-US" dirty="0" smtClean="0"/>
              <a:t>. Designing games with a purpose. </a:t>
            </a:r>
            <a:r>
              <a:rPr lang="en-US" dirty="0" err="1" smtClean="0"/>
              <a:t>Commun</a:t>
            </a:r>
            <a:r>
              <a:rPr lang="en-US" dirty="0" smtClean="0"/>
              <a:t>. ACM, 51(8):58–67, 2008.</a:t>
            </a:r>
            <a:endParaRPr lang="nn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publications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49552"/>
          </a:xfrm>
        </p:spPr>
        <p:txBody>
          <a:bodyPr>
            <a:normAutofit fontScale="55000" lnSpcReduction="20000"/>
          </a:bodyPr>
          <a:lstStyle/>
          <a:p>
            <a:r>
              <a:rPr lang="sk-SK" dirty="0" smtClean="0"/>
              <a:t>Šimko, Jakub - </a:t>
            </a:r>
            <a:r>
              <a:rPr lang="sk-SK" dirty="0" err="1" smtClean="0"/>
              <a:t>Tvarožek</a:t>
            </a:r>
            <a:r>
              <a:rPr lang="sk-SK" dirty="0" smtClean="0"/>
              <a:t>, Michal - Bieliková, Mária: </a:t>
            </a:r>
            <a:r>
              <a:rPr lang="sk-SK" dirty="0" err="1" smtClean="0"/>
              <a:t>Semantics</a:t>
            </a:r>
            <a:r>
              <a:rPr lang="sk-SK" dirty="0" smtClean="0"/>
              <a:t> </a:t>
            </a:r>
            <a:r>
              <a:rPr lang="sk-SK" dirty="0" err="1" smtClean="0"/>
              <a:t>Discovery</a:t>
            </a:r>
            <a:r>
              <a:rPr lang="sk-SK" dirty="0" smtClean="0"/>
              <a:t> </a:t>
            </a:r>
            <a:r>
              <a:rPr lang="sk-SK" dirty="0" err="1" smtClean="0"/>
              <a:t>via</a:t>
            </a:r>
            <a:r>
              <a:rPr lang="sk-SK" dirty="0" smtClean="0"/>
              <a:t> </a:t>
            </a:r>
            <a:r>
              <a:rPr lang="sk-SK" dirty="0" err="1" smtClean="0"/>
              <a:t>Human</a:t>
            </a:r>
            <a:r>
              <a:rPr lang="sk-SK" dirty="0" smtClean="0"/>
              <a:t> </a:t>
            </a:r>
            <a:r>
              <a:rPr lang="sk-SK" dirty="0" err="1" smtClean="0"/>
              <a:t>Computation</a:t>
            </a:r>
            <a:r>
              <a:rPr lang="sk-SK" dirty="0" smtClean="0"/>
              <a:t> </a:t>
            </a:r>
            <a:r>
              <a:rPr lang="sk-SK" dirty="0" err="1" smtClean="0"/>
              <a:t>Games</a:t>
            </a:r>
            <a:r>
              <a:rPr lang="sk-SK" dirty="0" smtClean="0"/>
              <a:t>. In: </a:t>
            </a:r>
            <a:r>
              <a:rPr lang="sk-SK" dirty="0" err="1" smtClean="0"/>
              <a:t>International</a:t>
            </a:r>
            <a:r>
              <a:rPr lang="sk-SK" dirty="0" smtClean="0"/>
              <a:t> </a:t>
            </a:r>
            <a:r>
              <a:rPr lang="sk-SK" dirty="0" err="1" smtClean="0"/>
              <a:t>Journal</a:t>
            </a:r>
            <a:r>
              <a:rPr lang="sk-SK" dirty="0" smtClean="0"/>
              <a:t> on </a:t>
            </a:r>
            <a:r>
              <a:rPr lang="sk-SK" dirty="0" err="1" smtClean="0"/>
              <a:t>Semantic</a:t>
            </a:r>
            <a:r>
              <a:rPr lang="sk-SK" dirty="0" smtClean="0"/>
              <a:t> Web and </a:t>
            </a:r>
            <a:r>
              <a:rPr lang="sk-SK" dirty="0" err="1" smtClean="0"/>
              <a:t>Information</a:t>
            </a:r>
            <a:r>
              <a:rPr lang="sk-SK" dirty="0" smtClean="0"/>
              <a:t> </a:t>
            </a:r>
            <a:r>
              <a:rPr lang="sk-SK" dirty="0" err="1" smtClean="0"/>
              <a:t>Systems</a:t>
            </a:r>
            <a:r>
              <a:rPr lang="sk-SK" dirty="0" smtClean="0"/>
              <a:t>. - ISSN 1552-6283. - </a:t>
            </a:r>
            <a:r>
              <a:rPr lang="sk-SK" dirty="0" err="1" smtClean="0"/>
              <a:t>Vol</a:t>
            </a:r>
            <a:r>
              <a:rPr lang="sk-SK" dirty="0" smtClean="0"/>
              <a:t>. 7, No. 3 (2011), s. 23-45</a:t>
            </a:r>
          </a:p>
          <a:p>
            <a:r>
              <a:rPr lang="sk-SK" dirty="0" smtClean="0"/>
              <a:t>Šimko, J., </a:t>
            </a:r>
            <a:r>
              <a:rPr lang="sk-SK" dirty="0" err="1" smtClean="0"/>
              <a:t>Tvarožek</a:t>
            </a:r>
            <a:r>
              <a:rPr lang="sk-SK" dirty="0" smtClean="0"/>
              <a:t>, M., Bieliková, M. </a:t>
            </a:r>
            <a:r>
              <a:rPr lang="sk-SK" dirty="0" err="1" smtClean="0"/>
              <a:t>Human</a:t>
            </a:r>
            <a:r>
              <a:rPr lang="sk-SK" dirty="0" smtClean="0"/>
              <a:t> </a:t>
            </a:r>
            <a:r>
              <a:rPr lang="sk-SK" dirty="0" err="1" smtClean="0"/>
              <a:t>Computation</a:t>
            </a:r>
            <a:r>
              <a:rPr lang="sk-SK" dirty="0" smtClean="0"/>
              <a:t>: </a:t>
            </a:r>
            <a:r>
              <a:rPr lang="sk-SK" dirty="0" err="1" smtClean="0"/>
              <a:t>Single-player</a:t>
            </a:r>
            <a:r>
              <a:rPr lang="sk-SK" dirty="0" smtClean="0"/>
              <a:t> </a:t>
            </a:r>
            <a:r>
              <a:rPr lang="sk-SK" dirty="0" err="1" smtClean="0"/>
              <a:t>Annotation</a:t>
            </a:r>
            <a:r>
              <a:rPr lang="sk-SK" dirty="0" smtClean="0"/>
              <a:t> Game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Image</a:t>
            </a:r>
            <a:r>
              <a:rPr lang="sk-SK" dirty="0" smtClean="0"/>
              <a:t> </a:t>
            </a:r>
            <a:r>
              <a:rPr lang="sk-SK" dirty="0" err="1" smtClean="0"/>
              <a:t>Metadata</a:t>
            </a:r>
            <a:r>
              <a:rPr lang="sk-SK" dirty="0" smtClean="0"/>
              <a:t>. </a:t>
            </a:r>
            <a:r>
              <a:rPr lang="sk-SK" dirty="0" err="1" smtClean="0"/>
              <a:t>International</a:t>
            </a:r>
            <a:r>
              <a:rPr lang="sk-SK" dirty="0" smtClean="0"/>
              <a:t> </a:t>
            </a:r>
            <a:r>
              <a:rPr lang="sk-SK" dirty="0" err="1" smtClean="0"/>
              <a:t>Journal</a:t>
            </a:r>
            <a:r>
              <a:rPr lang="sk-SK" dirty="0" smtClean="0"/>
              <a:t> on </a:t>
            </a:r>
            <a:r>
              <a:rPr lang="sk-SK" dirty="0" err="1" smtClean="0"/>
              <a:t>Human-Computer</a:t>
            </a:r>
            <a:r>
              <a:rPr lang="sk-SK" dirty="0" smtClean="0"/>
              <a:t> </a:t>
            </a:r>
            <a:r>
              <a:rPr lang="sk-SK" dirty="0" err="1" smtClean="0"/>
              <a:t>Studies</a:t>
            </a:r>
            <a:r>
              <a:rPr lang="sk-SK" dirty="0" smtClean="0"/>
              <a:t>. [</a:t>
            </a:r>
            <a:r>
              <a:rPr lang="sk-SK" dirty="0" err="1" smtClean="0"/>
              <a:t>accepted</a:t>
            </a:r>
            <a:r>
              <a:rPr lang="sk-SK" dirty="0" smtClean="0"/>
              <a:t>].</a:t>
            </a:r>
            <a:endParaRPr lang="en-US" dirty="0" smtClean="0"/>
          </a:p>
          <a:p>
            <a:r>
              <a:rPr lang="sk-SK" dirty="0" err="1" smtClean="0"/>
              <a:t>Dulačka</a:t>
            </a:r>
            <a:r>
              <a:rPr lang="sk-SK" dirty="0" smtClean="0"/>
              <a:t>, Peter - Šimko, Jakub - Bieliková, Mária: </a:t>
            </a:r>
            <a:r>
              <a:rPr lang="sk-SK" dirty="0" err="1" smtClean="0"/>
              <a:t>Validation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Music</a:t>
            </a:r>
            <a:r>
              <a:rPr lang="sk-SK" dirty="0" smtClean="0"/>
              <a:t> </a:t>
            </a:r>
            <a:r>
              <a:rPr lang="sk-SK" dirty="0" err="1" smtClean="0"/>
              <a:t>Metadata</a:t>
            </a:r>
            <a:r>
              <a:rPr lang="sk-SK" dirty="0" smtClean="0"/>
              <a:t> </a:t>
            </a:r>
            <a:r>
              <a:rPr lang="sk-SK" dirty="0" err="1" smtClean="0"/>
              <a:t>via</a:t>
            </a:r>
            <a:r>
              <a:rPr lang="sk-SK" dirty="0" smtClean="0"/>
              <a:t> Game </a:t>
            </a:r>
            <a:r>
              <a:rPr lang="sk-SK" dirty="0" err="1" smtClean="0"/>
              <a:t>with</a:t>
            </a:r>
            <a:r>
              <a:rPr lang="sk-SK" dirty="0" smtClean="0"/>
              <a:t> a </a:t>
            </a:r>
            <a:r>
              <a:rPr lang="sk-SK" dirty="0" err="1" smtClean="0"/>
              <a:t>Purpose</a:t>
            </a:r>
            <a:r>
              <a:rPr lang="sk-SK" dirty="0" smtClean="0"/>
              <a:t>. In: </a:t>
            </a:r>
            <a:r>
              <a:rPr lang="sk-SK" dirty="0" err="1" smtClean="0"/>
              <a:t>I-Semantics</a:t>
            </a:r>
            <a:r>
              <a:rPr lang="sk-SK" dirty="0" smtClean="0"/>
              <a:t> 2012 </a:t>
            </a:r>
            <a:r>
              <a:rPr lang="sk-SK" dirty="0" err="1" smtClean="0"/>
              <a:t>Proceedings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8th </a:t>
            </a:r>
            <a:r>
              <a:rPr lang="sk-SK" dirty="0" err="1" smtClean="0"/>
              <a:t>International</a:t>
            </a:r>
            <a:r>
              <a:rPr lang="sk-SK" dirty="0" smtClean="0"/>
              <a:t> </a:t>
            </a:r>
            <a:r>
              <a:rPr lang="sk-SK" dirty="0" err="1" smtClean="0"/>
              <a:t>Conference</a:t>
            </a:r>
            <a:r>
              <a:rPr lang="sk-SK" dirty="0" smtClean="0"/>
              <a:t> on </a:t>
            </a:r>
            <a:r>
              <a:rPr lang="sk-SK" dirty="0" err="1" smtClean="0"/>
              <a:t>Semantic</a:t>
            </a:r>
            <a:r>
              <a:rPr lang="sk-SK" dirty="0" smtClean="0"/>
              <a:t> </a:t>
            </a:r>
            <a:r>
              <a:rPr lang="sk-SK" dirty="0" err="1" smtClean="0"/>
              <a:t>Systems</a:t>
            </a:r>
            <a:r>
              <a:rPr lang="sk-SK" dirty="0" smtClean="0"/>
              <a:t> 5th - 7th </a:t>
            </a:r>
            <a:r>
              <a:rPr lang="sk-SK" dirty="0" err="1" smtClean="0"/>
              <a:t>of</a:t>
            </a:r>
            <a:r>
              <a:rPr lang="sk-SK" dirty="0" smtClean="0"/>
              <a:t> September 2012Graz, </a:t>
            </a:r>
            <a:r>
              <a:rPr lang="sk-SK" dirty="0" err="1" smtClean="0"/>
              <a:t>Austria</a:t>
            </a:r>
            <a:r>
              <a:rPr lang="sk-SK" dirty="0" smtClean="0"/>
              <a:t>. - New York : ACM, 2012. - ISBN 978-1-4503-1112-0. - S. 177-180</a:t>
            </a:r>
          </a:p>
          <a:p>
            <a:r>
              <a:rPr lang="sk-SK" dirty="0" smtClean="0"/>
              <a:t>Šimko, Jakub - Bieliková, Mária: </a:t>
            </a:r>
            <a:r>
              <a:rPr lang="sk-SK" dirty="0" err="1" smtClean="0"/>
              <a:t>Games</a:t>
            </a:r>
            <a:r>
              <a:rPr lang="sk-SK" dirty="0" smtClean="0"/>
              <a:t> </a:t>
            </a:r>
            <a:r>
              <a:rPr lang="sk-SK" dirty="0" err="1" smtClean="0"/>
              <a:t>with</a:t>
            </a:r>
            <a:r>
              <a:rPr lang="sk-SK" dirty="0" smtClean="0"/>
              <a:t> a </a:t>
            </a:r>
            <a:r>
              <a:rPr lang="sk-SK" dirty="0" err="1" smtClean="0"/>
              <a:t>Purpose</a:t>
            </a:r>
            <a:r>
              <a:rPr lang="sk-SK" dirty="0" smtClean="0"/>
              <a:t>: </a:t>
            </a:r>
            <a:r>
              <a:rPr lang="sk-SK" dirty="0" err="1" smtClean="0"/>
              <a:t>User</a:t>
            </a:r>
            <a:r>
              <a:rPr lang="sk-SK" dirty="0" smtClean="0"/>
              <a:t> </a:t>
            </a:r>
            <a:r>
              <a:rPr lang="sk-SK" dirty="0" err="1" smtClean="0"/>
              <a:t>Generated</a:t>
            </a:r>
            <a:r>
              <a:rPr lang="sk-SK" dirty="0" smtClean="0"/>
              <a:t> </a:t>
            </a:r>
            <a:r>
              <a:rPr lang="sk-SK" dirty="0" err="1" smtClean="0"/>
              <a:t>Valid</a:t>
            </a:r>
            <a:r>
              <a:rPr lang="sk-SK" dirty="0" smtClean="0"/>
              <a:t> </a:t>
            </a:r>
            <a:r>
              <a:rPr lang="sk-SK" dirty="0" err="1" smtClean="0"/>
              <a:t>Metadata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Personal</a:t>
            </a:r>
            <a:r>
              <a:rPr lang="sk-SK" dirty="0" smtClean="0"/>
              <a:t> </a:t>
            </a:r>
            <a:r>
              <a:rPr lang="sk-SK" dirty="0" err="1" smtClean="0"/>
              <a:t>Archives</a:t>
            </a:r>
            <a:r>
              <a:rPr lang="sk-SK" dirty="0" smtClean="0"/>
              <a:t>. In: SMAP 2011 : </a:t>
            </a:r>
            <a:r>
              <a:rPr lang="sk-SK" dirty="0" err="1" smtClean="0"/>
              <a:t>Proceedings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Sixth</a:t>
            </a:r>
            <a:r>
              <a:rPr lang="sk-SK" dirty="0" smtClean="0"/>
              <a:t> </a:t>
            </a:r>
            <a:r>
              <a:rPr lang="sk-SK" dirty="0" err="1" smtClean="0"/>
              <a:t>International</a:t>
            </a:r>
            <a:r>
              <a:rPr lang="sk-SK" dirty="0" smtClean="0"/>
              <a:t> </a:t>
            </a:r>
            <a:r>
              <a:rPr lang="sk-SK" dirty="0" err="1" smtClean="0"/>
              <a:t>Workshop</a:t>
            </a:r>
            <a:r>
              <a:rPr lang="sk-SK" dirty="0" smtClean="0"/>
              <a:t> on </a:t>
            </a:r>
            <a:r>
              <a:rPr lang="sk-SK" dirty="0" err="1" smtClean="0"/>
              <a:t>Semantic</a:t>
            </a:r>
            <a:r>
              <a:rPr lang="sk-SK" dirty="0" smtClean="0"/>
              <a:t> </a:t>
            </a:r>
            <a:r>
              <a:rPr lang="sk-SK" dirty="0" err="1" smtClean="0"/>
              <a:t>Media</a:t>
            </a:r>
            <a:r>
              <a:rPr lang="sk-SK" dirty="0" smtClean="0"/>
              <a:t> </a:t>
            </a:r>
            <a:r>
              <a:rPr lang="sk-SK" dirty="0" err="1" smtClean="0"/>
              <a:t>Adaptation</a:t>
            </a:r>
            <a:r>
              <a:rPr lang="sk-SK" dirty="0" smtClean="0"/>
              <a:t> and </a:t>
            </a:r>
            <a:r>
              <a:rPr lang="sk-SK" dirty="0" err="1" smtClean="0"/>
              <a:t>Personalization</a:t>
            </a:r>
            <a:r>
              <a:rPr lang="sk-SK" dirty="0" smtClean="0"/>
              <a:t> SMAP 2011, 1-2 December 2011 </a:t>
            </a:r>
            <a:r>
              <a:rPr lang="sk-SK" dirty="0" err="1" smtClean="0"/>
              <a:t>Vigo</a:t>
            </a:r>
            <a:r>
              <a:rPr lang="sk-SK" dirty="0" smtClean="0"/>
              <a:t>, </a:t>
            </a:r>
            <a:r>
              <a:rPr lang="sk-SK" dirty="0" err="1" smtClean="0"/>
              <a:t>Pontevedra</a:t>
            </a:r>
            <a:r>
              <a:rPr lang="sk-SK" dirty="0" smtClean="0"/>
              <a:t>, </a:t>
            </a:r>
            <a:r>
              <a:rPr lang="sk-SK" dirty="0" err="1" smtClean="0"/>
              <a:t>Spain</a:t>
            </a:r>
            <a:r>
              <a:rPr lang="sk-SK" dirty="0" smtClean="0"/>
              <a:t>. - Los </a:t>
            </a:r>
            <a:r>
              <a:rPr lang="sk-SK" dirty="0" err="1" smtClean="0"/>
              <a:t>Alamitos</a:t>
            </a:r>
            <a:r>
              <a:rPr lang="sk-SK" dirty="0" smtClean="0"/>
              <a:t> : IEEE </a:t>
            </a:r>
            <a:r>
              <a:rPr lang="sk-SK" dirty="0" err="1" smtClean="0"/>
              <a:t>Computer</a:t>
            </a:r>
            <a:r>
              <a:rPr lang="sk-SK" dirty="0" smtClean="0"/>
              <a:t> Society, 2011. - ISBN 978-0-7695-4524-0. - S. 45-50</a:t>
            </a:r>
          </a:p>
          <a:p>
            <a:r>
              <a:rPr lang="sk-SK" dirty="0" smtClean="0"/>
              <a:t>Šimko, Jakub - </a:t>
            </a:r>
            <a:r>
              <a:rPr lang="sk-SK" dirty="0" err="1" smtClean="0"/>
              <a:t>Tvarožek</a:t>
            </a:r>
            <a:r>
              <a:rPr lang="sk-SK" dirty="0" smtClean="0"/>
              <a:t>, Michal - Bieliková, Mária: </a:t>
            </a:r>
            <a:r>
              <a:rPr lang="sk-SK" dirty="0" err="1" smtClean="0"/>
              <a:t>Little</a:t>
            </a:r>
            <a:r>
              <a:rPr lang="sk-SK" dirty="0" smtClean="0"/>
              <a:t> </a:t>
            </a:r>
            <a:r>
              <a:rPr lang="sk-SK" dirty="0" err="1" smtClean="0"/>
              <a:t>Search</a:t>
            </a:r>
            <a:r>
              <a:rPr lang="sk-SK" dirty="0" smtClean="0"/>
              <a:t> Game: Term </a:t>
            </a:r>
            <a:r>
              <a:rPr lang="sk-SK" dirty="0" err="1" smtClean="0"/>
              <a:t>Network</a:t>
            </a:r>
            <a:r>
              <a:rPr lang="sk-SK" dirty="0" smtClean="0"/>
              <a:t> </a:t>
            </a:r>
            <a:r>
              <a:rPr lang="sk-SK" dirty="0" err="1" smtClean="0"/>
              <a:t>Acquisition</a:t>
            </a:r>
            <a:r>
              <a:rPr lang="sk-SK" dirty="0" smtClean="0"/>
              <a:t> </a:t>
            </a:r>
            <a:r>
              <a:rPr lang="sk-SK" dirty="0" err="1" smtClean="0"/>
              <a:t>via</a:t>
            </a:r>
            <a:r>
              <a:rPr lang="sk-SK" dirty="0" smtClean="0"/>
              <a:t> a </a:t>
            </a:r>
            <a:r>
              <a:rPr lang="sk-SK" dirty="0" err="1" smtClean="0"/>
              <a:t>Human</a:t>
            </a:r>
            <a:r>
              <a:rPr lang="sk-SK" dirty="0" smtClean="0"/>
              <a:t> </a:t>
            </a:r>
            <a:r>
              <a:rPr lang="sk-SK" dirty="0" err="1" smtClean="0"/>
              <a:t>Computation</a:t>
            </a:r>
            <a:r>
              <a:rPr lang="sk-SK" dirty="0" smtClean="0"/>
              <a:t> Game. In: HT 2011 : </a:t>
            </a:r>
            <a:r>
              <a:rPr lang="sk-SK" dirty="0" err="1" smtClean="0"/>
              <a:t>Proceedings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22nd ACM </a:t>
            </a:r>
            <a:r>
              <a:rPr lang="sk-SK" dirty="0" err="1" smtClean="0"/>
              <a:t>Conference</a:t>
            </a:r>
            <a:r>
              <a:rPr lang="sk-SK" dirty="0" smtClean="0"/>
              <a:t> on Hypertext and </a:t>
            </a:r>
            <a:r>
              <a:rPr lang="sk-SK" dirty="0" err="1" smtClean="0"/>
              <a:t>Hypermedia</a:t>
            </a:r>
            <a:r>
              <a:rPr lang="sk-SK" dirty="0" smtClean="0"/>
              <a:t> </a:t>
            </a:r>
            <a:r>
              <a:rPr lang="sk-SK" dirty="0" err="1" smtClean="0"/>
              <a:t>June</a:t>
            </a:r>
            <a:r>
              <a:rPr lang="sk-SK" dirty="0" smtClean="0"/>
              <a:t> 6-9, 2011 </a:t>
            </a:r>
            <a:r>
              <a:rPr lang="sk-SK" dirty="0" err="1" smtClean="0"/>
              <a:t>Eindhoven</a:t>
            </a:r>
            <a:r>
              <a:rPr lang="sk-SK" dirty="0" smtClean="0"/>
              <a:t>,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Netherlands</a:t>
            </a:r>
            <a:r>
              <a:rPr lang="sk-SK" dirty="0" smtClean="0"/>
              <a:t>. - New York : ACM, 2011. - ISBN 978-1-4503-0256-2. - S. 57-61</a:t>
            </a:r>
          </a:p>
          <a:p>
            <a:r>
              <a:rPr lang="sk-SK" dirty="0" smtClean="0"/>
              <a:t>Šimko, Jakub - Bieliková, Mária: </a:t>
            </a:r>
            <a:r>
              <a:rPr lang="sk-SK" dirty="0" err="1" smtClean="0"/>
              <a:t>Personal</a:t>
            </a:r>
            <a:r>
              <a:rPr lang="sk-SK" dirty="0" smtClean="0"/>
              <a:t> </a:t>
            </a:r>
            <a:r>
              <a:rPr lang="sk-SK" dirty="0" err="1" smtClean="0"/>
              <a:t>Image</a:t>
            </a:r>
            <a:r>
              <a:rPr lang="sk-SK" dirty="0" smtClean="0"/>
              <a:t> </a:t>
            </a:r>
            <a:r>
              <a:rPr lang="sk-SK" dirty="0" err="1" smtClean="0"/>
              <a:t>Tagging</a:t>
            </a:r>
            <a:r>
              <a:rPr lang="sk-SK" dirty="0" smtClean="0"/>
              <a:t>: a </a:t>
            </a:r>
            <a:r>
              <a:rPr lang="sk-SK" dirty="0" err="1" smtClean="0"/>
              <a:t>Game-based</a:t>
            </a:r>
            <a:r>
              <a:rPr lang="sk-SK" dirty="0" smtClean="0"/>
              <a:t> </a:t>
            </a:r>
            <a:r>
              <a:rPr lang="sk-SK" dirty="0" err="1" smtClean="0"/>
              <a:t>Approach</a:t>
            </a:r>
            <a:r>
              <a:rPr lang="sk-SK" dirty="0" smtClean="0"/>
              <a:t>. In: </a:t>
            </a:r>
            <a:r>
              <a:rPr lang="sk-SK" dirty="0" err="1" smtClean="0"/>
              <a:t>I-Semantics</a:t>
            </a:r>
            <a:r>
              <a:rPr lang="sk-SK" dirty="0" smtClean="0"/>
              <a:t> 2012 </a:t>
            </a:r>
            <a:r>
              <a:rPr lang="sk-SK" dirty="0" err="1" smtClean="0"/>
              <a:t>Proceedings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8th </a:t>
            </a:r>
            <a:r>
              <a:rPr lang="sk-SK" dirty="0" err="1" smtClean="0"/>
              <a:t>International</a:t>
            </a:r>
            <a:r>
              <a:rPr lang="sk-SK" dirty="0" smtClean="0"/>
              <a:t> </a:t>
            </a:r>
            <a:r>
              <a:rPr lang="sk-SK" dirty="0" err="1" smtClean="0"/>
              <a:t>Conference</a:t>
            </a:r>
            <a:r>
              <a:rPr lang="sk-SK" dirty="0" smtClean="0"/>
              <a:t> on </a:t>
            </a:r>
            <a:r>
              <a:rPr lang="sk-SK" dirty="0" err="1" smtClean="0"/>
              <a:t>Semantic</a:t>
            </a:r>
            <a:r>
              <a:rPr lang="sk-SK" dirty="0" smtClean="0"/>
              <a:t> </a:t>
            </a:r>
            <a:r>
              <a:rPr lang="sk-SK" dirty="0" err="1" smtClean="0"/>
              <a:t>Systems</a:t>
            </a:r>
            <a:r>
              <a:rPr lang="sk-SK" dirty="0" smtClean="0"/>
              <a:t> 5th - 7th </a:t>
            </a:r>
            <a:r>
              <a:rPr lang="sk-SK" dirty="0" err="1" smtClean="0"/>
              <a:t>of</a:t>
            </a:r>
            <a:r>
              <a:rPr lang="sk-SK" dirty="0" smtClean="0"/>
              <a:t> September 2012Graz, </a:t>
            </a:r>
            <a:r>
              <a:rPr lang="sk-SK" dirty="0" err="1" smtClean="0"/>
              <a:t>Austria</a:t>
            </a:r>
            <a:r>
              <a:rPr lang="sk-SK" dirty="0" smtClean="0"/>
              <a:t>. - New York : ACM, 2012. - ISBN 978-1-4503-1112-0. - S. 88-93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LSG evaluation: relationship types</a:t>
            </a:r>
            <a:endParaRPr lang="sk-SK" dirty="0"/>
          </a:p>
        </p:txBody>
      </p:sp>
      <p:sp>
        <p:nvSpPr>
          <p:cNvPr id="8" name="Zástupný symbol obsahu 2"/>
          <p:cNvSpPr>
            <a:spLocks noGrp="1"/>
          </p:cNvSpPr>
          <p:nvPr>
            <p:ph idx="1"/>
          </p:nvPr>
        </p:nvSpPr>
        <p:spPr>
          <a:xfrm>
            <a:off x="1115616" y="1600201"/>
            <a:ext cx="3384376" cy="2332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500" u="sng" dirty="0" smtClean="0"/>
              <a:t>Data</a:t>
            </a:r>
          </a:p>
          <a:p>
            <a:r>
              <a:rPr lang="sk-SK" sz="3000" dirty="0" smtClean="0"/>
              <a:t>400 nodes, 560 edges</a:t>
            </a:r>
          </a:p>
          <a:p>
            <a:r>
              <a:rPr lang="sk-SK" sz="3000" dirty="0" smtClean="0"/>
              <a:t>ConceptNet lightweight dataset</a:t>
            </a:r>
          </a:p>
          <a:p>
            <a:endParaRPr lang="sk-SK" sz="3000" dirty="0" smtClean="0"/>
          </a:p>
          <a:p>
            <a:endParaRPr lang="sk-SK" dirty="0"/>
          </a:p>
        </p:txBody>
      </p:sp>
      <p:sp>
        <p:nvSpPr>
          <p:cNvPr id="9" name="Zástupný symbol obsahu 2"/>
          <p:cNvSpPr txBox="1">
            <a:spLocks/>
          </p:cNvSpPr>
          <p:nvPr/>
        </p:nvSpPr>
        <p:spPr>
          <a:xfrm>
            <a:off x="4572000" y="1594892"/>
            <a:ext cx="4042792" cy="2332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k-SK" u="sng" dirty="0" smtClean="0"/>
              <a:t>Method</a:t>
            </a:r>
            <a:endParaRPr lang="sk-SK" sz="2800" dirty="0" smtClean="0"/>
          </a:p>
          <a:p>
            <a:r>
              <a:rPr lang="sk-SK" sz="2800" dirty="0" smtClean="0"/>
              <a:t>Identify relationship types</a:t>
            </a:r>
          </a:p>
          <a:p>
            <a:pPr lvl="1"/>
            <a:r>
              <a:rPr lang="sk-SK" sz="2400" dirty="0" smtClean="0"/>
              <a:t>A posteriori (2 judges)</a:t>
            </a:r>
          </a:p>
          <a:p>
            <a:pPr lvl="1"/>
            <a:r>
              <a:rPr lang="sk-SK" sz="2400" dirty="0" smtClean="0"/>
              <a:t>Reference dataset</a:t>
            </a: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1187624" y="4120480"/>
            <a:ext cx="7704856" cy="2332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k-SK" u="sng" dirty="0" smtClean="0"/>
              <a:t>Results</a:t>
            </a:r>
          </a:p>
          <a:p>
            <a:r>
              <a:rPr lang="sk-SK" sz="2800" dirty="0" smtClean="0"/>
              <a:t>Not all LSG relationships were present in ConceptNet</a:t>
            </a:r>
          </a:p>
          <a:p>
            <a:r>
              <a:rPr lang="sk-SK" sz="2800" dirty="0" smtClean="0"/>
              <a:t>Dominant rel. types: </a:t>
            </a:r>
          </a:p>
          <a:p>
            <a:pPr lvl="1"/>
            <a:r>
              <a:rPr lang="sk-SK" sz="2400" dirty="0" smtClean="0"/>
              <a:t>Unlabelled ,hasProperty, hasA, atLocation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656059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TermBlaster</a:t>
            </a:r>
            <a:r>
              <a:rPr lang="en-US" dirty="0" smtClean="0"/>
              <a:t>: towards specific domain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Specific domain</a:t>
            </a:r>
          </a:p>
          <a:p>
            <a:r>
              <a:rPr lang="sk-SK" dirty="0" smtClean="0"/>
              <a:t>No text typing</a:t>
            </a:r>
          </a:p>
          <a:p>
            <a:endParaRPr lang="sk-SK" dirty="0"/>
          </a:p>
          <a:p>
            <a:pPr marL="0" indent="0">
              <a:buNone/>
            </a:pPr>
            <a:r>
              <a:rPr lang="sk-SK" dirty="0" smtClean="0"/>
              <a:t>Experiments:</a:t>
            </a:r>
          </a:p>
          <a:p>
            <a:r>
              <a:rPr lang="sk-SK" dirty="0" smtClean="0"/>
              <a:t>38 players</a:t>
            </a:r>
          </a:p>
          <a:p>
            <a:r>
              <a:rPr lang="sk-SK" dirty="0" smtClean="0"/>
              <a:t>732 rounds</a:t>
            </a:r>
          </a:p>
          <a:p>
            <a:r>
              <a:rPr lang="sk-SK" dirty="0" smtClean="0"/>
              <a:t>6 task terms, 15 relationships each</a:t>
            </a:r>
          </a:p>
          <a:p>
            <a:r>
              <a:rPr lang="sk-SK" dirty="0" smtClean="0"/>
              <a:t>71 % correct, 21% „hidden relationships“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6748" y="1268760"/>
            <a:ext cx="5087252" cy="322438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Semantics</a:t>
            </a:r>
            <a:r>
              <a:rPr lang="sk-SK" dirty="0" smtClean="0"/>
              <a:t> </a:t>
            </a:r>
            <a:r>
              <a:rPr lang="sk-SK" dirty="0" err="1" smtClean="0"/>
              <a:t>acquisition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781128"/>
          </a:xfrm>
        </p:spPr>
        <p:txBody>
          <a:bodyPr>
            <a:normAutofit/>
          </a:bodyPr>
          <a:lstStyle/>
          <a:p>
            <a:r>
              <a:rPr lang="en-US" dirty="0" smtClean="0"/>
              <a:t>Semantics needed everywhere</a:t>
            </a:r>
          </a:p>
          <a:p>
            <a:endParaRPr lang="en-US" dirty="0" smtClean="0"/>
          </a:p>
          <a:p>
            <a:r>
              <a:rPr lang="sk-SK" dirty="0" err="1" smtClean="0"/>
              <a:t>Resource</a:t>
            </a:r>
            <a:r>
              <a:rPr lang="sk-SK" dirty="0" smtClean="0"/>
              <a:t> metadata acquisition</a:t>
            </a:r>
          </a:p>
          <a:p>
            <a:pPr lvl="1"/>
            <a:r>
              <a:rPr lang="sk-SK" dirty="0" smtClean="0"/>
              <a:t>Resource types: texts, multimedia, websites</a:t>
            </a:r>
          </a:p>
          <a:p>
            <a:r>
              <a:rPr lang="sk-SK" dirty="0" smtClean="0"/>
              <a:t>Domain modelling</a:t>
            </a:r>
          </a:p>
          <a:p>
            <a:pPr lvl="1"/>
            <a:r>
              <a:rPr lang="sk-SK" dirty="0" err="1" smtClean="0"/>
              <a:t>Concept</a:t>
            </a:r>
            <a:r>
              <a:rPr lang="sk-SK" dirty="0" smtClean="0"/>
              <a:t> </a:t>
            </a:r>
            <a:r>
              <a:rPr lang="sk-SK" dirty="0" err="1" smtClean="0"/>
              <a:t>identification</a:t>
            </a:r>
            <a:r>
              <a:rPr lang="en-US" dirty="0" smtClean="0"/>
              <a:t>, </a:t>
            </a:r>
            <a:r>
              <a:rPr lang="sk-SK" dirty="0" err="1" smtClean="0"/>
              <a:t>Relationships</a:t>
            </a:r>
            <a:r>
              <a:rPr lang="en-US" dirty="0" smtClean="0"/>
              <a:t> </a:t>
            </a:r>
            <a:r>
              <a:rPr lang="sk-SK" dirty="0" err="1" smtClean="0"/>
              <a:t>identification</a:t>
            </a:r>
            <a:r>
              <a:rPr lang="sk-SK" dirty="0" smtClean="0"/>
              <a:t>, </a:t>
            </a:r>
            <a:r>
              <a:rPr lang="sk-SK" dirty="0" err="1" smtClean="0"/>
              <a:t>labelling</a:t>
            </a:r>
            <a:r>
              <a:rPr lang="en-US" dirty="0" smtClean="0"/>
              <a:t>, </a:t>
            </a:r>
            <a:r>
              <a:rPr lang="sk-SK" dirty="0" err="1" smtClean="0"/>
              <a:t>Interconnecting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datasets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193138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 </a:t>
            </a:r>
            <a:r>
              <a:rPr lang="en-US" dirty="0" smtClean="0"/>
              <a:t>acquisition</a:t>
            </a:r>
            <a:endParaRPr lang="sk-SK" dirty="0"/>
          </a:p>
        </p:txBody>
      </p:sp>
      <p:cxnSp>
        <p:nvCxnSpPr>
          <p:cNvPr id="5" name="Rovná spojovacia šípka 4"/>
          <p:cNvCxnSpPr/>
          <p:nvPr/>
        </p:nvCxnSpPr>
        <p:spPr>
          <a:xfrm flipV="1">
            <a:off x="1763688" y="1268760"/>
            <a:ext cx="0" cy="51845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ovná spojovacia šípka 5"/>
          <p:cNvCxnSpPr/>
          <p:nvPr/>
        </p:nvCxnSpPr>
        <p:spPr>
          <a:xfrm>
            <a:off x="1547664" y="6237312"/>
            <a:ext cx="705678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kTextu 8"/>
          <p:cNvSpPr txBox="1"/>
          <p:nvPr/>
        </p:nvSpPr>
        <p:spPr>
          <a:xfrm>
            <a:off x="6516216" y="623731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Output quality</a:t>
            </a:r>
            <a:endParaRPr lang="sk-SK" sz="2400" dirty="0"/>
          </a:p>
        </p:txBody>
      </p:sp>
      <p:sp>
        <p:nvSpPr>
          <p:cNvPr id="10" name="BlokTextu 9"/>
          <p:cNvSpPr txBox="1"/>
          <p:nvPr/>
        </p:nvSpPr>
        <p:spPr>
          <a:xfrm rot="16200000">
            <a:off x="266837" y="2370075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Output quantity</a:t>
            </a:r>
            <a:endParaRPr lang="sk-SK" sz="2400" dirty="0"/>
          </a:p>
        </p:txBody>
      </p:sp>
      <p:sp>
        <p:nvSpPr>
          <p:cNvPr id="11" name="Ovál 10"/>
          <p:cNvSpPr/>
          <p:nvPr/>
        </p:nvSpPr>
        <p:spPr>
          <a:xfrm>
            <a:off x="4139952" y="2924944"/>
            <a:ext cx="2736304" cy="64807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/>
              <a:t>Crowdsourcing</a:t>
            </a:r>
            <a:endParaRPr lang="sk-SK" sz="2200" dirty="0"/>
          </a:p>
        </p:txBody>
      </p:sp>
      <p:sp>
        <p:nvSpPr>
          <p:cNvPr id="12" name="Ovál 11"/>
          <p:cNvSpPr/>
          <p:nvPr/>
        </p:nvSpPr>
        <p:spPr>
          <a:xfrm>
            <a:off x="1907704" y="1709192"/>
            <a:ext cx="2232248" cy="64807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Automated</a:t>
            </a:r>
            <a:endParaRPr lang="sk-SK" sz="2400" dirty="0"/>
          </a:p>
        </p:txBody>
      </p:sp>
      <p:sp>
        <p:nvSpPr>
          <p:cNvPr id="13" name="Ovál 12"/>
          <p:cNvSpPr/>
          <p:nvPr/>
        </p:nvSpPr>
        <p:spPr>
          <a:xfrm>
            <a:off x="6588224" y="5301208"/>
            <a:ext cx="2232248" cy="64807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Expert</a:t>
            </a:r>
            <a:endParaRPr lang="sk-SK" sz="2400" dirty="0"/>
          </a:p>
        </p:txBody>
      </p:sp>
      <p:sp>
        <p:nvSpPr>
          <p:cNvPr id="14" name="BlokTextu 13"/>
          <p:cNvSpPr txBox="1"/>
          <p:nvPr/>
        </p:nvSpPr>
        <p:spPr>
          <a:xfrm>
            <a:off x="1899320" y="2348880"/>
            <a:ext cx="2232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Quick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Inexpensive</a:t>
            </a:r>
          </a:p>
          <a:p>
            <a:r>
              <a:rPr lang="en-US" sz="2400" dirty="0" smtClean="0"/>
              <a:t>  (once created)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/>
              <a:t>Scalable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[3,4]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sk-SK" sz="2400" dirty="0"/>
          </a:p>
        </p:txBody>
      </p:sp>
      <p:sp>
        <p:nvSpPr>
          <p:cNvPr id="15" name="BlokTextu 14"/>
          <p:cNvSpPr txBox="1"/>
          <p:nvPr/>
        </p:nvSpPr>
        <p:spPr>
          <a:xfrm>
            <a:off x="4067944" y="3501008"/>
            <a:ext cx="27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Human based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Scalable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No specific problems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We still need to </a:t>
            </a:r>
            <a:r>
              <a:rPr lang="en-US" sz="2400" dirty="0" smtClean="0"/>
              <a:t>pay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[5,6]</a:t>
            </a:r>
            <a:endParaRPr lang="sk-SK" sz="2400" dirty="0"/>
          </a:p>
        </p:txBody>
      </p:sp>
      <p:sp>
        <p:nvSpPr>
          <p:cNvPr id="16" name="BlokTextu 15"/>
          <p:cNvSpPr txBox="1"/>
          <p:nvPr/>
        </p:nvSpPr>
        <p:spPr>
          <a:xfrm>
            <a:off x="6588224" y="4100879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Expensive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Essential for certain</a:t>
            </a:r>
          </a:p>
          <a:p>
            <a:r>
              <a:rPr lang="en-US" sz="2400" dirty="0" smtClean="0"/>
              <a:t>   </a:t>
            </a:r>
            <a:r>
              <a:rPr lang="en-US" sz="2400" dirty="0" smtClean="0"/>
              <a:t>tasks</a:t>
            </a:r>
            <a:r>
              <a:rPr lang="en-US" sz="2400" dirty="0" smtClean="0"/>
              <a:t> [1,2]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Games with a purpose</a:t>
            </a:r>
            <a:endParaRPr lang="sk-SK" dirty="0"/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1115616" y="5157192"/>
            <a:ext cx="7056784" cy="1440160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Cheap (once they are created)</a:t>
            </a:r>
          </a:p>
          <a:p>
            <a:r>
              <a:rPr lang="sk-SK" dirty="0" smtClean="0"/>
              <a:t>Difficult to create</a:t>
            </a:r>
          </a:p>
          <a:p>
            <a:r>
              <a:rPr lang="sk-SK" dirty="0" smtClean="0"/>
              <a:t>Often used  for semantics acquisition tasks</a:t>
            </a: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196752"/>
            <a:ext cx="7508864" cy="3600400"/>
          </a:xfrm>
          <a:prstGeom prst="rect">
            <a:avLst/>
          </a:prstGeom>
        </p:spPr>
      </p:pic>
      <p:sp>
        <p:nvSpPr>
          <p:cNvPr id="6" name="TextBox 11"/>
          <p:cNvSpPr txBox="1"/>
          <p:nvPr/>
        </p:nvSpPr>
        <p:spPr>
          <a:xfrm>
            <a:off x="6007596" y="6396335"/>
            <a:ext cx="3136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[6,7]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ESP Game: image </a:t>
            </a:r>
            <a:r>
              <a:rPr lang="sk-SK" dirty="0" err="1" smtClean="0"/>
              <a:t>metadata</a:t>
            </a:r>
            <a:r>
              <a:rPr lang="sk-SK" dirty="0" smtClean="0"/>
              <a:t> </a:t>
            </a:r>
            <a:r>
              <a:rPr lang="sk-SK" dirty="0" err="1" smtClean="0"/>
              <a:t>acquisition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1878571"/>
            <a:ext cx="4590070" cy="327862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7256" y="1988840"/>
            <a:ext cx="1219200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988840"/>
            <a:ext cx="1219200" cy="121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5816" y="1484784"/>
            <a:ext cx="400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/>
              <a:t>What is in the image?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61256" y="3212976"/>
            <a:ext cx="159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/>
              <a:t>Player 1: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269596" y="3255367"/>
            <a:ext cx="159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/>
              <a:t>Player 2: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3760173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 smtClean="0"/>
              <a:t>water</a:t>
            </a:r>
          </a:p>
          <a:p>
            <a:pPr algn="ctr"/>
            <a:r>
              <a:rPr lang="sk-SK" sz="2000" dirty="0" smtClean="0"/>
              <a:t>sky</a:t>
            </a:r>
          </a:p>
          <a:p>
            <a:pPr algn="ctr"/>
            <a:r>
              <a:rPr lang="sk-SK" sz="2000" dirty="0" smtClean="0">
                <a:solidFill>
                  <a:srgbClr val="FF0000"/>
                </a:solidFill>
              </a:rPr>
              <a:t>bridge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8264" y="3760173"/>
            <a:ext cx="2160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 smtClean="0"/>
              <a:t>Mostar</a:t>
            </a:r>
          </a:p>
          <a:p>
            <a:pPr algn="ctr"/>
            <a:r>
              <a:rPr lang="sk-SK" sz="2000" dirty="0" smtClean="0"/>
              <a:t>night</a:t>
            </a:r>
          </a:p>
          <a:p>
            <a:pPr algn="ctr"/>
            <a:r>
              <a:rPr lang="sk-SK" sz="2000" dirty="0" smtClean="0"/>
              <a:t>river</a:t>
            </a:r>
          </a:p>
          <a:p>
            <a:pPr algn="ctr"/>
            <a:r>
              <a:rPr lang="sk-SK" sz="2000" dirty="0" smtClean="0">
                <a:solidFill>
                  <a:srgbClr val="FF0000"/>
                </a:solidFill>
              </a:rPr>
              <a:t>bridge</a:t>
            </a:r>
          </a:p>
          <a:p>
            <a:pPr algn="ctr"/>
            <a:r>
              <a:rPr lang="sk-SK" sz="2000" dirty="0" smtClean="0"/>
              <a:t>Bosnia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915816" y="5229200"/>
            <a:ext cx="4000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/>
              <a:t>The players must blindly match</a:t>
            </a:r>
          </a:p>
          <a:p>
            <a:pPr algn="ctr"/>
            <a:endParaRPr lang="sk-SK" sz="2400" dirty="0"/>
          </a:p>
          <a:p>
            <a:pPr algn="ctr"/>
            <a:r>
              <a:rPr lang="sk-SK" sz="2400" dirty="0" smtClean="0"/>
              <a:t>Banned words: </a:t>
            </a:r>
            <a:r>
              <a:rPr lang="sk-SK" sz="2400" dirty="0" smtClean="0">
                <a:solidFill>
                  <a:srgbClr val="FF0000"/>
                </a:solidFill>
              </a:rPr>
              <a:t>blue, towers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516216" y="6237312"/>
            <a:ext cx="2488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[7]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85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taxonomy</a:t>
            </a:r>
            <a:r>
              <a:rPr lang="sk-SK" dirty="0" smtClean="0"/>
              <a:t> </a:t>
            </a:r>
            <a:r>
              <a:rPr lang="sk-SK" dirty="0" smtClean="0"/>
              <a:t>of GWAPs</a:t>
            </a: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700808"/>
            <a:ext cx="7776864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07496" y="260648"/>
            <a:ext cx="297301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GWAP </a:t>
            </a:r>
            <a:r>
              <a:rPr lang="en-US" dirty="0" smtClean="0"/>
              <a:t>design dimensions</a:t>
            </a: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88640"/>
            <a:ext cx="7056784" cy="6521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novrat">
  <a:themeElements>
    <a:clrScheme name="Sl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11560</TotalTime>
  <Words>1649</Words>
  <Application>Microsoft Office PowerPoint</Application>
  <PresentationFormat>Prezentácia na obrazovke (4:3)</PresentationFormat>
  <Paragraphs>284</Paragraphs>
  <Slides>36</Slides>
  <Notes>4</Notes>
  <HiddenSlides>2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36</vt:i4>
      </vt:variant>
    </vt:vector>
  </HeadingPairs>
  <TitlesOfParts>
    <vt:vector size="38" baseType="lpstr">
      <vt:lpstr>Slnovrat</vt:lpstr>
      <vt:lpstr>Microsoft Equation 3.0</vt:lpstr>
      <vt:lpstr>Harnessing manpower for creating semantics (doctoral dissertation)</vt:lpstr>
      <vt:lpstr>Thesis overview</vt:lpstr>
      <vt:lpstr>Thesis Goals</vt:lpstr>
      <vt:lpstr>Semantics acquisition</vt:lpstr>
      <vt:lpstr>Semantics acquisition</vt:lpstr>
      <vt:lpstr>Games with a purpose</vt:lpstr>
      <vt:lpstr>ESP Game: image metadata acquisition</vt:lpstr>
      <vt:lpstr>Our taxonomy of GWAPs</vt:lpstr>
      <vt:lpstr>Our GWAP design dimensions</vt:lpstr>
      <vt:lpstr>Existing GWAPs in our design space</vt:lpstr>
      <vt:lpstr>Little Search Game (negative search game)</vt:lpstr>
      <vt:lpstr>LSG evaluation: term network soudness</vt:lpstr>
      <vt:lpstr>Hidden term relationships</vt:lpstr>
      <vt:lpstr>Hidden term relationships – reality</vt:lpstr>
      <vt:lpstr>Hidden term relationships – reality</vt:lpstr>
      <vt:lpstr>LSG evaluation: hidden relationships</vt:lpstr>
      <vt:lpstr>PexAce: image annotation game</vt:lpstr>
      <vt:lpstr>PexAce: image annotation</vt:lpstr>
      <vt:lpstr>PexAce: image annotation</vt:lpstr>
      <vt:lpstr>General domain: Deployment</vt:lpstr>
      <vt:lpstr>Personal images</vt:lpstr>
      <vt:lpstr>„Benevolent“ artifact validation model</vt:lpstr>
      <vt:lpstr>Personal images: Experiments</vt:lpstr>
      <vt:lpstr>Personal images: Experiments</vt:lpstr>
      <vt:lpstr>Artifact validation and cold start problem</vt:lpstr>
      <vt:lpstr>Helper artifacts:  a new artifact validation principle</vt:lpstr>
      <vt:lpstr>GWAP player competences</vt:lpstr>
      <vt:lpstr>PexAce dataset:</vt:lpstr>
      <vt:lpstr>CityLights: music tag validation</vt:lpstr>
      <vt:lpstr>CityLights: experiments</vt:lpstr>
      <vt:lpstr>Competence through confidence</vt:lpstr>
      <vt:lpstr>Harnessing manpower for creating semantics</vt:lpstr>
      <vt:lpstr>References</vt:lpstr>
      <vt:lpstr>Selected publications</vt:lpstr>
      <vt:lpstr>LSG evaluation: relationship types</vt:lpstr>
      <vt:lpstr>TermBlaster: towards specific domain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kUbb</dc:creator>
  <cp:lastModifiedBy>kUbb</cp:lastModifiedBy>
  <cp:revision>218</cp:revision>
  <dcterms:created xsi:type="dcterms:W3CDTF">2013-06-02T08:12:58Z</dcterms:created>
  <dcterms:modified xsi:type="dcterms:W3CDTF">2013-06-25T09:45:27Z</dcterms:modified>
</cp:coreProperties>
</file>