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59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4" d="100"/>
          <a:sy n="104" d="100"/>
        </p:scale>
        <p:origin x="-3510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079F8-BEEF-4A2E-BF4B-685295714C31}" type="datetimeFigureOut">
              <a:rPr lang="en-US" smtClean="0"/>
              <a:pPr/>
              <a:t>11/8/2009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6E0EB-4773-4989-B687-BB1D710630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logo_large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85800" y="609600"/>
            <a:ext cx="1895860" cy="75590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67FA1-92AA-4FAA-984C-8B989CA95F2D}" type="datetimeFigureOut">
              <a:rPr lang="en-US" smtClean="0"/>
              <a:pPr/>
              <a:t>11/8/2009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F3A2-FB1C-4BA1-A6B6-77BCA154B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67FA1-92AA-4FAA-984C-8B989CA95F2D}" type="datetimeFigureOut">
              <a:rPr lang="en-US" smtClean="0"/>
              <a:pPr/>
              <a:t>11/8/2009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F3A2-FB1C-4BA1-A6B6-77BCA154B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fld id="{EBB67FA1-92AA-4FAA-984C-8B989CA95F2D}" type="datetimeFigureOut">
              <a:rPr lang="en-US" smtClean="0"/>
              <a:pPr/>
              <a:t>11/8/2009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028DF3A2-FB1C-4BA1-A6B6-77BCA154BA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67FA1-92AA-4FAA-984C-8B989CA95F2D}" type="datetimeFigureOut">
              <a:rPr lang="en-US" smtClean="0"/>
              <a:pPr/>
              <a:t>11/8/2009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F3A2-FB1C-4BA1-A6B6-77BCA154B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67FA1-92AA-4FAA-984C-8B989CA95F2D}" type="datetimeFigureOut">
              <a:rPr lang="en-US" smtClean="0"/>
              <a:pPr/>
              <a:t>11/8/2009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F3A2-FB1C-4BA1-A6B6-77BCA154B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67FA1-92AA-4FAA-984C-8B989CA95F2D}" type="datetimeFigureOut">
              <a:rPr lang="en-US" smtClean="0"/>
              <a:pPr/>
              <a:t>11/8/2009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F3A2-FB1C-4BA1-A6B6-77BCA154B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67FA1-92AA-4FAA-984C-8B989CA95F2D}" type="datetimeFigureOut">
              <a:rPr lang="en-US" smtClean="0"/>
              <a:pPr/>
              <a:t>11/8/2009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F3A2-FB1C-4BA1-A6B6-77BCA154B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67FA1-92AA-4FAA-984C-8B989CA95F2D}" type="datetimeFigureOut">
              <a:rPr lang="en-US" smtClean="0"/>
              <a:pPr/>
              <a:t>11/8/2009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F3A2-FB1C-4BA1-A6B6-77BCA154B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67FA1-92AA-4FAA-984C-8B989CA95F2D}" type="datetimeFigureOut">
              <a:rPr lang="en-US" smtClean="0"/>
              <a:pPr/>
              <a:t>11/8/2009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F3A2-FB1C-4BA1-A6B6-77BCA154B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67FA1-92AA-4FAA-984C-8B989CA95F2D}" type="datetimeFigureOut">
              <a:rPr lang="en-US" smtClean="0"/>
              <a:pPr/>
              <a:t>11/8/2009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F3A2-FB1C-4BA1-A6B6-77BCA154B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11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EBB67FA1-92AA-4FAA-984C-8B989CA95F2D}" type="datetimeFigureOut">
              <a:rPr lang="en-US" smtClean="0"/>
              <a:pPr/>
              <a:t>11/8/2009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0960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096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28DF3A2-FB1C-4BA1-A6B6-77BCA154BA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Online Social Learning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sz="2000" dirty="0" smtClean="0"/>
              <a:t>(progress report and demo)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Jozef</a:t>
            </a:r>
            <a:r>
              <a:rPr lang="en-US" dirty="0" smtClean="0"/>
              <a:t> </a:t>
            </a:r>
            <a:r>
              <a:rPr lang="en-US" dirty="0" err="1" smtClean="0"/>
              <a:t>Tvaro</a:t>
            </a:r>
            <a:r>
              <a:rPr lang="sk-SK" dirty="0" smtClean="0"/>
              <a:t>žek</a:t>
            </a:r>
          </a:p>
          <a:p>
            <a:endParaRPr lang="sk-SK" dirty="0" smtClean="0"/>
          </a:p>
          <a:p>
            <a:r>
              <a:rPr lang="sk-SK" dirty="0" smtClean="0"/>
              <a:t>OntoParty, 6.11.2009, Modra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Aká je cena sociálnych sietí?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London research firm Morse PLC </a:t>
            </a:r>
            <a:endParaRPr lang="sk-SK" dirty="0" smtClean="0"/>
          </a:p>
          <a:p>
            <a:pPr lvl="1"/>
            <a:r>
              <a:rPr lang="en-US" b="1" dirty="0"/>
              <a:t>$</a:t>
            </a:r>
            <a:r>
              <a:rPr lang="sk-SK" b="1" dirty="0" smtClean="0"/>
              <a:t>2.25</a:t>
            </a:r>
            <a:r>
              <a:rPr lang="en-US" b="1" dirty="0" smtClean="0"/>
              <a:t> </a:t>
            </a:r>
            <a:r>
              <a:rPr lang="en-US" b="1" dirty="0" err="1" smtClean="0"/>
              <a:t>mld</a:t>
            </a:r>
            <a:r>
              <a:rPr lang="en-US" b="1" dirty="0" smtClean="0"/>
              <a:t>.</a:t>
            </a:r>
            <a:r>
              <a:rPr lang="en-US" dirty="0" smtClean="0"/>
              <a:t> v U.K.</a:t>
            </a:r>
          </a:p>
          <a:p>
            <a:pPr lvl="1"/>
            <a:r>
              <a:rPr lang="en-US" b="1" dirty="0" smtClean="0"/>
              <a:t>57%</a:t>
            </a:r>
            <a:r>
              <a:rPr lang="en-US" dirty="0" smtClean="0"/>
              <a:t> </a:t>
            </a:r>
            <a:r>
              <a:rPr lang="sk-SK" dirty="0" smtClean="0"/>
              <a:t>úradníkov v pracovnej dobe (</a:t>
            </a:r>
            <a:r>
              <a:rPr lang="sk-SK" b="1" dirty="0" smtClean="0"/>
              <a:t>40 </a:t>
            </a:r>
            <a:r>
              <a:rPr lang="sk-SK" dirty="0" smtClean="0"/>
              <a:t>min./deň)</a:t>
            </a:r>
          </a:p>
          <a:p>
            <a:r>
              <a:rPr lang="sk-SK" dirty="0" smtClean="0"/>
              <a:t>Ohio State University</a:t>
            </a:r>
          </a:p>
          <a:p>
            <a:pPr lvl="1"/>
            <a:r>
              <a:rPr lang="sk-SK" dirty="0" smtClean="0"/>
              <a:t>Študenti používajúci FB, MySpace horšie známky</a:t>
            </a:r>
          </a:p>
          <a:p>
            <a:pPr lvl="1"/>
            <a:r>
              <a:rPr lang="sk-SK" dirty="0" smtClean="0"/>
              <a:t>Demograficky: </a:t>
            </a:r>
            <a:r>
              <a:rPr lang="sk-SK" b="1" dirty="0" smtClean="0"/>
              <a:t>sociálne a human. </a:t>
            </a:r>
            <a:r>
              <a:rPr lang="sk-SK" b="1" dirty="0"/>
              <a:t>v</a:t>
            </a:r>
            <a:r>
              <a:rPr lang="sk-SK" b="1" dirty="0" smtClean="0"/>
              <a:t>edy menej</a:t>
            </a:r>
          </a:p>
          <a:p>
            <a:r>
              <a:rPr lang="en-US" dirty="0"/>
              <a:t>Boston-based Nucleus Research </a:t>
            </a:r>
            <a:endParaRPr lang="sk-SK" dirty="0" smtClean="0"/>
          </a:p>
          <a:p>
            <a:pPr lvl="1"/>
            <a:r>
              <a:rPr lang="sk-SK" b="1" dirty="0" smtClean="0"/>
              <a:t>77</a:t>
            </a:r>
            <a:r>
              <a:rPr lang="en-US" b="1" dirty="0" smtClean="0"/>
              <a:t>% </a:t>
            </a:r>
            <a:r>
              <a:rPr lang="en-US" b="1" dirty="0" err="1" smtClean="0"/>
              <a:t>pracovn</a:t>
            </a:r>
            <a:r>
              <a:rPr lang="sk-SK" b="1" dirty="0"/>
              <a:t>í</a:t>
            </a:r>
            <a:r>
              <a:rPr lang="en-US" b="1" dirty="0" err="1" smtClean="0"/>
              <a:t>kov</a:t>
            </a:r>
            <a:r>
              <a:rPr lang="en-US" b="1" dirty="0" smtClean="0"/>
              <a:t> v U.S.</a:t>
            </a:r>
            <a:r>
              <a:rPr lang="sk-SK" b="1" dirty="0" smtClean="0"/>
              <a:t>, ktorí majú konto na FB ho používajú počas prac. doby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Facebook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Nielsen Online</a:t>
            </a:r>
          </a:p>
          <a:p>
            <a:pPr lvl="1"/>
            <a:r>
              <a:rPr lang="sk-SK" dirty="0" smtClean="0"/>
              <a:t>Na FB viac ako na všetkých ostatných dokopy</a:t>
            </a:r>
          </a:p>
          <a:p>
            <a:pPr lvl="1"/>
            <a:r>
              <a:rPr lang="sk-SK" dirty="0" smtClean="0"/>
              <a:t>Júl 2009, 87 mil. </a:t>
            </a:r>
            <a:r>
              <a:rPr lang="en-US" dirty="0" smtClean="0"/>
              <a:t>n</a:t>
            </a:r>
            <a:r>
              <a:rPr lang="sk-SK" dirty="0" smtClean="0"/>
              <a:t>ávštevníkov z U.S.</a:t>
            </a:r>
          </a:p>
          <a:p>
            <a:pPr lvl="1"/>
            <a:r>
              <a:rPr lang="sk-SK" dirty="0" smtClean="0"/>
              <a:t>4,5 hodiny mesačne</a:t>
            </a:r>
          </a:p>
          <a:p>
            <a:pPr lvl="2"/>
            <a:r>
              <a:rPr lang="sk-SK" dirty="0" smtClean="0"/>
              <a:t>700</a:t>
            </a:r>
            <a:r>
              <a:rPr lang="en-US" dirty="0" smtClean="0"/>
              <a:t>% n</a:t>
            </a:r>
            <a:r>
              <a:rPr lang="sk-SK" dirty="0" smtClean="0"/>
              <a:t>árast medzi aprílom 2008 a 2009</a:t>
            </a:r>
          </a:p>
          <a:p>
            <a:pPr lvl="1"/>
            <a:r>
              <a:rPr lang="sk-SK" dirty="0" smtClean="0"/>
              <a:t>Žrút času alebo nutnosť?</a:t>
            </a:r>
          </a:p>
          <a:p>
            <a:pPr lvl="2"/>
            <a:r>
              <a:rPr lang="sk-SK" dirty="0" smtClean="0"/>
              <a:t>Obchodná politika FB – chceme tam celý svet</a:t>
            </a:r>
          </a:p>
          <a:p>
            <a:pPr lvl="2"/>
            <a:r>
              <a:rPr lang="sk-SK" dirty="0" smtClean="0"/>
              <a:t>Čo keď tam nie si?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/>
              <a:t>Peoplia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952999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Učenie podporené sociálnymi väzbami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Fáza 1 – zber dát</a:t>
            </a:r>
            <a:endParaRPr lang="sk-SK" b="1" dirty="0" smtClean="0"/>
          </a:p>
          <a:p>
            <a:r>
              <a:rPr lang="sk-SK" dirty="0" smtClean="0"/>
              <a:t>Fáza 2 – </a:t>
            </a:r>
            <a:r>
              <a:rPr lang="en-US" dirty="0" err="1" smtClean="0"/>
              <a:t>soci</a:t>
            </a:r>
            <a:r>
              <a:rPr lang="sk-SK" dirty="0" smtClean="0"/>
              <a:t>álne väzby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066800" y="2057400"/>
            <a:ext cx="16002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/>
              <a:t>Čítanie študijných materiálov</a:t>
            </a:r>
            <a:endParaRPr lang="en-US" b="1" dirty="0"/>
          </a:p>
        </p:txBody>
      </p:sp>
      <p:sp>
        <p:nvSpPr>
          <p:cNvPr id="5" name="Rounded Rectangle 4"/>
          <p:cNvSpPr/>
          <p:nvPr/>
        </p:nvSpPr>
        <p:spPr>
          <a:xfrm>
            <a:off x="2895600" y="2057400"/>
            <a:ext cx="1600200" cy="10668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/>
              <a:t>Riešenie individualizovaných úloh</a:t>
            </a:r>
            <a:endParaRPr lang="en-US" b="1" dirty="0"/>
          </a:p>
        </p:txBody>
      </p:sp>
      <p:sp>
        <p:nvSpPr>
          <p:cNvPr id="6" name="Rounded Rectangle 5"/>
          <p:cNvSpPr/>
          <p:nvPr/>
        </p:nvSpPr>
        <p:spPr>
          <a:xfrm>
            <a:off x="4724400" y="2057400"/>
            <a:ext cx="1600200" cy="1066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/>
              <a:t>Kolaboratíve čítanie alebo riešenie</a:t>
            </a:r>
            <a:endParaRPr lang="en-US" b="1" dirty="0"/>
          </a:p>
        </p:txBody>
      </p:sp>
      <p:sp>
        <p:nvSpPr>
          <p:cNvPr id="7" name="Rounded Rectangle 6"/>
          <p:cNvSpPr/>
          <p:nvPr/>
        </p:nvSpPr>
        <p:spPr>
          <a:xfrm>
            <a:off x="6553200" y="2057400"/>
            <a:ext cx="16002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V</a:t>
            </a:r>
            <a:r>
              <a:rPr lang="sk-SK" b="1" dirty="0" smtClean="0"/>
              <a:t>oľný r</a:t>
            </a:r>
            <a:r>
              <a:rPr lang="en-US" b="1" dirty="0" err="1" smtClean="0"/>
              <a:t>ozhovor</a:t>
            </a:r>
            <a:endParaRPr lang="en-US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" y="3505200"/>
            <a:ext cx="7924800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066800" y="3962400"/>
            <a:ext cx="7086600" cy="533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/>
              <a:t>Sociálne inteligentný tútor</a:t>
            </a:r>
            <a:endParaRPr lang="en-US" b="1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1561306" y="3543300"/>
            <a:ext cx="685800" cy="1588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3313905" y="3542506"/>
            <a:ext cx="685800" cy="1588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5218906" y="3542506"/>
            <a:ext cx="685800" cy="1588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7047706" y="3542506"/>
            <a:ext cx="685800" cy="1588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4800" y="23622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solidFill>
                  <a:schemeClr val="bg1"/>
                </a:solidFill>
              </a:rPr>
              <a:t>1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" y="39624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solidFill>
                  <a:schemeClr val="bg1"/>
                </a:solidFill>
              </a:rPr>
              <a:t>2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0" grpId="0" animBg="1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Čítanie študijných materiálov</a:t>
            </a:r>
            <a:endParaRPr lang="en-US" dirty="0"/>
          </a:p>
        </p:txBody>
      </p:sp>
      <p:pic>
        <p:nvPicPr>
          <p:cNvPr id="1027" name="Picture 3" descr="C:\Users\Jozef\Desktop\Capture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76400"/>
            <a:ext cx="4437822" cy="4114800"/>
          </a:xfrm>
          <a:prstGeom prst="rect">
            <a:avLst/>
          </a:prstGeom>
          <a:noFill/>
        </p:spPr>
      </p:pic>
      <p:pic>
        <p:nvPicPr>
          <p:cNvPr id="1026" name="Picture 2" descr="C:\Users\Jozef\Desktop\Capture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143000"/>
            <a:ext cx="5697630" cy="5289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Riešenie individualizovaných úloh</a:t>
            </a:r>
            <a:endParaRPr lang="en-US" dirty="0"/>
          </a:p>
        </p:txBody>
      </p:sp>
      <p:pic>
        <p:nvPicPr>
          <p:cNvPr id="4" name="Picture 3" descr="peoplia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295400"/>
            <a:ext cx="740481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peoplia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362200"/>
            <a:ext cx="6096000" cy="368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Kolaborácia</a:t>
            </a:r>
            <a:endParaRPr lang="en-US" dirty="0"/>
          </a:p>
        </p:txBody>
      </p:sp>
      <p:pic>
        <p:nvPicPr>
          <p:cNvPr id="4" name="Content Placeholder 3" descr="crop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254855"/>
            <a:ext cx="8229600" cy="45768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3400" y="2057400"/>
            <a:ext cx="2057400" cy="2819400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ine Callout 1 5"/>
          <p:cNvSpPr/>
          <p:nvPr/>
        </p:nvSpPr>
        <p:spPr>
          <a:xfrm>
            <a:off x="561975" y="5181600"/>
            <a:ext cx="1600200" cy="381000"/>
          </a:xfrm>
          <a:prstGeom prst="borderCallout1">
            <a:avLst>
              <a:gd name="adj1" fmla="val -325"/>
              <a:gd name="adj2" fmla="val 51016"/>
              <a:gd name="adj3" fmla="val -78006"/>
              <a:gd name="adj4" fmla="val 55744"/>
            </a:avLst>
          </a:prstGeom>
          <a:solidFill>
            <a:schemeClr val="accent3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Collaboration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Architekt</a:t>
            </a:r>
            <a:r>
              <a:rPr kumimoji="0" lang="sk-SK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úra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78B93A6D-2C0A-451A-A7F3-64145461DFAF}" type="datetime1">
              <a:rPr lang="sk-SK" smtClean="0"/>
              <a:pPr/>
              <a:t>8. 11. 2009</a:t>
            </a:fld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2ACC6BC-CE17-467C-8FC4-B4E106B1AC1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590800" y="773668"/>
            <a:ext cx="12954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/>
              <a:t>Silverlight</a:t>
            </a:r>
            <a:endParaRPr lang="en-US" b="1" dirty="0"/>
          </a:p>
        </p:txBody>
      </p:sp>
      <p:sp>
        <p:nvSpPr>
          <p:cNvPr id="8" name="Rounded Rectangle 7"/>
          <p:cNvSpPr/>
          <p:nvPr/>
        </p:nvSpPr>
        <p:spPr>
          <a:xfrm>
            <a:off x="4953000" y="762000"/>
            <a:ext cx="12954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/>
              <a:t>HTML</a:t>
            </a:r>
            <a:endParaRPr lang="en-US" b="1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447800" y="1752600"/>
            <a:ext cx="4953000" cy="1166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71600" y="1383268"/>
            <a:ext cx="740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chemeClr val="bg1"/>
                </a:solidFill>
              </a:rPr>
              <a:t>Klient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71600" y="1764268"/>
            <a:ext cx="796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chemeClr val="bg1"/>
                </a:solidFill>
              </a:rPr>
              <a:t>Server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2858294" y="1866106"/>
            <a:ext cx="838200" cy="1588"/>
          </a:xfrm>
          <a:prstGeom prst="straightConnector1">
            <a:avLst/>
          </a:prstGeom>
          <a:ln w="76200"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5181997" y="1828403"/>
            <a:ext cx="914400" cy="794"/>
          </a:xfrm>
          <a:prstGeom prst="straightConnector1">
            <a:avLst/>
          </a:prstGeom>
          <a:ln w="76200"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2438400" y="2362200"/>
            <a:ext cx="16002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/>
              <a:t>Interop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365030" y="1840468"/>
            <a:ext cx="920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chemeClr val="bg1"/>
                </a:solidFill>
              </a:rPr>
              <a:t>Sockety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25679" y="1828800"/>
            <a:ext cx="684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chemeClr val="bg1"/>
                </a:solidFill>
              </a:rPr>
              <a:t>HTTP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876800" y="2362200"/>
            <a:ext cx="16002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/>
              <a:t>Interop.HTTP</a:t>
            </a:r>
            <a:endParaRPr lang="en-US" b="1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4114800" y="2667000"/>
            <a:ext cx="686594" cy="1588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2438400" y="3505200"/>
            <a:ext cx="16002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/>
              <a:t>Business</a:t>
            </a:r>
            <a:endParaRPr lang="en-US" b="1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3047206" y="3200400"/>
            <a:ext cx="457994" cy="794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267200" y="228600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C#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52800" y="304800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C#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438400" y="4724400"/>
            <a:ext cx="16002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Data</a:t>
            </a:r>
            <a:endParaRPr lang="en-US" b="1" dirty="0"/>
          </a:p>
        </p:txBody>
      </p:sp>
      <p:cxnSp>
        <p:nvCxnSpPr>
          <p:cNvPr id="24" name="Straight Arrow Connector 23"/>
          <p:cNvCxnSpPr/>
          <p:nvPr/>
        </p:nvCxnSpPr>
        <p:spPr>
          <a:xfrm rot="5400000" flipH="1" flipV="1">
            <a:off x="3047206" y="4418806"/>
            <a:ext cx="457994" cy="794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352800" y="426720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C#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10800000">
            <a:off x="4114800" y="5029200"/>
            <a:ext cx="686594" cy="1588"/>
          </a:xfrm>
          <a:prstGeom prst="straightConnector1">
            <a:avLst/>
          </a:prstGeom>
          <a:ln w="38100">
            <a:solidFill>
              <a:schemeClr val="accent3"/>
            </a:solidFill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191000" y="4648200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SQL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8" name="Can 27"/>
          <p:cNvSpPr/>
          <p:nvPr/>
        </p:nvSpPr>
        <p:spPr>
          <a:xfrm>
            <a:off x="4953000" y="4648200"/>
            <a:ext cx="990600" cy="762000"/>
          </a:xfrm>
          <a:prstGeom prst="ca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Postgres</a:t>
            </a:r>
            <a:endParaRPr lang="en-US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2209800" y="2286000"/>
            <a:ext cx="2057400" cy="1905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ine Callout 1 29"/>
          <p:cNvSpPr/>
          <p:nvPr/>
        </p:nvSpPr>
        <p:spPr>
          <a:xfrm>
            <a:off x="685800" y="2514600"/>
            <a:ext cx="1219200" cy="381000"/>
          </a:xfrm>
          <a:prstGeom prst="borderCallout1">
            <a:avLst>
              <a:gd name="adj1" fmla="val 48750"/>
              <a:gd name="adj2" fmla="val 100667"/>
              <a:gd name="adj3" fmla="val 96500"/>
              <a:gd name="adj4" fmla="val 125917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b="1" dirty="0" smtClean="0"/>
              <a:t>transakcie</a:t>
            </a:r>
            <a:endParaRPr lang="en-US" b="1" dirty="0"/>
          </a:p>
        </p:txBody>
      </p:sp>
      <p:sp>
        <p:nvSpPr>
          <p:cNvPr id="31" name="Line Callout 1 30"/>
          <p:cNvSpPr/>
          <p:nvPr/>
        </p:nvSpPr>
        <p:spPr>
          <a:xfrm>
            <a:off x="3200400" y="5562600"/>
            <a:ext cx="1600200" cy="381000"/>
          </a:xfrm>
          <a:prstGeom prst="borderCallout1">
            <a:avLst>
              <a:gd name="adj1" fmla="val -3250"/>
              <a:gd name="adj2" fmla="val 67066"/>
              <a:gd name="adj3" fmla="val -109500"/>
              <a:gd name="adj4" fmla="val 77703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b="1" dirty="0" smtClean="0"/>
              <a:t>very lazy write</a:t>
            </a:r>
            <a:endParaRPr lang="en-US" b="1" dirty="0"/>
          </a:p>
        </p:txBody>
      </p:sp>
      <p:sp>
        <p:nvSpPr>
          <p:cNvPr id="32" name="Rounded Rectangle 31"/>
          <p:cNvSpPr/>
          <p:nvPr/>
        </p:nvSpPr>
        <p:spPr>
          <a:xfrm>
            <a:off x="4724400" y="3505200"/>
            <a:ext cx="16002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/>
              <a:t>Providers</a:t>
            </a:r>
            <a:endParaRPr lang="en-US" b="1" dirty="0"/>
          </a:p>
        </p:txBody>
      </p:sp>
      <p:cxnSp>
        <p:nvCxnSpPr>
          <p:cNvPr id="33" name="Straight Arrow Connector 32"/>
          <p:cNvCxnSpPr/>
          <p:nvPr/>
        </p:nvCxnSpPr>
        <p:spPr>
          <a:xfrm rot="10800000">
            <a:off x="4114800" y="3810000"/>
            <a:ext cx="533400" cy="1588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191000" y="344066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C#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rot="10800000" flipV="1">
            <a:off x="6400800" y="3505200"/>
            <a:ext cx="533400" cy="22860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7010400" y="3276600"/>
            <a:ext cx="1295400" cy="304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b="1" dirty="0" smtClean="0"/>
              <a:t>Mail server</a:t>
            </a:r>
            <a:endParaRPr lang="en-US" sz="1400" b="1" dirty="0"/>
          </a:p>
        </p:txBody>
      </p:sp>
      <p:cxnSp>
        <p:nvCxnSpPr>
          <p:cNvPr id="37" name="Straight Arrow Connector 36"/>
          <p:cNvCxnSpPr/>
          <p:nvPr/>
        </p:nvCxnSpPr>
        <p:spPr>
          <a:xfrm rot="10800000">
            <a:off x="6400800" y="3810000"/>
            <a:ext cx="457200" cy="7620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6934200" y="3733800"/>
            <a:ext cx="1295400" cy="304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b="1" dirty="0" smtClean="0"/>
              <a:t>SMS gateway</a:t>
            </a:r>
            <a:endParaRPr lang="en-US" sz="1400" b="1" dirty="0"/>
          </a:p>
        </p:txBody>
      </p:sp>
      <p:cxnSp>
        <p:nvCxnSpPr>
          <p:cNvPr id="39" name="Straight Arrow Connector 38"/>
          <p:cNvCxnSpPr/>
          <p:nvPr/>
        </p:nvCxnSpPr>
        <p:spPr>
          <a:xfrm rot="16200000" flipV="1">
            <a:off x="6324600" y="4038600"/>
            <a:ext cx="762000" cy="60960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086600" y="4572000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chemeClr val="bg1"/>
                </a:solidFill>
              </a:rPr>
              <a:t>...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rot="10800000">
            <a:off x="6400800" y="3886200"/>
            <a:ext cx="685800" cy="45720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7162800" y="4191000"/>
            <a:ext cx="1524000" cy="304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b="1" dirty="0" smtClean="0"/>
              <a:t>Weather forecast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1" grpId="0"/>
      <p:bldP spid="14" grpId="0" animBg="1"/>
      <p:bldP spid="15" grpId="0"/>
      <p:bldP spid="16" grpId="0"/>
      <p:bldP spid="17" grpId="0" animBg="1"/>
      <p:bldP spid="19" grpId="0" animBg="1"/>
      <p:bldP spid="21" grpId="0"/>
      <p:bldP spid="22" grpId="0"/>
      <p:bldP spid="23" grpId="0" animBg="1"/>
      <p:bldP spid="25" grpId="0"/>
      <p:bldP spid="27" grpId="0"/>
      <p:bldP spid="28" grpId="0" animBg="1"/>
      <p:bldP spid="29" grpId="0" animBg="1"/>
      <p:bldP spid="30" grpId="0" animBg="1"/>
      <p:bldP spid="31" grpId="0" animBg="1"/>
      <p:bldP spid="32" grpId="0" animBg="1"/>
      <p:bldP spid="34" grpId="0"/>
      <p:bldP spid="36" grpId="0" animBg="1"/>
      <p:bldP spid="38" grpId="0" animBg="1"/>
      <p:bldP spid="40" grpId="0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Ďalšie práce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191000" cy="4906963"/>
          </a:xfrm>
        </p:spPr>
        <p:txBody>
          <a:bodyPr/>
          <a:lstStyle/>
          <a:p>
            <a:r>
              <a:rPr lang="sk-SK" b="1" dirty="0" smtClean="0"/>
              <a:t>Jano Garaj</a:t>
            </a:r>
          </a:p>
          <a:p>
            <a:pPr lvl="1"/>
            <a:r>
              <a:rPr lang="sk-SK" dirty="0" smtClean="0"/>
              <a:t>Efektivita kolab. skupiny</a:t>
            </a:r>
          </a:p>
          <a:p>
            <a:r>
              <a:rPr lang="sk-SK" b="1" dirty="0" smtClean="0"/>
              <a:t>Ondro Ševce</a:t>
            </a:r>
          </a:p>
          <a:p>
            <a:pPr lvl="1"/>
            <a:r>
              <a:rPr lang="sk-SK" dirty="0" smtClean="0"/>
              <a:t>Kolab. sem. vyhľadávanie</a:t>
            </a:r>
          </a:p>
          <a:p>
            <a:r>
              <a:rPr lang="sk-SK" b="1" dirty="0" smtClean="0"/>
              <a:t>Danka Kutenicsová</a:t>
            </a:r>
          </a:p>
          <a:p>
            <a:pPr lvl="1"/>
            <a:r>
              <a:rPr lang="sk-SK" dirty="0" smtClean="0"/>
              <a:t>Zisťovanie názorov</a:t>
            </a:r>
          </a:p>
          <a:p>
            <a:r>
              <a:rPr lang="sk-SK" b="1" dirty="0" smtClean="0"/>
              <a:t>Maťo Jačala</a:t>
            </a:r>
          </a:p>
          <a:p>
            <a:pPr lvl="1"/>
            <a:r>
              <a:rPr lang="sk-SK" dirty="0" smtClean="0"/>
              <a:t>Vyhľadávanie vzťahov</a:t>
            </a:r>
          </a:p>
          <a:p>
            <a:r>
              <a:rPr lang="sk-SK" b="1" dirty="0" smtClean="0"/>
              <a:t>Peťo Abelovský</a:t>
            </a:r>
            <a:endParaRPr lang="sk-SK" dirty="0" smtClean="0"/>
          </a:p>
          <a:p>
            <a:pPr lvl="1"/>
            <a:r>
              <a:rPr lang="sk-SK" dirty="0" smtClean="0"/>
              <a:t>Určovanie názorov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191000" cy="4525963"/>
          </a:xfrm>
        </p:spPr>
        <p:txBody>
          <a:bodyPr/>
          <a:lstStyle/>
          <a:p>
            <a:r>
              <a:rPr lang="sk-SK" b="1" dirty="0" smtClean="0"/>
              <a:t>Maťo Jačala</a:t>
            </a:r>
          </a:p>
          <a:p>
            <a:pPr lvl="1"/>
            <a:r>
              <a:rPr lang="sk-SK" dirty="0" smtClean="0"/>
              <a:t>Spracovanie akt. správ</a:t>
            </a:r>
          </a:p>
          <a:p>
            <a:r>
              <a:rPr lang="sk-SK" b="1" dirty="0" smtClean="0"/>
              <a:t>Jano Hudek</a:t>
            </a:r>
          </a:p>
          <a:p>
            <a:pPr lvl="1"/>
            <a:r>
              <a:rPr lang="sk-SK" dirty="0" smtClean="0"/>
              <a:t>Mapa štruktúry sveta</a:t>
            </a:r>
          </a:p>
          <a:p>
            <a:r>
              <a:rPr lang="sk-SK" b="1" dirty="0" smtClean="0"/>
              <a:t>Roman Kováč</a:t>
            </a:r>
          </a:p>
          <a:p>
            <a:pPr lvl="1"/>
            <a:r>
              <a:rPr lang="sk-SK" dirty="0" smtClean="0"/>
              <a:t>Strategická hra (ekonom.)</a:t>
            </a:r>
          </a:p>
          <a:p>
            <a:r>
              <a:rPr lang="sk-SK" b="1" dirty="0" smtClean="0"/>
              <a:t>Janka Pazúriková</a:t>
            </a:r>
          </a:p>
          <a:p>
            <a:pPr lvl="1"/>
            <a:r>
              <a:rPr lang="sk-SK" dirty="0" smtClean="0"/>
              <a:t>Učenie soc. zručností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266</Words>
  <Application>Microsoft Office PowerPoint</Application>
  <PresentationFormat>On-screen Show (4:3)</PresentationFormat>
  <Paragraphs>88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Online Social Learning (progress report and demo)</vt:lpstr>
      <vt:lpstr>Aká je cena sociálnych sietí?</vt:lpstr>
      <vt:lpstr>Facebook</vt:lpstr>
      <vt:lpstr>Peoplia</vt:lpstr>
      <vt:lpstr>Čítanie študijných materiálov</vt:lpstr>
      <vt:lpstr>Riešenie individualizovaných úloh</vt:lpstr>
      <vt:lpstr>Kolaborácia</vt:lpstr>
      <vt:lpstr>Slide 8</vt:lpstr>
      <vt:lpstr>Ďalšie práce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Peoplia: The Online Social Learning</dc:title>
  <dc:creator>Jozef</dc:creator>
  <cp:lastModifiedBy>Jozef</cp:lastModifiedBy>
  <cp:revision>13</cp:revision>
  <dcterms:created xsi:type="dcterms:W3CDTF">2009-11-06T08:44:52Z</dcterms:created>
  <dcterms:modified xsi:type="dcterms:W3CDTF">2009-11-08T12:53:38Z</dcterms:modified>
</cp:coreProperties>
</file>