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81" r:id="rId4"/>
    <p:sldId id="276" r:id="rId5"/>
    <p:sldId id="277" r:id="rId6"/>
    <p:sldId id="283" r:id="rId7"/>
    <p:sldId id="294" r:id="rId8"/>
    <p:sldId id="291" r:id="rId9"/>
    <p:sldId id="292" r:id="rId10"/>
    <p:sldId id="295" r:id="rId11"/>
    <p:sldId id="296" r:id="rId12"/>
    <p:sldId id="287" r:id="rId13"/>
    <p:sldId id="284" r:id="rId14"/>
    <p:sldId id="288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6100" autoAdjust="0"/>
  </p:normalViewPr>
  <p:slideViewPr>
    <p:cSldViewPr>
      <p:cViewPr varScale="1">
        <p:scale>
          <a:sx n="87" d="100"/>
          <a:sy n="87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74301-CA95-40BA-88A9-ADA1A678091B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D2FA-BD0C-4847-9D1F-8FE958181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52CB7-48ED-4876-ACEC-795D53F2F6F1}" type="datetimeFigureOut">
              <a:rPr lang="en-US" smtClean="0"/>
              <a:pPr/>
              <a:t>2/21/2009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755A1-1F8F-4DCD-838A-0195DF37F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55A1-1F8F-4DCD-838A-0195DF37F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8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7DC86DCE-C849-4D63-91A4-4F8469B083E3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914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14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6DCE-C849-4D63-91A4-4F8469B0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67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67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6DCE-C849-4D63-91A4-4F8469B083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927225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Personalized Collaboration</a:t>
            </a:r>
            <a:b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Computer-supported Learning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Učenie s využitím sociálnych vzťahov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Mgr. Jozef Tvarožek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429" y="4953000"/>
            <a:ext cx="388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/>
              <a:t>Školiteľ</a:t>
            </a:r>
            <a:r>
              <a:rPr lang="sk-SK" sz="2400" dirty="0" smtClean="0">
                <a:solidFill>
                  <a:schemeClr val="tx1"/>
                </a:solidFill>
              </a:rPr>
              <a:t>: </a:t>
            </a:r>
            <a:r>
              <a:rPr lang="sk-SK" sz="2400" b="1" dirty="0" smtClean="0">
                <a:solidFill>
                  <a:schemeClr val="tx1"/>
                </a:solidFill>
              </a:rPr>
              <a:t>prof. Mária Bieliková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552271"/>
            <a:ext cx="55413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cap="all" dirty="0" err="1" smtClean="0"/>
              <a:t>Slovenská</a:t>
            </a:r>
            <a:r>
              <a:rPr lang="en-US" cap="all" dirty="0" smtClean="0"/>
              <a:t> </a:t>
            </a:r>
            <a:r>
              <a:rPr lang="en-US" cap="all" dirty="0" err="1"/>
              <a:t>technická</a:t>
            </a:r>
            <a:r>
              <a:rPr lang="en-US" cap="all" dirty="0"/>
              <a:t> </a:t>
            </a:r>
            <a:r>
              <a:rPr lang="en-US" cap="all" dirty="0" err="1"/>
              <a:t>univerzita</a:t>
            </a:r>
            <a:r>
              <a:rPr lang="en-US" cap="all" dirty="0"/>
              <a:t> v </a:t>
            </a:r>
            <a:r>
              <a:rPr lang="en-US" cap="all" dirty="0" err="1"/>
              <a:t>Bratislave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FAKULTA INFORMATIKY  A INFORMAČNÝCH </a:t>
            </a:r>
            <a:r>
              <a:rPr lang="en-US" dirty="0" smtClean="0"/>
              <a:t>TECHNOLÓGIÍ</a:t>
            </a:r>
            <a:endParaRPr lang="sk-SK" dirty="0" smtClean="0"/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dirty="0" err="1"/>
              <a:t>Študijný</a:t>
            </a:r>
            <a:r>
              <a:rPr lang="en-US" dirty="0"/>
              <a:t> program: </a:t>
            </a:r>
            <a:r>
              <a:rPr lang="en-US" dirty="0" err="1"/>
              <a:t>Programové</a:t>
            </a:r>
            <a:r>
              <a:rPr lang="en-US" dirty="0"/>
              <a:t> </a:t>
            </a:r>
            <a:r>
              <a:rPr lang="en-US" dirty="0" err="1"/>
              <a:t>systémy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5077" y="5715000"/>
            <a:ext cx="38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Bratislava, 19.2.2009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10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Prehľad: Interakcie v prirodzenom jazyku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886200"/>
          </a:xfrm>
        </p:spPr>
        <p:txBody>
          <a:bodyPr/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Segment</a:t>
            </a:r>
            <a:r>
              <a:rPr lang="sk-SK" dirty="0" smtClean="0"/>
              <a:t>ácia</a:t>
            </a:r>
            <a:r>
              <a:rPr lang="en-US" dirty="0" smtClean="0"/>
              <a:t>, POS </a:t>
            </a:r>
            <a:r>
              <a:rPr lang="en-US" dirty="0" err="1" smtClean="0"/>
              <a:t>tagovanie</a:t>
            </a:r>
            <a:r>
              <a:rPr lang="sk-SK" dirty="0" smtClean="0"/>
              <a:t> 95</a:t>
            </a:r>
            <a:r>
              <a:rPr lang="en-US" dirty="0" smtClean="0"/>
              <a:t>-97%</a:t>
            </a:r>
          </a:p>
          <a:p>
            <a:pPr lvl="1"/>
            <a:r>
              <a:rPr lang="en-US" dirty="0" err="1" smtClean="0"/>
              <a:t>Parsovanie</a:t>
            </a:r>
            <a:r>
              <a:rPr lang="en-US" dirty="0" smtClean="0"/>
              <a:t> 85-9</a:t>
            </a:r>
            <a:r>
              <a:rPr lang="sk-SK" dirty="0" smtClean="0"/>
              <a:t>0</a:t>
            </a:r>
            <a:r>
              <a:rPr lang="en-US" dirty="0" smtClean="0"/>
              <a:t>%</a:t>
            </a:r>
          </a:p>
          <a:p>
            <a:r>
              <a:rPr lang="en-US" dirty="0" smtClean="0"/>
              <a:t>S</a:t>
            </a:r>
            <a:r>
              <a:rPr lang="sk-SK" dirty="0" smtClean="0"/>
              <a:t>émantika</a:t>
            </a:r>
          </a:p>
          <a:p>
            <a:pPr lvl="1"/>
            <a:r>
              <a:rPr lang="sk-SK" dirty="0" smtClean="0"/>
              <a:t>WSD </a:t>
            </a:r>
            <a:r>
              <a:rPr lang="en-US" dirty="0" smtClean="0"/>
              <a:t>70-75% (</a:t>
            </a:r>
            <a:r>
              <a:rPr lang="sk-SK" dirty="0" smtClean="0"/>
              <a:t>menej o </a:t>
            </a:r>
            <a:r>
              <a:rPr lang="en-US" dirty="0" smtClean="0"/>
              <a:t>5-10% </a:t>
            </a:r>
            <a:r>
              <a:rPr lang="en-US" dirty="0" err="1" smtClean="0"/>
              <a:t>bez</a:t>
            </a:r>
            <a:r>
              <a:rPr lang="en-US" dirty="0" smtClean="0"/>
              <a:t> u</a:t>
            </a:r>
            <a:r>
              <a:rPr lang="sk-SK" dirty="0" smtClean="0"/>
              <a:t>čiteľa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Kontext</a:t>
            </a:r>
            <a:r>
              <a:rPr lang="sk-SK" dirty="0" smtClean="0"/>
              <a:t>, Dialógy</a:t>
            </a:r>
            <a:endParaRPr lang="en-US" dirty="0" smtClean="0"/>
          </a:p>
          <a:p>
            <a:pPr lvl="1"/>
            <a:r>
              <a:rPr lang="en-US" dirty="0" err="1" smtClean="0"/>
              <a:t>Rezolvencia</a:t>
            </a:r>
            <a:r>
              <a:rPr lang="en-US" dirty="0" smtClean="0"/>
              <a:t> </a:t>
            </a:r>
            <a:r>
              <a:rPr lang="en-US" dirty="0" err="1" smtClean="0"/>
              <a:t>odkaz</a:t>
            </a:r>
            <a:r>
              <a:rPr lang="sk-SK" dirty="0" smtClean="0"/>
              <a:t>ov: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5996" y="4989493"/>
            <a:ext cx="73774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The soldiers shot at </a:t>
            </a:r>
            <a:r>
              <a:rPr lang="sk-SK" sz="2800" b="1" u="sng" dirty="0" smtClean="0"/>
              <a:t>the women</a:t>
            </a:r>
            <a:r>
              <a:rPr lang="sk-SK" sz="2800" dirty="0" smtClean="0"/>
              <a:t> and </a:t>
            </a:r>
            <a:r>
              <a:rPr lang="sk-SK" sz="2800" b="1" u="sng" dirty="0" smtClean="0"/>
              <a:t>they</a:t>
            </a:r>
            <a:r>
              <a:rPr lang="sk-SK" sz="2800" dirty="0" smtClean="0"/>
              <a:t> fell.</a:t>
            </a:r>
          </a:p>
          <a:p>
            <a:r>
              <a:rPr lang="sk-SK" sz="2800" b="1" u="sng" dirty="0" smtClean="0"/>
              <a:t>The soldiers</a:t>
            </a:r>
            <a:r>
              <a:rPr lang="sk-SK" sz="2800" dirty="0" smtClean="0"/>
              <a:t> shot at the women and </a:t>
            </a:r>
            <a:r>
              <a:rPr lang="sk-SK" sz="2800" b="1" u="sng" dirty="0" smtClean="0"/>
              <a:t>they</a:t>
            </a:r>
            <a:r>
              <a:rPr lang="sk-SK" sz="2800" dirty="0" smtClean="0"/>
              <a:t> missed.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11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Prehľad: </a:t>
            </a:r>
            <a:r>
              <a:rPr lang="en-US" dirty="0" smtClean="0"/>
              <a:t>Knowledge-rich </a:t>
            </a:r>
            <a:r>
              <a:rPr lang="sk-SK" dirty="0" smtClean="0"/>
              <a:t>prístupy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838200"/>
          </a:xfrm>
        </p:spPr>
        <p:txBody>
          <a:bodyPr>
            <a:normAutofit/>
          </a:bodyPr>
          <a:lstStyle/>
          <a:p>
            <a:r>
              <a:rPr lang="sk-SK" dirty="0" smtClean="0"/>
              <a:t>WordNet-based (Fan, 2005) </a:t>
            </a:r>
            <a:r>
              <a:rPr lang="en-US" dirty="0" smtClean="0"/>
              <a:t>40-45%</a:t>
            </a:r>
            <a:r>
              <a:rPr lang="sk-SK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40" y="1762780"/>
            <a:ext cx="848976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When we returned to </a:t>
            </a:r>
            <a:r>
              <a:rPr lang="en-US" sz="2800" b="1" u="sng" dirty="0" smtClean="0"/>
              <a:t>the house</a:t>
            </a:r>
            <a:r>
              <a:rPr lang="en-US" sz="2800" dirty="0" smtClean="0"/>
              <a:t>, </a:t>
            </a:r>
            <a:r>
              <a:rPr lang="en-US" sz="2800" b="1" u="sng" dirty="0" smtClean="0"/>
              <a:t>the door</a:t>
            </a:r>
            <a:r>
              <a:rPr lang="en-US" sz="2800" dirty="0" smtClean="0"/>
              <a:t> was unlocked</a:t>
            </a:r>
            <a:r>
              <a:rPr lang="sk-SK" sz="2800" dirty="0" smtClean="0"/>
              <a:t>.</a:t>
            </a:r>
          </a:p>
          <a:p>
            <a:pPr algn="ctr"/>
            <a:endParaRPr lang="sk-SK" dirty="0" smtClean="0"/>
          </a:p>
          <a:p>
            <a:pPr algn="ctr"/>
            <a:r>
              <a:rPr lang="en-US" sz="2800" i="1" dirty="0" smtClean="0"/>
              <a:t>door → doorway → building → house</a:t>
            </a:r>
            <a:endParaRPr lang="en-US" sz="2800" dirty="0"/>
          </a:p>
        </p:txBody>
      </p:sp>
      <p:sp>
        <p:nvSpPr>
          <p:cNvPr id="6" name="Content Placeholder 17"/>
          <p:cNvSpPr txBox="1">
            <a:spLocks/>
          </p:cNvSpPr>
          <p:nvPr/>
        </p:nvSpPr>
        <p:spPr>
          <a:xfrm>
            <a:off x="457200" y="32766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ormálne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– </a:t>
            </a:r>
            <a:r>
              <a:rPr lang="en-US" sz="3200" i="1" dirty="0" err="1" smtClean="0"/>
              <a:t>Cyc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1984-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300 000 </a:t>
            </a:r>
            <a:r>
              <a:rPr lang="en-US" sz="3200" dirty="0" err="1" smtClean="0"/>
              <a:t>konceptov</a:t>
            </a:r>
            <a:r>
              <a:rPr lang="en-US" sz="3200" dirty="0" smtClean="0"/>
              <a:t>, 3M as</a:t>
            </a:r>
            <a:r>
              <a:rPr lang="sk-SK" sz="3200" dirty="0" smtClean="0"/>
              <a:t>sertions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WSD 60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článkoch z Wikipedie)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12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Kontext problému dizertácie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776949" y="1687416"/>
            <a:ext cx="18288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Interakcie</a:t>
            </a:r>
            <a:br>
              <a:rPr lang="sk-SK" dirty="0" smtClean="0"/>
            </a:br>
            <a:r>
              <a:rPr lang="sk-SK" dirty="0" smtClean="0"/>
              <a:t>človek-počítač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600200" y="4114800"/>
            <a:ext cx="18288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Virtuálne skupiny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867400" y="4114800"/>
            <a:ext cx="1828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Kolaboratívne interakcie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7735883">
            <a:off x="2361391" y="3049032"/>
            <a:ext cx="1674251" cy="41558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4040000">
            <a:off x="5379802" y="3034935"/>
            <a:ext cx="1674251" cy="4011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657600" y="4343400"/>
            <a:ext cx="19812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43000" y="3657600"/>
            <a:ext cx="2743200" cy="1828800"/>
          </a:xfrm>
          <a:prstGeom prst="ellipse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 animBg="1"/>
      <p:bldP spid="11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13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Hrubé nápady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Rozšírenie modelu vzťahov o inštancie</a:t>
            </a:r>
          </a:p>
          <a:p>
            <a:pPr lvl="1"/>
            <a:r>
              <a:rPr lang="sk-SK" dirty="0" smtClean="0"/>
              <a:t>Umožňuje napr. zhlukovanie</a:t>
            </a:r>
          </a:p>
          <a:p>
            <a:r>
              <a:rPr lang="sk-SK" dirty="0" smtClean="0"/>
              <a:t>Spracovanie prirodzeného jazyka</a:t>
            </a:r>
          </a:p>
          <a:p>
            <a:pPr lvl="1"/>
            <a:r>
              <a:rPr lang="sk-SK" dirty="0" smtClean="0"/>
              <a:t>Teraz: po vrstvách, jednosmerné</a:t>
            </a:r>
          </a:p>
          <a:p>
            <a:pPr lvl="1"/>
            <a:r>
              <a:rPr lang="sk-SK" dirty="0" smtClean="0"/>
              <a:t>Zmena: kumulované anotácie</a:t>
            </a:r>
          </a:p>
          <a:p>
            <a:r>
              <a:rPr lang="sk-SK" dirty="0" smtClean="0"/>
              <a:t>Predpovedať používateľove akcie</a:t>
            </a:r>
          </a:p>
          <a:p>
            <a:pPr lvl="1"/>
            <a:r>
              <a:rPr lang="sk-SK" dirty="0" smtClean="0"/>
              <a:t>Časové plánovanie aktivít podľa cieľov</a:t>
            </a:r>
          </a:p>
          <a:p>
            <a:pPr lvl="1"/>
            <a:r>
              <a:rPr lang="sk-SK" dirty="0" smtClean="0"/>
              <a:t>„Zoomovateľné“ uvažovanie</a:t>
            </a:r>
          </a:p>
          <a:p>
            <a:pPr lvl="2"/>
            <a:r>
              <a:rPr lang="sk-SK" dirty="0" smtClean="0"/>
              <a:t>Minúty v rámci hodiny vs. Mesiace v rámci roku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14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 – </a:t>
            </a:r>
            <a:r>
              <a:rPr lang="en-US" dirty="0" smtClean="0"/>
              <a:t>t</a:t>
            </a:r>
            <a:r>
              <a:rPr lang="sk-SK" dirty="0" smtClean="0"/>
              <a:t>ézy dizertácie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</a:t>
            </a:r>
            <a:r>
              <a:rPr lang="sk-SK" dirty="0" smtClean="0"/>
              <a:t>čenie s využitím sociálnych vzťahov</a:t>
            </a:r>
          </a:p>
          <a:p>
            <a:pPr lvl="1"/>
            <a:r>
              <a:rPr lang="sk-SK" dirty="0" smtClean="0"/>
              <a:t>„Veľké problémy, malé riešenia“</a:t>
            </a:r>
          </a:p>
          <a:p>
            <a:r>
              <a:rPr lang="sk-SK" dirty="0" smtClean="0"/>
              <a:t>Overenie </a:t>
            </a:r>
            <a:r>
              <a:rPr lang="en-US" dirty="0" smtClean="0"/>
              <a:t>&amp; </a:t>
            </a:r>
            <a:r>
              <a:rPr lang="sk-SK" dirty="0" smtClean="0"/>
              <a:t>Experimenty</a:t>
            </a:r>
          </a:p>
          <a:p>
            <a:pPr lvl="1"/>
            <a:r>
              <a:rPr lang="sk-SK" dirty="0" smtClean="0"/>
              <a:t>Používatelia s podobnými cieľmi</a:t>
            </a:r>
          </a:p>
          <a:p>
            <a:pPr lvl="1"/>
            <a:r>
              <a:rPr lang="sk-SK" dirty="0" smtClean="0"/>
              <a:t>Neexistujúca komunita</a:t>
            </a:r>
          </a:p>
          <a:p>
            <a:r>
              <a:rPr lang="sk-SK" dirty="0" smtClean="0"/>
              <a:t>Cieľ: metódy </a:t>
            </a:r>
            <a:r>
              <a:rPr lang="en-US" dirty="0" err="1" smtClean="0"/>
              <a:t>podpor</a:t>
            </a:r>
            <a:r>
              <a:rPr lang="sk-SK" dirty="0" smtClean="0"/>
              <a:t>ujúce sociálne vzťahy</a:t>
            </a:r>
          </a:p>
          <a:p>
            <a:pPr lvl="1"/>
            <a:r>
              <a:rPr lang="sk-SK" dirty="0" smtClean="0"/>
              <a:t>vyššia participácia / motivácia</a:t>
            </a:r>
          </a:p>
          <a:p>
            <a:pPr lvl="1"/>
            <a:r>
              <a:rPr lang="sk-SK" dirty="0" smtClean="0"/>
              <a:t>„Lepšia“ komunita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5181600"/>
            <a:ext cx="392599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Efektívnejšie učenie??</a:t>
            </a:r>
            <a:endParaRPr lang="en-US" sz="28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927225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Personalized Collaboration</a:t>
            </a:r>
            <a:b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Computer-supported Learning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Učenie s využitím sociálnych vzťahov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Mgr. Jozef Tvarožek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429" y="4953000"/>
            <a:ext cx="388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/>
              <a:t>Školiteľ</a:t>
            </a:r>
            <a:r>
              <a:rPr lang="sk-SK" sz="2400" dirty="0" smtClean="0">
                <a:solidFill>
                  <a:schemeClr val="tx1"/>
                </a:solidFill>
              </a:rPr>
              <a:t>: </a:t>
            </a:r>
            <a:r>
              <a:rPr lang="sk-SK" sz="2400" b="1" dirty="0" smtClean="0">
                <a:solidFill>
                  <a:schemeClr val="tx1"/>
                </a:solidFill>
              </a:rPr>
              <a:t>prof. Mária Bieliková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552271"/>
            <a:ext cx="55413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cap="all" dirty="0" err="1" smtClean="0"/>
              <a:t>Slovenská</a:t>
            </a:r>
            <a:r>
              <a:rPr lang="en-US" cap="all" dirty="0" smtClean="0"/>
              <a:t> </a:t>
            </a:r>
            <a:r>
              <a:rPr lang="en-US" cap="all" dirty="0" err="1"/>
              <a:t>technická</a:t>
            </a:r>
            <a:r>
              <a:rPr lang="en-US" cap="all" dirty="0"/>
              <a:t> </a:t>
            </a:r>
            <a:r>
              <a:rPr lang="en-US" cap="all" dirty="0" err="1"/>
              <a:t>univerzita</a:t>
            </a:r>
            <a:r>
              <a:rPr lang="en-US" cap="all" dirty="0"/>
              <a:t> v </a:t>
            </a:r>
            <a:r>
              <a:rPr lang="en-US" cap="all" dirty="0" err="1"/>
              <a:t>Bratislave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FAKULTA INFORMATIKY  A INFORMAČNÝCH </a:t>
            </a:r>
            <a:r>
              <a:rPr lang="en-US" dirty="0" smtClean="0"/>
              <a:t>TECHNOLÓGIÍ</a:t>
            </a:r>
            <a:endParaRPr lang="sk-SK" dirty="0" smtClean="0"/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dirty="0" err="1"/>
              <a:t>Študijný</a:t>
            </a:r>
            <a:r>
              <a:rPr lang="en-US" dirty="0"/>
              <a:t> program: </a:t>
            </a:r>
            <a:r>
              <a:rPr lang="en-US" dirty="0" err="1"/>
              <a:t>Programové</a:t>
            </a:r>
            <a:r>
              <a:rPr lang="en-US" dirty="0"/>
              <a:t> </a:t>
            </a:r>
            <a:r>
              <a:rPr lang="en-US" dirty="0" err="1"/>
              <a:t>systémy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5077" y="5715000"/>
            <a:ext cx="38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Bratislava, 19.2.2009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95600"/>
            <a:ext cx="5791200" cy="3198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2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648200"/>
          </a:xfrm>
        </p:spPr>
        <p:txBody>
          <a:bodyPr/>
          <a:lstStyle/>
          <a:p>
            <a:r>
              <a:rPr lang="sk-SK" dirty="0" smtClean="0"/>
              <a:t>Rozšírenie </a:t>
            </a:r>
            <a:r>
              <a:rPr lang="en-US" dirty="0" smtClean="0"/>
              <a:t>u</a:t>
            </a:r>
            <a:r>
              <a:rPr lang="sk-SK" dirty="0" smtClean="0"/>
              <a:t>č</a:t>
            </a:r>
            <a:r>
              <a:rPr lang="en-US" dirty="0" err="1" smtClean="0"/>
              <a:t>enia</a:t>
            </a:r>
            <a:r>
              <a:rPr lang="en-US" dirty="0" smtClean="0"/>
              <a:t> </a:t>
            </a:r>
            <a:r>
              <a:rPr lang="sk-SK" dirty="0" smtClean="0"/>
              <a:t>o sociálne funkcie</a:t>
            </a:r>
          </a:p>
          <a:p>
            <a:pPr lvl="1"/>
            <a:r>
              <a:rPr lang="sk-SK" dirty="0" smtClean="0"/>
              <a:t>Priatelia, </a:t>
            </a:r>
            <a:r>
              <a:rPr lang="en-US" dirty="0" err="1" smtClean="0"/>
              <a:t>diskusie</a:t>
            </a:r>
            <a:r>
              <a:rPr lang="en-US" dirty="0" smtClean="0"/>
              <a:t>, </a:t>
            </a:r>
            <a:r>
              <a:rPr lang="sk-SK" dirty="0" smtClean="0"/>
              <a:t>práca v skupinách</a:t>
            </a:r>
          </a:p>
          <a:p>
            <a:r>
              <a:rPr lang="sk-SK" b="1" dirty="0" smtClean="0"/>
              <a:t>Grockit.com </a:t>
            </a:r>
            <a:r>
              <a:rPr lang="sk-SK" dirty="0" smtClean="0"/>
              <a:t>(2006–)</a:t>
            </a:r>
          </a:p>
          <a:p>
            <a:r>
              <a:rPr lang="sk-SK" dirty="0" smtClean="0"/>
              <a:t>Učenie nie je tradičná sociálna aplikácia</a:t>
            </a:r>
          </a:p>
          <a:p>
            <a:pPr lvl="1"/>
            <a:r>
              <a:rPr lang="sk-SK" dirty="0" smtClean="0"/>
              <a:t>Komunita neexistuje, vytvárame ju</a:t>
            </a:r>
          </a:p>
          <a:p>
            <a:r>
              <a:rPr lang="sk-SK" dirty="0" smtClean="0"/>
              <a:t>Len „r</a:t>
            </a:r>
            <a:r>
              <a:rPr lang="en-US" dirty="0" err="1" smtClean="0"/>
              <a:t>ozhranie</a:t>
            </a:r>
            <a:r>
              <a:rPr lang="sk-SK" dirty="0" smtClean="0"/>
              <a:t>“</a:t>
            </a:r>
            <a:r>
              <a:rPr lang="en-US" dirty="0" smtClean="0"/>
              <a:t> </a:t>
            </a:r>
            <a:r>
              <a:rPr lang="en-US" dirty="0" err="1" smtClean="0"/>
              <a:t>nesta</a:t>
            </a:r>
            <a:r>
              <a:rPr lang="sk-SK" dirty="0" smtClean="0"/>
              <a:t>čí</a:t>
            </a:r>
            <a:endParaRPr lang="en-US" dirty="0" smtClean="0"/>
          </a:p>
          <a:p>
            <a:r>
              <a:rPr lang="sk-SK" dirty="0" smtClean="0"/>
              <a:t>Čo nás zaujíma: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581400" y="5105400"/>
            <a:ext cx="18288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Interakcie</a:t>
            </a:r>
            <a:br>
              <a:rPr lang="sk-SK" dirty="0" smtClean="0"/>
            </a:br>
            <a:r>
              <a:rPr lang="sk-SK" dirty="0" smtClean="0"/>
              <a:t>človek-počítač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447800" y="5105400"/>
            <a:ext cx="18288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Virtuálne skupiny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715000" y="5105400"/>
            <a:ext cx="1828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Kolaboratívne interakcie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990600"/>
            <a:ext cx="6248400" cy="609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33639" y="1232517"/>
            <a:ext cx="3156011" cy="2860089"/>
          </a:xfrm>
          <a:custGeom>
            <a:avLst/>
            <a:gdLst>
              <a:gd name="connsiteX0" fmla="*/ 2015231 w 3156011"/>
              <a:gd name="connsiteY0" fmla="*/ 72500 h 2860089"/>
              <a:gd name="connsiteX1" fmla="*/ 2743200 w 3156011"/>
              <a:gd name="connsiteY1" fmla="*/ 392097 h 2860089"/>
              <a:gd name="connsiteX2" fmla="*/ 2698811 w 3156011"/>
              <a:gd name="connsiteY2" fmla="*/ 2425083 h 2860089"/>
              <a:gd name="connsiteX3" fmla="*/ 0 w 3156011"/>
              <a:gd name="connsiteY3" fmla="*/ 2860089 h 286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6011" h="2860089">
                <a:moveTo>
                  <a:pt x="2015231" y="72500"/>
                </a:moveTo>
                <a:cubicBezTo>
                  <a:pt x="2322250" y="36250"/>
                  <a:pt x="2629270" y="0"/>
                  <a:pt x="2743200" y="392097"/>
                </a:cubicBezTo>
                <a:cubicBezTo>
                  <a:pt x="2857130" y="784194"/>
                  <a:pt x="3156011" y="2013751"/>
                  <a:pt x="2698811" y="2425083"/>
                </a:cubicBezTo>
                <a:cubicBezTo>
                  <a:pt x="2241611" y="2836415"/>
                  <a:pt x="1120805" y="2848252"/>
                  <a:pt x="0" y="2860089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62000" y="3810000"/>
            <a:ext cx="4191000" cy="5334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429000" y="4419600"/>
            <a:ext cx="3048000" cy="5334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24200" y="4419600"/>
            <a:ext cx="1219200" cy="6096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2362200" y="4495800"/>
            <a:ext cx="609600" cy="4572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9" grpId="0" animBg="1"/>
      <p:bldP spid="12" grpId="2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3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pic>
        <p:nvPicPr>
          <p:cNvPr id="9" name="Picture 8" descr="crop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41" y="1066108"/>
            <a:ext cx="8907119" cy="4953692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</a:t>
            </a:r>
            <a:r>
              <a:rPr lang="sk-SK" dirty="0" smtClean="0"/>
              <a:t>1</a:t>
            </a:r>
            <a:r>
              <a:rPr lang="en-US" dirty="0" smtClean="0"/>
              <a:t>)</a:t>
            </a:r>
            <a:r>
              <a:rPr lang="sk-SK" dirty="0" smtClean="0"/>
              <a:t> Interakcie človek-počítač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219200"/>
            <a:ext cx="4495800" cy="45720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9"/>
          <p:cNvSpPr/>
          <p:nvPr/>
        </p:nvSpPr>
        <p:spPr>
          <a:xfrm>
            <a:off x="457200" y="2057400"/>
            <a:ext cx="1752600" cy="457200"/>
          </a:xfrm>
          <a:prstGeom prst="borderCallout1">
            <a:avLst>
              <a:gd name="adj1" fmla="val -1442"/>
              <a:gd name="adj2" fmla="val 50288"/>
              <a:gd name="adj3" fmla="val -77982"/>
              <a:gd name="adj4" fmla="val 5058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Sociálne funkcie</a:t>
            </a:r>
            <a:endParaRPr lang="en-US" sz="1600" b="1" dirty="0"/>
          </a:p>
        </p:txBody>
      </p:sp>
      <p:sp>
        <p:nvSpPr>
          <p:cNvPr id="11" name="Line Callout 1 10"/>
          <p:cNvSpPr/>
          <p:nvPr/>
        </p:nvSpPr>
        <p:spPr>
          <a:xfrm>
            <a:off x="228600" y="2971800"/>
            <a:ext cx="2133600" cy="457200"/>
          </a:xfrm>
          <a:prstGeom prst="borderCallout1">
            <a:avLst>
              <a:gd name="adj1" fmla="val 50344"/>
              <a:gd name="adj2" fmla="val 99362"/>
              <a:gd name="adj3" fmla="val -49326"/>
              <a:gd name="adj4" fmla="val 13204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Oslovenie </a:t>
            </a:r>
            <a:r>
              <a:rPr lang="en-US" sz="1600" b="1" dirty="0" smtClean="0"/>
              <a:t>&amp;</a:t>
            </a:r>
            <a:r>
              <a:rPr lang="sk-SK" sz="1600" b="1" dirty="0" smtClean="0"/>
              <a:t> Uvítanie*</a:t>
            </a:r>
            <a:endParaRPr lang="en-US" sz="1600" b="1" dirty="0"/>
          </a:p>
        </p:txBody>
      </p:sp>
      <p:sp>
        <p:nvSpPr>
          <p:cNvPr id="13" name="Line Callout 1 12"/>
          <p:cNvSpPr/>
          <p:nvPr/>
        </p:nvSpPr>
        <p:spPr>
          <a:xfrm>
            <a:off x="838200" y="4114800"/>
            <a:ext cx="1600200" cy="685800"/>
          </a:xfrm>
          <a:prstGeom prst="borderCallout1">
            <a:avLst>
              <a:gd name="adj1" fmla="val 50344"/>
              <a:gd name="adj2" fmla="val 99362"/>
              <a:gd name="adj3" fmla="val 25431"/>
              <a:gd name="adj4" fmla="val 12743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Porozumenie</a:t>
            </a:r>
            <a:r>
              <a:rPr lang="sk-SK" sz="1600" b="1" dirty="0" smtClean="0"/>
              <a:t/>
            </a:r>
            <a:br>
              <a:rPr lang="sk-SK" sz="1600" b="1" dirty="0" smtClean="0"/>
            </a:br>
            <a:r>
              <a:rPr lang="sk-SK" sz="1600" b="1" dirty="0" smtClean="0"/>
              <a:t>používateľovi*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3048000" y="2514600"/>
            <a:ext cx="4495800" cy="38100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3733800"/>
            <a:ext cx="5486400" cy="106680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5498068"/>
            <a:ext cx="219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Výskumný problém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4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(2) </a:t>
            </a:r>
            <a:r>
              <a:rPr lang="en-US" dirty="0" err="1" smtClean="0"/>
              <a:t>Virtu</a:t>
            </a:r>
            <a:r>
              <a:rPr lang="sk-SK" dirty="0" smtClean="0"/>
              <a:t>álne skupiny</a:t>
            </a:r>
            <a:endParaRPr lang="en-US" dirty="0"/>
          </a:p>
        </p:txBody>
      </p:sp>
      <p:pic>
        <p:nvPicPr>
          <p:cNvPr id="5" name="Picture 4" descr="crop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41" y="1066108"/>
            <a:ext cx="8907119" cy="49536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19400" y="2819400"/>
            <a:ext cx="5715000" cy="22860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019800" y="1828800"/>
            <a:ext cx="2057400" cy="457200"/>
          </a:xfrm>
          <a:prstGeom prst="borderCallout1">
            <a:avLst>
              <a:gd name="adj1" fmla="val 97070"/>
              <a:gd name="adj2" fmla="val 51677"/>
              <a:gd name="adj3" fmla="val 210553"/>
              <a:gd name="adj4" fmla="val 50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Spr</a:t>
            </a:r>
            <a:r>
              <a:rPr lang="sk-SK" sz="1600" b="1" dirty="0" smtClean="0"/>
              <a:t>áva priateľov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152400" y="2057400"/>
            <a:ext cx="2362200" cy="22098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ne Callout 1 13"/>
          <p:cNvSpPr/>
          <p:nvPr/>
        </p:nvSpPr>
        <p:spPr>
          <a:xfrm>
            <a:off x="228600" y="4800600"/>
            <a:ext cx="2057400" cy="457200"/>
          </a:xfrm>
          <a:prstGeom prst="borderCallout1">
            <a:avLst>
              <a:gd name="adj1" fmla="val -5013"/>
              <a:gd name="adj2" fmla="val 49825"/>
              <a:gd name="adj3" fmla="val -110280"/>
              <a:gd name="adj4" fmla="val 5058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Vytváranie skupín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81325" y="3629026"/>
            <a:ext cx="581025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sz="2400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800" y="2971800"/>
            <a:ext cx="1981200" cy="5334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1 17"/>
          <p:cNvSpPr/>
          <p:nvPr/>
        </p:nvSpPr>
        <p:spPr>
          <a:xfrm>
            <a:off x="1447800" y="1828800"/>
            <a:ext cx="2057400" cy="457200"/>
          </a:xfrm>
          <a:prstGeom prst="borderCallout1">
            <a:avLst>
              <a:gd name="adj1" fmla="val 99213"/>
              <a:gd name="adj2" fmla="val 25412"/>
              <a:gd name="adj3" fmla="val 239016"/>
              <a:gd name="adj4" fmla="val -74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Vyhľadanie nových*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498068"/>
            <a:ext cx="219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Výskumný problém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5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</a:t>
            </a:r>
            <a:r>
              <a:rPr lang="sk-SK" dirty="0" smtClean="0"/>
              <a:t>3</a:t>
            </a:r>
            <a:r>
              <a:rPr lang="en-US" dirty="0" smtClean="0"/>
              <a:t>)</a:t>
            </a:r>
            <a:r>
              <a:rPr lang="sk-SK" dirty="0" smtClean="0"/>
              <a:t> Kolaboratívne interakcie</a:t>
            </a:r>
            <a:endParaRPr lang="en-US" dirty="0"/>
          </a:p>
        </p:txBody>
      </p:sp>
      <p:pic>
        <p:nvPicPr>
          <p:cNvPr id="6" name="Picture 5" descr="crop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41" y="1066108"/>
            <a:ext cx="8907119" cy="49536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2057400"/>
            <a:ext cx="2362200" cy="22098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457200" y="4724400"/>
            <a:ext cx="1600200" cy="609600"/>
          </a:xfrm>
          <a:prstGeom prst="borderCallout1">
            <a:avLst>
              <a:gd name="adj1" fmla="val -325"/>
              <a:gd name="adj2" fmla="val 51016"/>
              <a:gd name="adj3" fmla="val -70506"/>
              <a:gd name="adj4" fmla="val 54554"/>
            </a:avLst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Komunikácia</a:t>
            </a:r>
            <a:br>
              <a:rPr lang="sk-SK" sz="1600" b="1" dirty="0" smtClean="0"/>
            </a:br>
            <a:r>
              <a:rPr lang="sk-SK" sz="1600" b="1" dirty="0" smtClean="0"/>
              <a:t>v skupine*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2819400" y="2819400"/>
            <a:ext cx="5562600" cy="762000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0"/>
          <p:cNvSpPr/>
          <p:nvPr/>
        </p:nvSpPr>
        <p:spPr>
          <a:xfrm>
            <a:off x="4876800" y="1828800"/>
            <a:ext cx="2133600" cy="457200"/>
          </a:xfrm>
          <a:prstGeom prst="borderCallout1">
            <a:avLst>
              <a:gd name="adj1" fmla="val 98113"/>
              <a:gd name="adj2" fmla="val 49826"/>
              <a:gd name="adj3" fmla="val 209824"/>
              <a:gd name="adj4" fmla="val 50441"/>
            </a:avLst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Obsah (riešenie úloh)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2819400" y="4419600"/>
            <a:ext cx="5562600" cy="1066800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ne Callout 1 13"/>
          <p:cNvSpPr/>
          <p:nvPr/>
        </p:nvSpPr>
        <p:spPr>
          <a:xfrm>
            <a:off x="4724400" y="5867400"/>
            <a:ext cx="1828800" cy="457200"/>
          </a:xfrm>
          <a:prstGeom prst="borderCallout1">
            <a:avLst>
              <a:gd name="adj1" fmla="val 3113"/>
              <a:gd name="adj2" fmla="val 50347"/>
              <a:gd name="adj3" fmla="val -79063"/>
              <a:gd name="adj4" fmla="val 50624"/>
            </a:avLst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Voľná odpoveď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498068"/>
            <a:ext cx="219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Výskumný problém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6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Reprezentácia vzťahu</a:t>
            </a:r>
          </a:p>
          <a:p>
            <a:pPr lvl="1"/>
            <a:r>
              <a:rPr lang="sk-SK" dirty="0" smtClean="0"/>
              <a:t>Dimenzionálny model (Svennevig, 1999)</a:t>
            </a:r>
            <a:endParaRPr lang="en-US" dirty="0" smtClean="0"/>
          </a:p>
          <a:p>
            <a:pPr lvl="2"/>
            <a:r>
              <a:rPr lang="en-US" dirty="0" err="1" smtClean="0"/>
              <a:t>Sila</a:t>
            </a:r>
            <a:r>
              <a:rPr lang="en-US" dirty="0" smtClean="0"/>
              <a:t>, </a:t>
            </a:r>
            <a:r>
              <a:rPr lang="en-US" dirty="0" err="1" smtClean="0"/>
              <a:t>solidarita</a:t>
            </a:r>
            <a:r>
              <a:rPr lang="en-US" dirty="0" smtClean="0"/>
              <a:t>, </a:t>
            </a:r>
            <a:r>
              <a:rPr lang="sk-SK" dirty="0" smtClean="0"/>
              <a:t>oboznámenie (hĺbka/šírka), afekt</a:t>
            </a:r>
          </a:p>
          <a:p>
            <a:pPr lvl="2"/>
            <a:r>
              <a:rPr lang="sk-SK" dirty="0" smtClean="0"/>
              <a:t>Ohrozenie tváre v situácii = Funkcia dimenzií</a:t>
            </a:r>
          </a:p>
          <a:p>
            <a:r>
              <a:rPr lang="sk-SK" dirty="0" smtClean="0"/>
              <a:t>Model sociálneho dialógu (Bickmore, 2003)</a:t>
            </a:r>
          </a:p>
          <a:p>
            <a:pPr lvl="1"/>
            <a:r>
              <a:rPr lang="sk-SK" dirty="0" smtClean="0"/>
              <a:t>Koherencia témy, Intimita témy</a:t>
            </a:r>
          </a:p>
          <a:p>
            <a:pPr lvl="1"/>
            <a:r>
              <a:rPr lang="sk-SK" dirty="0" smtClean="0"/>
              <a:t>Oboznámenie-šírka = </a:t>
            </a:r>
          </a:p>
          <a:p>
            <a:pPr lvl="1"/>
            <a:r>
              <a:rPr lang="sk-SK" dirty="0" smtClean="0"/>
              <a:t>Solidarita = </a:t>
            </a:r>
          </a:p>
          <a:p>
            <a:pPr lvl="1"/>
            <a:r>
              <a:rPr lang="sk-SK" dirty="0" smtClean="0"/>
              <a:t>Oboznámenie-hĺbka =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Prehľad: Vzťah človek-počítač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9153" name="Equation" r:id="rId4" imgW="114120" imgH="215640" progId="Equation.3">
              <p:embed/>
            </p:oleObj>
          </a:graphicData>
        </a:graphic>
      </p:graphicFrame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3962400"/>
            <a:ext cx="3228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6"/>
          <a:srcRect r="13333" b="12800"/>
          <a:stretch>
            <a:fillRect/>
          </a:stretch>
        </p:blipFill>
        <p:spPr bwMode="auto">
          <a:xfrm>
            <a:off x="2895600" y="4543425"/>
            <a:ext cx="594360" cy="62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5029200"/>
            <a:ext cx="466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7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Prelínanie social(small talk) a task-related</a:t>
            </a:r>
          </a:p>
          <a:p>
            <a:r>
              <a:rPr lang="sk-SK" dirty="0" smtClean="0"/>
              <a:t>Plánovanie šírením aktivácie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Plánovač sociálneho dialógu (Bickmore, 2003)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743200" y="2431120"/>
          <a:ext cx="3971924" cy="3207680"/>
        </p:xfrm>
        <a:graphic>
          <a:graphicData uri="http://schemas.openxmlformats.org/presentationml/2006/ole">
            <p:oleObj spid="_x0000_s47106" name="Visio" r:id="rId4" imgW="2221573" imgH="1795564" progId="Visio.Drawing.11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8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Prehľad: Vytváranie skupín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„Vieme“ </a:t>
            </a:r>
            <a:r>
              <a:rPr lang="sk-SK" b="1" dirty="0" smtClean="0"/>
              <a:t>všetko</a:t>
            </a:r>
          </a:p>
          <a:p>
            <a:pPr lvl="1"/>
            <a:r>
              <a:rPr lang="sk-SK" dirty="0" smtClean="0"/>
              <a:t>Constraint-satisfaction problem (Ounnas, 2008)</a:t>
            </a:r>
          </a:p>
          <a:p>
            <a:r>
              <a:rPr lang="sk-SK" dirty="0" smtClean="0"/>
              <a:t>„ Vieme“ </a:t>
            </a:r>
            <a:r>
              <a:rPr lang="sk-SK" b="1" dirty="0" smtClean="0"/>
              <a:t>niečo</a:t>
            </a:r>
          </a:p>
          <a:p>
            <a:pPr lvl="1"/>
            <a:r>
              <a:rPr lang="sk-SK" dirty="0" smtClean="0"/>
              <a:t>Vektorová reprezentácia používateľa</a:t>
            </a:r>
          </a:p>
          <a:p>
            <a:pPr lvl="1"/>
            <a:r>
              <a:rPr lang="sk-SK" dirty="0" smtClean="0"/>
              <a:t>Zhlukovanie, genetický alg. (Gogoulou, 2007)</a:t>
            </a:r>
          </a:p>
          <a:p>
            <a:r>
              <a:rPr lang="sk-SK" dirty="0" smtClean="0"/>
              <a:t>„ Vieme“ </a:t>
            </a:r>
            <a:r>
              <a:rPr lang="sk-SK" b="1" dirty="0" smtClean="0"/>
              <a:t>nič</a:t>
            </a:r>
            <a:endParaRPr lang="sk-SK" dirty="0" smtClean="0"/>
          </a:p>
          <a:p>
            <a:pPr lvl="1"/>
            <a:r>
              <a:rPr lang="sk-SK" dirty="0" smtClean="0"/>
              <a:t>Aukcie, virtuálne peniaze (Supnithi 1999, Soh 2006)</a:t>
            </a:r>
          </a:p>
          <a:p>
            <a:r>
              <a:rPr lang="sk-SK" dirty="0" smtClean="0"/>
              <a:t>Reputácia, dôvera</a:t>
            </a:r>
          </a:p>
          <a:p>
            <a:pPr lvl="1"/>
            <a:r>
              <a:rPr lang="sk-SK" dirty="0" smtClean="0"/>
              <a:t>PageRank, PathRank (Friedman, 2007)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2353" y="6096000"/>
            <a:ext cx="115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5D75FD3-9DCD-4174-98D3-9C2FC0067814}" type="slidenum">
              <a:rPr lang="en-US" sz="2400" b="1" smtClean="0"/>
              <a:pPr algn="r"/>
              <a:t>9</a:t>
            </a:fld>
            <a:r>
              <a:rPr lang="en-US" sz="2400" b="1" dirty="0" smtClean="0"/>
              <a:t> / 14</a:t>
            </a:r>
            <a:endParaRPr lang="en-US" sz="2400" b="1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Prehľad: Interakcie v prirodzenom jazyku</a:t>
            </a:r>
            <a:endParaRPr lang="en-US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2224087" y="1066800"/>
          <a:ext cx="4695826" cy="5181600"/>
        </p:xfrm>
        <a:graphic>
          <a:graphicData uri="http://schemas.openxmlformats.org/presentationml/2006/ole">
            <p:oleObj spid="_x0000_s83969" name="Visio" r:id="rId4" imgW="5056618" imgH="5580434" progId="Visio.Drawing.11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528</Words>
  <Application>Microsoft Office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Visio</vt:lpstr>
      <vt:lpstr>Personalized Collaboration in Computer-supported Learning  Učenie s využitím sociálnych vzťahov</vt:lpstr>
      <vt:lpstr>Motivácia</vt:lpstr>
      <vt:lpstr>(1) Interakcie človek-počítač</vt:lpstr>
      <vt:lpstr>(2) Virtuálne skupiny</vt:lpstr>
      <vt:lpstr>(3) Kolaboratívne interakcie</vt:lpstr>
      <vt:lpstr>Prehľad: Vzťah človek-počítač</vt:lpstr>
      <vt:lpstr>Plánovač sociálneho dialógu (Bickmore, 2003)</vt:lpstr>
      <vt:lpstr>Prehľad: Vytváranie skupín</vt:lpstr>
      <vt:lpstr>Prehľad: Interakcie v prirodzenom jazyku</vt:lpstr>
      <vt:lpstr>Prehľad: Interakcie v prirodzenom jazyku (2)</vt:lpstr>
      <vt:lpstr>Prehľad: Knowledge-rich prístupy</vt:lpstr>
      <vt:lpstr>Kontext problému dizertácie</vt:lpstr>
      <vt:lpstr>Hrubé nápady</vt:lpstr>
      <vt:lpstr>Záver – tézy dizertácie</vt:lpstr>
      <vt:lpstr>Personalized Collaboration in Computer-supported Learning  Učenie s využitím sociálnych vzťahov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Priateľ: Efektívne počítačmi podporné sociálne učenie</dc:title>
  <dc:creator>Joe</dc:creator>
  <cp:lastModifiedBy>Joe</cp:lastModifiedBy>
  <cp:revision>223</cp:revision>
  <dcterms:created xsi:type="dcterms:W3CDTF">2009-02-14T13:49:37Z</dcterms:created>
  <dcterms:modified xsi:type="dcterms:W3CDTF">2009-02-21T13:04:11Z</dcterms:modified>
</cp:coreProperties>
</file>