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0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1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9.xml" ContentType="application/vnd.openxmlformats-officedocument.drawingml.chart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notesMasterIdLst>
    <p:notesMasterId r:id="rId32"/>
  </p:notesMasterIdLst>
  <p:sldIdLst>
    <p:sldId id="256" r:id="rId2"/>
    <p:sldId id="308" r:id="rId3"/>
    <p:sldId id="299" r:id="rId4"/>
    <p:sldId id="300" r:id="rId5"/>
    <p:sldId id="309" r:id="rId6"/>
    <p:sldId id="310" r:id="rId7"/>
    <p:sldId id="311" r:id="rId8"/>
    <p:sldId id="314" r:id="rId9"/>
    <p:sldId id="305" r:id="rId10"/>
    <p:sldId id="306" r:id="rId11"/>
    <p:sldId id="260" r:id="rId12"/>
    <p:sldId id="262" r:id="rId13"/>
    <p:sldId id="315" r:id="rId14"/>
    <p:sldId id="313" r:id="rId15"/>
    <p:sldId id="319" r:id="rId16"/>
    <p:sldId id="317" r:id="rId17"/>
    <p:sldId id="318" r:id="rId18"/>
    <p:sldId id="320" r:id="rId19"/>
    <p:sldId id="323" r:id="rId20"/>
    <p:sldId id="324" r:id="rId21"/>
    <p:sldId id="325" r:id="rId22"/>
    <p:sldId id="322" r:id="rId23"/>
    <p:sldId id="326" r:id="rId24"/>
    <p:sldId id="277" r:id="rId25"/>
    <p:sldId id="261" r:id="rId26"/>
    <p:sldId id="268" r:id="rId27"/>
    <p:sldId id="285" r:id="rId28"/>
    <p:sldId id="274" r:id="rId29"/>
    <p:sldId id="329" r:id="rId30"/>
    <p:sldId id="328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ndrej Kassak" initials="OK" lastIdx="1" clrIdx="0">
    <p:extLst>
      <p:ext uri="{19B8F6BF-5375-455C-9EA6-DF929625EA0E}">
        <p15:presenceInfo xmlns:p15="http://schemas.microsoft.com/office/powerpoint/2012/main" userId="63f52f0f762b696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5665"/>
    <a:srgbClr val="FFFFFF"/>
    <a:srgbClr val="C5C5C8"/>
    <a:srgbClr val="FFB9B9"/>
    <a:srgbClr val="E0D7CB"/>
    <a:srgbClr val="B9A489"/>
    <a:srgbClr val="DEB4BA"/>
    <a:srgbClr val="D5EAFF"/>
    <a:srgbClr val="FFCC66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243" autoAdjust="0"/>
    <p:restoredTop sz="83557" autoAdjust="0"/>
  </p:normalViewPr>
  <p:slideViewPr>
    <p:cSldViewPr snapToGrid="0">
      <p:cViewPr varScale="1">
        <p:scale>
          <a:sx n="81" d="100"/>
          <a:sy n="81" d="100"/>
        </p:scale>
        <p:origin x="1860" y="90"/>
      </p:cViewPr>
      <p:guideLst/>
    </p:cSldViewPr>
  </p:slideViewPr>
  <p:outlineViewPr>
    <p:cViewPr>
      <p:scale>
        <a:sx n="33" d="100"/>
        <a:sy n="33" d="100"/>
      </p:scale>
      <p:origin x="0" y="-1816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_rok_programu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Moje%20dokumenty\School\7.semester\DP\podklady\single_result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Moje%20dokumenty\School\7.semester\DP\podklady\single_groups_results_partII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Moje_dokumenty\School\7.semester\DP\_podklady\dp_group_live_experiment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Moje_dokumenty\School\7.semester\DP\_podklady\dp_group_live_experiment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Moje_dokumenty\School\7.semester\DP\_podklady\dp_group_live_experiment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D:\Moje_dokumenty\School\7.semester\DP\_podklady\dp_group_live_experiment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D:\Moje_dokumenty\School\7.semester\DP\_podklady\publikovane_vysledky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D:\Moje_dokumenty\School\7.semester\DP\_podklady\dp_group_live_experimen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0"/>
          <a:lstStyle/>
          <a:p>
            <a:pPr>
              <a:defRPr sz="1600" b="1" i="0" u="none" strike="noStrike" kern="1200" cap="none" spc="0" normalizeH="0" baseline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pPr>
            <a:r>
              <a:rPr lang="sk-SK" sz="1600" b="1" dirty="0">
                <a:solidFill>
                  <a:schemeClr val="tx1"/>
                </a:solidFill>
                <a:latin typeface="Calibri" panose="020F0502020204030204" pitchFamily="34" charset="0"/>
              </a:rPr>
              <a:t>Presnosť</a:t>
            </a:r>
            <a:r>
              <a:rPr lang="en-US" sz="1600" b="1" dirty="0">
                <a:solidFill>
                  <a:schemeClr val="tx1"/>
                </a:solidFill>
                <a:latin typeface="Calibri" panose="020F0502020204030204" pitchFamily="34" charset="0"/>
              </a:rPr>
              <a:t>@</a:t>
            </a:r>
            <a:r>
              <a:rPr lang="sk-SK" sz="1600" b="1" dirty="0">
                <a:solidFill>
                  <a:schemeClr val="tx1"/>
                </a:solidFill>
                <a:latin typeface="Calibri" panose="020F0502020204030204" pitchFamily="34" charset="0"/>
              </a:rPr>
              <a:t>n kolaboratívneho odporúčania nad rozličnými modelmi</a:t>
            </a:r>
          </a:p>
        </c:rich>
      </c:tx>
      <c:layout>
        <c:manualLayout>
          <c:xMode val="edge"/>
          <c:yMode val="edge"/>
          <c:x val="0.12984395168774673"/>
          <c:y val="2.544915980694935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0"/>
        <a:lstStyle/>
        <a:p>
          <a:pPr>
            <a:defRPr sz="1600" b="1" i="0" u="none" strike="noStrike" kern="1200" cap="none" spc="0" normalizeH="0" baseline="0">
              <a:solidFill>
                <a:schemeClr val="tx1"/>
              </a:solidFill>
              <a:latin typeface="Calibri" panose="020F0502020204030204" pitchFamily="34" charset="0"/>
              <a:ea typeface="+mj-ea"/>
              <a:cs typeface="+mj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2807248334874017E-2"/>
          <c:y val="0.12245697162291071"/>
          <c:w val="0.93612090829363104"/>
          <c:h val="0.7631365152293423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Navrhovaný MP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errBars>
            <c:errBarType val="both"/>
            <c:errValType val="stdErr"/>
            <c:noEndCap val="0"/>
            <c:spPr>
              <a:noFill/>
              <a:ln w="9525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  <a:effectLst/>
            </c:spPr>
          </c:errBars>
          <c:cat>
            <c:strRef>
              <c:f>Sheet1!$A$2:$A$6</c:f>
              <c:strCache>
                <c:ptCount val="5"/>
                <c:pt idx="0">
                  <c:v>p@1</c:v>
                </c:pt>
                <c:pt idx="1">
                  <c:v>p@3</c:v>
                </c:pt>
                <c:pt idx="2">
                  <c:v>p@5</c:v>
                </c:pt>
                <c:pt idx="3">
                  <c:v>p@10</c:v>
                </c:pt>
                <c:pt idx="4">
                  <c:v>p@15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0.61609999999999998</c:v>
                </c:pt>
                <c:pt idx="1">
                  <c:v>0.51529999999999998</c:v>
                </c:pt>
                <c:pt idx="2">
                  <c:v>0.48380000000000001</c:v>
                </c:pt>
                <c:pt idx="3">
                  <c:v>0.44350000000000001</c:v>
                </c:pt>
                <c:pt idx="4">
                  <c:v>0.4294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Desrosiers MP1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errBars>
            <c:errBarType val="both"/>
            <c:errValType val="stdErr"/>
            <c:noEndCap val="0"/>
            <c:spPr>
              <a:noFill/>
              <a:ln w="9525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  <a:effectLst/>
            </c:spPr>
          </c:errBars>
          <c:cat>
            <c:strRef>
              <c:f>Sheet1!$A$2:$A$6</c:f>
              <c:strCache>
                <c:ptCount val="5"/>
                <c:pt idx="0">
                  <c:v>p@1</c:v>
                </c:pt>
                <c:pt idx="1">
                  <c:v>p@3</c:v>
                </c:pt>
                <c:pt idx="2">
                  <c:v>p@5</c:v>
                </c:pt>
                <c:pt idx="3">
                  <c:v>p@10</c:v>
                </c:pt>
                <c:pt idx="4">
                  <c:v>p@15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0.44409999999999999</c:v>
                </c:pt>
                <c:pt idx="1">
                  <c:v>0.3674</c:v>
                </c:pt>
                <c:pt idx="2">
                  <c:v>0.36099999999999999</c:v>
                </c:pt>
                <c:pt idx="3">
                  <c:v>0.35299999999999998</c:v>
                </c:pt>
                <c:pt idx="4">
                  <c:v>0.34960000000000002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Adomavicius MP2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errBars>
            <c:errBarType val="both"/>
            <c:errValType val="stdErr"/>
            <c:noEndCap val="0"/>
            <c:spPr>
              <a:noFill/>
              <a:ln w="9525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  <a:effectLst/>
            </c:spPr>
          </c:errBars>
          <c:cat>
            <c:strRef>
              <c:f>Sheet1!$A$2:$A$6</c:f>
              <c:strCache>
                <c:ptCount val="5"/>
                <c:pt idx="0">
                  <c:v>p@1</c:v>
                </c:pt>
                <c:pt idx="1">
                  <c:v>p@3</c:v>
                </c:pt>
                <c:pt idx="2">
                  <c:v>p@5</c:v>
                </c:pt>
                <c:pt idx="3">
                  <c:v>p@10</c:v>
                </c:pt>
                <c:pt idx="4">
                  <c:v>p@15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0.38569999999999999</c:v>
                </c:pt>
                <c:pt idx="1">
                  <c:v>0.3448</c:v>
                </c:pt>
                <c:pt idx="2">
                  <c:v>0.33510000000000001</c:v>
                </c:pt>
                <c:pt idx="3">
                  <c:v>0.32450000000000001</c:v>
                </c:pt>
                <c:pt idx="4">
                  <c:v>0.31680000000000003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9"/>
        <c:axId val="322996528"/>
        <c:axId val="322994176"/>
      </c:barChart>
      <c:catAx>
        <c:axId val="322996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n-US"/>
          </a:p>
        </c:txPr>
        <c:crossAx val="322994176"/>
        <c:crosses val="autoZero"/>
        <c:auto val="1"/>
        <c:lblAlgn val="ctr"/>
        <c:lblOffset val="100"/>
        <c:noMultiLvlLbl val="0"/>
      </c:catAx>
      <c:valAx>
        <c:axId val="3229941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n-US"/>
          </a:p>
        </c:txPr>
        <c:crossAx val="322996528"/>
        <c:crossesAt val="1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9064473496158216"/>
          <c:y val="0.16602384950504351"/>
          <c:w val="0.18960660874575677"/>
          <c:h val="0.1864374288096384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0649231462544856E-2"/>
          <c:y val="6.4039010337447452E-2"/>
          <c:w val="0.90202594860351981"/>
          <c:h val="0.79044778370954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Sheet1!$C$61</c:f>
              <c:strCache>
                <c:ptCount val="1"/>
                <c:pt idx="0">
                  <c:v>Hybridná metóda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errBars>
            <c:errBarType val="both"/>
            <c:errValType val="stdErr"/>
            <c:noEndCap val="0"/>
            <c:spPr>
              <a:noFill/>
              <a:ln w="9525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  <a:effectLst/>
            </c:spPr>
          </c:errBars>
          <c:cat>
            <c:strRef>
              <c:f>Sheet1!$M$81:$Q$81</c:f>
              <c:strCache>
                <c:ptCount val="5"/>
                <c:pt idx="0">
                  <c:v>p@1</c:v>
                </c:pt>
                <c:pt idx="1">
                  <c:v>p@3</c:v>
                </c:pt>
                <c:pt idx="2">
                  <c:v>p@5</c:v>
                </c:pt>
                <c:pt idx="3">
                  <c:v>p@10</c:v>
                </c:pt>
                <c:pt idx="4">
                  <c:v>p@15</c:v>
                </c:pt>
              </c:strCache>
            </c:strRef>
          </c:cat>
          <c:val>
            <c:numRef>
              <c:f>(Sheet1!$B$63;Sheet1!$B$65;Sheet1!$B$66;Sheet1!$B$68;Sheet1!$B$70)</c:f>
              <c:numCache>
                <c:formatCode>General</c:formatCode>
                <c:ptCount val="5"/>
                <c:pt idx="0">
                  <c:v>0.68030000000000002</c:v>
                </c:pt>
                <c:pt idx="1">
                  <c:v>0.56399999999999995</c:v>
                </c:pt>
                <c:pt idx="2">
                  <c:v>0.50919999999999999</c:v>
                </c:pt>
                <c:pt idx="3">
                  <c:v>0.45050000000000001</c:v>
                </c:pt>
                <c:pt idx="4">
                  <c:v>0.42870000000000003</c:v>
                </c:pt>
              </c:numCache>
            </c:numRef>
          </c:val>
        </c:ser>
        <c:ser>
          <c:idx val="1"/>
          <c:order val="1"/>
          <c:tx>
            <c:strRef>
              <c:f>Sheet1!$C$83</c:f>
              <c:strCache>
                <c:ptCount val="1"/>
                <c:pt idx="0">
                  <c:v>Kolaboratívna metóda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errBars>
            <c:errBarType val="both"/>
            <c:errValType val="stdErr"/>
            <c:noEndCap val="0"/>
            <c:spPr>
              <a:noFill/>
              <a:ln w="9525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  <a:effectLst/>
            </c:spPr>
          </c:errBars>
          <c:cat>
            <c:strRef>
              <c:f>Sheet1!$M$81:$Q$81</c:f>
              <c:strCache>
                <c:ptCount val="5"/>
                <c:pt idx="0">
                  <c:v>p@1</c:v>
                </c:pt>
                <c:pt idx="1">
                  <c:v>p@3</c:v>
                </c:pt>
                <c:pt idx="2">
                  <c:v>p@5</c:v>
                </c:pt>
                <c:pt idx="3">
                  <c:v>p@10</c:v>
                </c:pt>
                <c:pt idx="4">
                  <c:v>p@15</c:v>
                </c:pt>
              </c:strCache>
            </c:strRef>
          </c:cat>
          <c:val>
            <c:numRef>
              <c:f>(Sheet1!$B$85;Sheet1!$B$87;Sheet1!$B$88;Sheet1!$B$90;Sheet1!$B$92)</c:f>
              <c:numCache>
                <c:formatCode>General</c:formatCode>
                <c:ptCount val="5"/>
                <c:pt idx="0">
                  <c:v>0.60719999999999996</c:v>
                </c:pt>
                <c:pt idx="1">
                  <c:v>0.5202</c:v>
                </c:pt>
                <c:pt idx="2">
                  <c:v>0.48349999999999999</c:v>
                </c:pt>
                <c:pt idx="3">
                  <c:v>0.44379999999999997</c:v>
                </c:pt>
                <c:pt idx="4">
                  <c:v>0.42870000000000003</c:v>
                </c:pt>
              </c:numCache>
            </c:numRef>
          </c:val>
        </c:ser>
        <c:ser>
          <c:idx val="2"/>
          <c:order val="2"/>
          <c:tx>
            <c:strRef>
              <c:f>Sheet1!$C$94</c:f>
              <c:strCache>
                <c:ptCount val="1"/>
                <c:pt idx="0">
                  <c:v>Obsahová metóda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errBars>
            <c:errBarType val="both"/>
            <c:errValType val="stdErr"/>
            <c:noEndCap val="0"/>
            <c:spPr>
              <a:noFill/>
              <a:ln w="9525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  <a:effectLst/>
            </c:spPr>
          </c:errBars>
          <c:cat>
            <c:strRef>
              <c:f>Sheet1!$M$81:$Q$81</c:f>
              <c:strCache>
                <c:ptCount val="5"/>
                <c:pt idx="0">
                  <c:v>p@1</c:v>
                </c:pt>
                <c:pt idx="1">
                  <c:v>p@3</c:v>
                </c:pt>
                <c:pt idx="2">
                  <c:v>p@5</c:v>
                </c:pt>
                <c:pt idx="3">
                  <c:v>p@10</c:v>
                </c:pt>
                <c:pt idx="4">
                  <c:v>p@15</c:v>
                </c:pt>
              </c:strCache>
            </c:strRef>
          </c:cat>
          <c:val>
            <c:numRef>
              <c:f>(Sheet1!$B$96;Sheet1!$B$98;Sheet1!$B$99;Sheet1!$B$101;Sheet1!$B$103)</c:f>
              <c:numCache>
                <c:formatCode>General</c:formatCode>
                <c:ptCount val="5"/>
                <c:pt idx="0">
                  <c:v>0.33029999999999998</c:v>
                </c:pt>
                <c:pt idx="1">
                  <c:v>0.22839999999999999</c:v>
                </c:pt>
                <c:pt idx="2">
                  <c:v>0.18759999999999999</c:v>
                </c:pt>
                <c:pt idx="3">
                  <c:v>0.14779999999999999</c:v>
                </c:pt>
                <c:pt idx="4">
                  <c:v>0.1303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axId val="322996920"/>
        <c:axId val="322989472"/>
      </c:barChart>
      <c:catAx>
        <c:axId val="322996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n-US"/>
          </a:p>
        </c:txPr>
        <c:crossAx val="322989472"/>
        <c:crosses val="autoZero"/>
        <c:auto val="1"/>
        <c:lblAlgn val="ctr"/>
        <c:lblOffset val="100"/>
        <c:noMultiLvlLbl val="0"/>
      </c:catAx>
      <c:valAx>
        <c:axId val="322989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n-US"/>
          </a:p>
        </c:txPr>
        <c:crossAx val="322996920"/>
        <c:crosses val="autoZero"/>
        <c:crossBetween val="between"/>
        <c:minorUnit val="0.1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69366998898723453"/>
          <c:y val="6.0377655657385614E-2"/>
          <c:w val="0.28498704390989088"/>
          <c:h val="0.3102186673931458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Calibri" panose="020F0502020204030204" pitchFamily="3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sk-SK" sz="1400" b="1" i="0" u="none" strike="noStrike" baseline="0" dirty="0" smtClean="0">
                <a:effectLst/>
                <a:latin typeface="Calibri" panose="020F0502020204030204" pitchFamily="34" charset="0"/>
              </a:rPr>
              <a:t>Presnosť hybridného odporúčania syntetickým skupinám</a:t>
            </a:r>
            <a:endParaRPr lang="en-US" sz="1400" dirty="0">
              <a:latin typeface="Calibri" panose="020F0502020204030204" pitchFamily="34" charset="0"/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Sheet1!$B$196</c:f>
              <c:strCache>
                <c:ptCount val="1"/>
                <c:pt idx="0">
                  <c:v>2 používatelia, min 5 spol.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cat>
            <c:strRef>
              <c:f>Sheet1!$A$197:$A$202</c:f>
              <c:strCache>
                <c:ptCount val="6"/>
                <c:pt idx="0">
                  <c:v>p@1</c:v>
                </c:pt>
                <c:pt idx="1">
                  <c:v>p@2</c:v>
                </c:pt>
                <c:pt idx="2">
                  <c:v>p@3</c:v>
                </c:pt>
                <c:pt idx="3">
                  <c:v>p@5</c:v>
                </c:pt>
                <c:pt idx="4">
                  <c:v>p@10</c:v>
                </c:pt>
                <c:pt idx="5">
                  <c:v>p@15</c:v>
                </c:pt>
              </c:strCache>
            </c:strRef>
          </c:cat>
          <c:val>
            <c:numRef>
              <c:f>Sheet1!$B$197:$B$202</c:f>
              <c:numCache>
                <c:formatCode>General</c:formatCode>
                <c:ptCount val="6"/>
                <c:pt idx="0">
                  <c:v>0.50329999999999997</c:v>
                </c:pt>
                <c:pt idx="1">
                  <c:v>0.42249999999999999</c:v>
                </c:pt>
                <c:pt idx="2">
                  <c:v>0.35110000000000002</c:v>
                </c:pt>
                <c:pt idx="3">
                  <c:v>0.24399999999999999</c:v>
                </c:pt>
                <c:pt idx="4">
                  <c:v>0.15040000000000001</c:v>
                </c:pt>
                <c:pt idx="5">
                  <c:v>0.11749999999999999</c:v>
                </c:pt>
              </c:numCache>
            </c:numRef>
          </c:val>
        </c:ser>
        <c:ser>
          <c:idx val="1"/>
          <c:order val="1"/>
          <c:tx>
            <c:strRef>
              <c:f>Sheet1!$C$196</c:f>
              <c:strCache>
                <c:ptCount val="1"/>
                <c:pt idx="0">
                  <c:v>2 používatelia, min 10 spol.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Sheet1!$A$197:$A$202</c:f>
              <c:strCache>
                <c:ptCount val="6"/>
                <c:pt idx="0">
                  <c:v>p@1</c:v>
                </c:pt>
                <c:pt idx="1">
                  <c:v>p@2</c:v>
                </c:pt>
                <c:pt idx="2">
                  <c:v>p@3</c:v>
                </c:pt>
                <c:pt idx="3">
                  <c:v>p@5</c:v>
                </c:pt>
                <c:pt idx="4">
                  <c:v>p@10</c:v>
                </c:pt>
                <c:pt idx="5">
                  <c:v>p@15</c:v>
                </c:pt>
              </c:strCache>
            </c:strRef>
          </c:cat>
          <c:val>
            <c:numRef>
              <c:f>Sheet1!$C$197:$C$202</c:f>
              <c:numCache>
                <c:formatCode>General</c:formatCode>
                <c:ptCount val="6"/>
                <c:pt idx="0">
                  <c:v>0.63300000000000001</c:v>
                </c:pt>
                <c:pt idx="1">
                  <c:v>0.54049999999999998</c:v>
                </c:pt>
                <c:pt idx="2">
                  <c:v>0.4597</c:v>
                </c:pt>
                <c:pt idx="3">
                  <c:v>0.313</c:v>
                </c:pt>
                <c:pt idx="4">
                  <c:v>0.19170000000000001</c:v>
                </c:pt>
                <c:pt idx="5">
                  <c:v>0.14929999999999999</c:v>
                </c:pt>
              </c:numCache>
            </c:numRef>
          </c:val>
        </c:ser>
        <c:ser>
          <c:idx val="2"/>
          <c:order val="2"/>
          <c:tx>
            <c:strRef>
              <c:f>Sheet1!$D$196</c:f>
              <c:strCache>
                <c:ptCount val="1"/>
                <c:pt idx="0">
                  <c:v>3 používatelia, min 5 spol.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Sheet1!$A$197:$A$202</c:f>
              <c:strCache>
                <c:ptCount val="6"/>
                <c:pt idx="0">
                  <c:v>p@1</c:v>
                </c:pt>
                <c:pt idx="1">
                  <c:v>p@2</c:v>
                </c:pt>
                <c:pt idx="2">
                  <c:v>p@3</c:v>
                </c:pt>
                <c:pt idx="3">
                  <c:v>p@5</c:v>
                </c:pt>
                <c:pt idx="4">
                  <c:v>p@10</c:v>
                </c:pt>
                <c:pt idx="5">
                  <c:v>p@15</c:v>
                </c:pt>
              </c:strCache>
            </c:strRef>
          </c:cat>
          <c:val>
            <c:numRef>
              <c:f>Sheet1!$D$197:$D$202</c:f>
              <c:numCache>
                <c:formatCode>General</c:formatCode>
                <c:ptCount val="6"/>
                <c:pt idx="0">
                  <c:v>0.52249999999999996</c:v>
                </c:pt>
                <c:pt idx="1">
                  <c:v>0.38059999999999999</c:v>
                </c:pt>
                <c:pt idx="2">
                  <c:v>0.30909999999999999</c:v>
                </c:pt>
                <c:pt idx="3">
                  <c:v>0.23150000000000001</c:v>
                </c:pt>
                <c:pt idx="4">
                  <c:v>0.13980000000000001</c:v>
                </c:pt>
                <c:pt idx="5">
                  <c:v>0.10009999999999999</c:v>
                </c:pt>
              </c:numCache>
            </c:numRef>
          </c:val>
        </c:ser>
        <c:ser>
          <c:idx val="3"/>
          <c:order val="3"/>
          <c:tx>
            <c:strRef>
              <c:f>Sheet1!$E$196</c:f>
              <c:strCache>
                <c:ptCount val="1"/>
                <c:pt idx="0">
                  <c:v>3 používatelia, min 10 spol.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cat>
            <c:strRef>
              <c:f>Sheet1!$A$197:$A$202</c:f>
              <c:strCache>
                <c:ptCount val="6"/>
                <c:pt idx="0">
                  <c:v>p@1</c:v>
                </c:pt>
                <c:pt idx="1">
                  <c:v>p@2</c:v>
                </c:pt>
                <c:pt idx="2">
                  <c:v>p@3</c:v>
                </c:pt>
                <c:pt idx="3">
                  <c:v>p@5</c:v>
                </c:pt>
                <c:pt idx="4">
                  <c:v>p@10</c:v>
                </c:pt>
                <c:pt idx="5">
                  <c:v>p@15</c:v>
                </c:pt>
              </c:strCache>
            </c:strRef>
          </c:cat>
          <c:val>
            <c:numRef>
              <c:f>Sheet1!$E$197:$E$202</c:f>
              <c:numCache>
                <c:formatCode>General</c:formatCode>
                <c:ptCount val="6"/>
                <c:pt idx="0">
                  <c:v>0.55559999999999998</c:v>
                </c:pt>
                <c:pt idx="1">
                  <c:v>0.41360000000000002</c:v>
                </c:pt>
                <c:pt idx="2">
                  <c:v>0.3251</c:v>
                </c:pt>
                <c:pt idx="3">
                  <c:v>0.24690000000000001</c:v>
                </c:pt>
                <c:pt idx="4">
                  <c:v>0.1356</c:v>
                </c:pt>
                <c:pt idx="5">
                  <c:v>9.6299999999999997E-2</c:v>
                </c:pt>
              </c:numCache>
            </c:numRef>
          </c:val>
        </c:ser>
        <c:ser>
          <c:idx val="4"/>
          <c:order val="4"/>
          <c:tx>
            <c:strRef>
              <c:f>Sheet1!$F$196</c:f>
              <c:strCache>
                <c:ptCount val="1"/>
                <c:pt idx="0">
                  <c:v>4 používatelia, min 5 spol.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strRef>
              <c:f>Sheet1!$A$197:$A$202</c:f>
              <c:strCache>
                <c:ptCount val="6"/>
                <c:pt idx="0">
                  <c:v>p@1</c:v>
                </c:pt>
                <c:pt idx="1">
                  <c:v>p@2</c:v>
                </c:pt>
                <c:pt idx="2">
                  <c:v>p@3</c:v>
                </c:pt>
                <c:pt idx="3">
                  <c:v>p@5</c:v>
                </c:pt>
                <c:pt idx="4">
                  <c:v>p@10</c:v>
                </c:pt>
                <c:pt idx="5">
                  <c:v>p@15</c:v>
                </c:pt>
              </c:strCache>
            </c:strRef>
          </c:cat>
          <c:val>
            <c:numRef>
              <c:f>Sheet1!$F$197:$F$202</c:f>
              <c:numCache>
                <c:formatCode>General</c:formatCode>
                <c:ptCount val="6"/>
                <c:pt idx="0">
                  <c:v>0.53469999999999995</c:v>
                </c:pt>
                <c:pt idx="1">
                  <c:v>0.3679</c:v>
                </c:pt>
                <c:pt idx="2">
                  <c:v>0.29260000000000003</c:v>
                </c:pt>
                <c:pt idx="3">
                  <c:v>0.2228</c:v>
                </c:pt>
                <c:pt idx="4">
                  <c:v>0.12870000000000001</c:v>
                </c:pt>
                <c:pt idx="5">
                  <c:v>8.6400000000000005E-2</c:v>
                </c:pt>
              </c:numCache>
            </c:numRef>
          </c:val>
        </c:ser>
        <c:ser>
          <c:idx val="5"/>
          <c:order val="5"/>
          <c:tx>
            <c:strRef>
              <c:f>Sheet1!$G$196</c:f>
              <c:strCache>
                <c:ptCount val="1"/>
                <c:pt idx="0">
                  <c:v>4 používatelia, min 10 spol.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invertIfNegative val="0"/>
          <c:cat>
            <c:strRef>
              <c:f>Sheet1!$A$197:$A$202</c:f>
              <c:strCache>
                <c:ptCount val="6"/>
                <c:pt idx="0">
                  <c:v>p@1</c:v>
                </c:pt>
                <c:pt idx="1">
                  <c:v>p@2</c:v>
                </c:pt>
                <c:pt idx="2">
                  <c:v>p@3</c:v>
                </c:pt>
                <c:pt idx="3">
                  <c:v>p@5</c:v>
                </c:pt>
                <c:pt idx="4">
                  <c:v>p@10</c:v>
                </c:pt>
                <c:pt idx="5">
                  <c:v>p@15</c:v>
                </c:pt>
              </c:strCache>
            </c:strRef>
          </c:cat>
          <c:val>
            <c:numRef>
              <c:f>Sheet1!$G$197:$G$202</c:f>
              <c:numCache>
                <c:formatCode>General</c:formatCode>
                <c:ptCount val="6"/>
                <c:pt idx="0">
                  <c:v>0.54120000000000001</c:v>
                </c:pt>
                <c:pt idx="1">
                  <c:v>0.36909999999999998</c:v>
                </c:pt>
                <c:pt idx="2">
                  <c:v>0.28489999999999999</c:v>
                </c:pt>
                <c:pt idx="3">
                  <c:v>0.2056</c:v>
                </c:pt>
                <c:pt idx="4">
                  <c:v>9.6199999999999994E-2</c:v>
                </c:pt>
                <c:pt idx="5">
                  <c:v>6.3799999999999996E-2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2992608"/>
        <c:axId val="322991040"/>
      </c:barChart>
      <c:catAx>
        <c:axId val="3229926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Calibri" panose="020F0502020204030204" pitchFamily="34" charset="0"/>
              </a:defRPr>
            </a:pPr>
            <a:endParaRPr lang="en-US"/>
          </a:p>
        </c:txPr>
        <c:crossAx val="322991040"/>
        <c:crosses val="autoZero"/>
        <c:auto val="1"/>
        <c:lblAlgn val="ctr"/>
        <c:lblOffset val="100"/>
        <c:noMultiLvlLbl val="0"/>
      </c:catAx>
      <c:valAx>
        <c:axId val="322991040"/>
        <c:scaling>
          <c:orientation val="minMax"/>
          <c:max val="0.8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Calibri" panose="020F0502020204030204" pitchFamily="34" charset="0"/>
              </a:defRPr>
            </a:pPr>
            <a:endParaRPr lang="en-US"/>
          </a:p>
        </c:txPr>
        <c:crossAx val="322992608"/>
        <c:crosses val="autoZero"/>
        <c:crossBetween val="between"/>
        <c:majorUnit val="0.1"/>
      </c:valAx>
    </c:plotArea>
    <c:legend>
      <c:legendPos val="tr"/>
      <c:layout>
        <c:manualLayout>
          <c:xMode val="edge"/>
          <c:yMode val="edge"/>
          <c:x val="0.42340550895356399"/>
          <c:y val="0.15727203351213057"/>
          <c:w val="0.57456153400811238"/>
          <c:h val="0.24396811591272968"/>
        </c:manualLayout>
      </c:layout>
      <c:overlay val="1"/>
      <c:txPr>
        <a:bodyPr/>
        <a:lstStyle/>
        <a:p>
          <a:pPr>
            <a:defRPr sz="1200">
              <a:latin typeface="Calibri" panose="020F050202020403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latin typeface="Calibri" panose="020F0502020204030204" pitchFamily="34" charset="0"/>
              </a:defRPr>
            </a:pPr>
            <a:r>
              <a:rPr lang="en-US">
                <a:latin typeface="Calibri" panose="020F0502020204030204" pitchFamily="34" charset="0"/>
              </a:rPr>
              <a:t>Hodnotenie odporúčaní ako celku z pohľadu skupín spoločne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Sheet1!$D$3</c:f>
              <c:strCache>
                <c:ptCount val="1"/>
                <c:pt idx="0">
                  <c:v>Hybrid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cat>
            <c:strRef>
              <c:f>Sheet1!$A$4:$A$6</c:f>
              <c:strCache>
                <c:ptCount val="3"/>
                <c:pt idx="0">
                  <c:v>skupina v2</c:v>
                </c:pt>
                <c:pt idx="1">
                  <c:v>skupina v3</c:v>
                </c:pt>
                <c:pt idx="2">
                  <c:v>skupina v4</c:v>
                </c:pt>
              </c:strCache>
            </c:strRef>
          </c:cat>
          <c:val>
            <c:numRef>
              <c:f>Sheet1!$D$4:$D$6</c:f>
              <c:numCache>
                <c:formatCode>0.0000</c:formatCode>
                <c:ptCount val="3"/>
                <c:pt idx="0">
                  <c:v>0.54379999999999995</c:v>
                </c:pt>
                <c:pt idx="1">
                  <c:v>0.55710000000000004</c:v>
                </c:pt>
                <c:pt idx="2">
                  <c:v>0.68</c:v>
                </c:pt>
              </c:numCache>
            </c:numRef>
          </c:val>
        </c:ser>
        <c:ser>
          <c:idx val="3"/>
          <c:order val="1"/>
          <c:tx>
            <c:strRef>
              <c:f>Sheet1!$E$3</c:f>
              <c:strCache>
                <c:ptCount val="1"/>
                <c:pt idx="0">
                  <c:v>PolyLens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Sheet1!$A$4:$A$6</c:f>
              <c:strCache>
                <c:ptCount val="3"/>
                <c:pt idx="0">
                  <c:v>skupina v2</c:v>
                </c:pt>
                <c:pt idx="1">
                  <c:v>skupina v3</c:v>
                </c:pt>
                <c:pt idx="2">
                  <c:v>skupina v4</c:v>
                </c:pt>
              </c:strCache>
            </c:strRef>
          </c:cat>
          <c:val>
            <c:numRef>
              <c:f>Sheet1!$E$4:$E$6</c:f>
              <c:numCache>
                <c:formatCode>0.0000</c:formatCode>
                <c:ptCount val="3"/>
                <c:pt idx="0">
                  <c:v>0.53749999999999998</c:v>
                </c:pt>
                <c:pt idx="1">
                  <c:v>0.52859999999999996</c:v>
                </c:pt>
                <c:pt idx="2">
                  <c:v>0.56000000000000005</c:v>
                </c:pt>
              </c:numCache>
            </c:numRef>
          </c:val>
        </c:ser>
        <c:ser>
          <c:idx val="5"/>
          <c:order val="2"/>
          <c:tx>
            <c:strRef>
              <c:f>Sheet1!$G$3</c:f>
              <c:strCache>
                <c:ptCount val="1"/>
                <c:pt idx="0">
                  <c:v>Yu's TV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strRef>
              <c:f>Sheet1!$A$4:$A$6</c:f>
              <c:strCache>
                <c:ptCount val="3"/>
                <c:pt idx="0">
                  <c:v>skupina v2</c:v>
                </c:pt>
                <c:pt idx="1">
                  <c:v>skupina v3</c:v>
                </c:pt>
                <c:pt idx="2">
                  <c:v>skupina v4</c:v>
                </c:pt>
              </c:strCache>
            </c:strRef>
          </c:cat>
          <c:val>
            <c:numRef>
              <c:f>Sheet1!$G$4:$G$6</c:f>
              <c:numCache>
                <c:formatCode>0.0000</c:formatCode>
                <c:ptCount val="3"/>
                <c:pt idx="0" formatCode="General">
                  <c:v>0.45810000000000001</c:v>
                </c:pt>
                <c:pt idx="1">
                  <c:v>0.5</c:v>
                </c:pt>
                <c:pt idx="2">
                  <c:v>0.6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2990648"/>
        <c:axId val="322991432"/>
      </c:barChart>
      <c:catAx>
        <c:axId val="3229906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Calibri" panose="020F0502020204030204" pitchFamily="34" charset="0"/>
              </a:defRPr>
            </a:pPr>
            <a:endParaRPr lang="en-US"/>
          </a:p>
        </c:txPr>
        <c:crossAx val="322991432"/>
        <c:crosses val="autoZero"/>
        <c:auto val="1"/>
        <c:lblAlgn val="ctr"/>
        <c:lblOffset val="100"/>
        <c:noMultiLvlLbl val="0"/>
      </c:catAx>
      <c:valAx>
        <c:axId val="322991432"/>
        <c:scaling>
          <c:orientation val="minMax"/>
          <c:max val="1"/>
        </c:scaling>
        <c:delete val="0"/>
        <c:axPos val="l"/>
        <c:majorGridlines/>
        <c:numFmt formatCode="0.0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Calibri" panose="020F0502020204030204" pitchFamily="34" charset="0"/>
              </a:defRPr>
            </a:pPr>
            <a:endParaRPr lang="en-US"/>
          </a:p>
        </c:txPr>
        <c:crossAx val="322990648"/>
        <c:crosses val="autoZero"/>
        <c:crossBetween val="between"/>
      </c:valAx>
      <c:spPr>
        <a:solidFill>
          <a:srgbClr val="FFFFFF"/>
        </a:solidFill>
      </c:spPr>
    </c:plotArea>
    <c:legend>
      <c:legendPos val="t"/>
      <c:layout>
        <c:manualLayout>
          <c:xMode val="edge"/>
          <c:yMode val="edge"/>
          <c:x val="9.5567348173602448E-2"/>
          <c:y val="0.25995370370370369"/>
          <c:w val="0.9"/>
          <c:h val="9.4923811606882472E-2"/>
        </c:manualLayout>
      </c:layout>
      <c:overlay val="1"/>
      <c:txPr>
        <a:bodyPr/>
        <a:lstStyle/>
        <a:p>
          <a:pPr>
            <a:defRPr>
              <a:latin typeface="Calibri" panose="020F0502020204030204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latin typeface="Calibri" panose="020F0502020204030204" pitchFamily="34" charset="0"/>
              </a:defRPr>
            </a:pPr>
            <a:r>
              <a:rPr lang="en-US">
                <a:latin typeface="Calibri" panose="020F0502020204030204" pitchFamily="34" charset="0"/>
              </a:rPr>
              <a:t>Presnosť odporúčania z pohľadu skupín spoločne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Sheet1!$D$10</c:f>
              <c:strCache>
                <c:ptCount val="1"/>
                <c:pt idx="0">
                  <c:v>Hybrid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cat>
            <c:strRef>
              <c:f>Sheet1!$A$11:$A$13</c:f>
              <c:strCache>
                <c:ptCount val="3"/>
                <c:pt idx="0">
                  <c:v>skupina v2</c:v>
                </c:pt>
                <c:pt idx="1">
                  <c:v>skupina v3</c:v>
                </c:pt>
                <c:pt idx="2">
                  <c:v>skupina v4</c:v>
                </c:pt>
              </c:strCache>
            </c:strRef>
          </c:cat>
          <c:val>
            <c:numRef>
              <c:f>Sheet1!$D$11:$D$13</c:f>
              <c:numCache>
                <c:formatCode>General</c:formatCode>
                <c:ptCount val="3"/>
                <c:pt idx="0">
                  <c:v>0.85</c:v>
                </c:pt>
                <c:pt idx="1">
                  <c:v>0.88570000000000004</c:v>
                </c:pt>
                <c:pt idx="2">
                  <c:v>0.96</c:v>
                </c:pt>
              </c:numCache>
            </c:numRef>
          </c:val>
        </c:ser>
        <c:ser>
          <c:idx val="3"/>
          <c:order val="1"/>
          <c:tx>
            <c:strRef>
              <c:f>Sheet1!$E$10</c:f>
              <c:strCache>
                <c:ptCount val="1"/>
                <c:pt idx="0">
                  <c:v>PolyLens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Sheet1!$A$11:$A$13</c:f>
              <c:strCache>
                <c:ptCount val="3"/>
                <c:pt idx="0">
                  <c:v>skupina v2</c:v>
                </c:pt>
                <c:pt idx="1">
                  <c:v>skupina v3</c:v>
                </c:pt>
                <c:pt idx="2">
                  <c:v>skupina v4</c:v>
                </c:pt>
              </c:strCache>
            </c:strRef>
          </c:cat>
          <c:val>
            <c:numRef>
              <c:f>Sheet1!$E$11:$E$13</c:f>
              <c:numCache>
                <c:formatCode>General</c:formatCode>
                <c:ptCount val="3"/>
                <c:pt idx="0">
                  <c:v>0.83140000000000003</c:v>
                </c:pt>
                <c:pt idx="1">
                  <c:v>0.85709999999999997</c:v>
                </c:pt>
                <c:pt idx="2">
                  <c:v>0.92</c:v>
                </c:pt>
              </c:numCache>
            </c:numRef>
          </c:val>
        </c:ser>
        <c:ser>
          <c:idx val="5"/>
          <c:order val="2"/>
          <c:tx>
            <c:strRef>
              <c:f>Sheet1!$G$10</c:f>
              <c:strCache>
                <c:ptCount val="1"/>
                <c:pt idx="0">
                  <c:v>Yu's TV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strRef>
              <c:f>Sheet1!$A$11:$A$13</c:f>
              <c:strCache>
                <c:ptCount val="3"/>
                <c:pt idx="0">
                  <c:v>skupina v2</c:v>
                </c:pt>
                <c:pt idx="1">
                  <c:v>skupina v3</c:v>
                </c:pt>
                <c:pt idx="2">
                  <c:v>skupina v4</c:v>
                </c:pt>
              </c:strCache>
            </c:strRef>
          </c:cat>
          <c:val>
            <c:numRef>
              <c:f>Sheet1!$G$11:$G$13</c:f>
              <c:numCache>
                <c:formatCode>General</c:formatCode>
                <c:ptCount val="3"/>
                <c:pt idx="0">
                  <c:v>0.82579999999999998</c:v>
                </c:pt>
                <c:pt idx="1">
                  <c:v>0.8286</c:v>
                </c:pt>
                <c:pt idx="2">
                  <c:v>0.8286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2993000"/>
        <c:axId val="322991824"/>
      </c:barChart>
      <c:catAx>
        <c:axId val="3229930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Calibri" panose="020F0502020204030204" pitchFamily="34" charset="0"/>
              </a:defRPr>
            </a:pPr>
            <a:endParaRPr lang="en-US"/>
          </a:p>
        </c:txPr>
        <c:crossAx val="322991824"/>
        <c:crosses val="autoZero"/>
        <c:auto val="1"/>
        <c:lblAlgn val="ctr"/>
        <c:lblOffset val="100"/>
        <c:noMultiLvlLbl val="0"/>
      </c:catAx>
      <c:valAx>
        <c:axId val="322991824"/>
        <c:scaling>
          <c:orientation val="minMax"/>
          <c:max val="1"/>
          <c:min val="0.60000000000000009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Calibri" panose="020F0502020204030204" pitchFamily="34" charset="0"/>
              </a:defRPr>
            </a:pPr>
            <a:endParaRPr lang="en-US"/>
          </a:p>
        </c:txPr>
        <c:crossAx val="32299300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9.7819861124954319E-2"/>
          <c:y val="0.23680555555555555"/>
          <c:w val="0.9"/>
          <c:h val="9.4923811606882472E-2"/>
        </c:manualLayout>
      </c:layout>
      <c:overlay val="1"/>
      <c:txPr>
        <a:bodyPr/>
        <a:lstStyle/>
        <a:p>
          <a:pPr>
            <a:defRPr>
              <a:latin typeface="Calibri" panose="020F050202020403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Priemerné hodnotenie odporučenej položky z pohľadu skupín spoločne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Sheet1!$D$10</c:f>
              <c:strCache>
                <c:ptCount val="1"/>
                <c:pt idx="0">
                  <c:v>Hybrid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cat>
            <c:strRef>
              <c:f>Sheet1!$A$11:$A$13</c:f>
              <c:strCache>
                <c:ptCount val="3"/>
                <c:pt idx="0">
                  <c:v>skupina v2</c:v>
                </c:pt>
                <c:pt idx="1">
                  <c:v>skupina v3</c:v>
                </c:pt>
                <c:pt idx="2">
                  <c:v>skupina v4</c:v>
                </c:pt>
              </c:strCache>
            </c:strRef>
          </c:cat>
          <c:val>
            <c:numRef>
              <c:f>Sheet1!$D$11:$D$13</c:f>
              <c:numCache>
                <c:formatCode>General</c:formatCode>
                <c:ptCount val="3"/>
                <c:pt idx="0">
                  <c:v>0.85</c:v>
                </c:pt>
                <c:pt idx="1">
                  <c:v>0.88570000000000004</c:v>
                </c:pt>
                <c:pt idx="2">
                  <c:v>0.96</c:v>
                </c:pt>
              </c:numCache>
            </c:numRef>
          </c:val>
        </c:ser>
        <c:ser>
          <c:idx val="3"/>
          <c:order val="1"/>
          <c:tx>
            <c:strRef>
              <c:f>Sheet1!$E$10</c:f>
              <c:strCache>
                <c:ptCount val="1"/>
                <c:pt idx="0">
                  <c:v>PolyLens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Sheet1!$A$11:$A$13</c:f>
              <c:strCache>
                <c:ptCount val="3"/>
                <c:pt idx="0">
                  <c:v>skupina v2</c:v>
                </c:pt>
                <c:pt idx="1">
                  <c:v>skupina v3</c:v>
                </c:pt>
                <c:pt idx="2">
                  <c:v>skupina v4</c:v>
                </c:pt>
              </c:strCache>
            </c:strRef>
          </c:cat>
          <c:val>
            <c:numRef>
              <c:f>Sheet1!$E$11:$E$13</c:f>
              <c:numCache>
                <c:formatCode>General</c:formatCode>
                <c:ptCount val="3"/>
                <c:pt idx="0">
                  <c:v>0.83140000000000003</c:v>
                </c:pt>
                <c:pt idx="1">
                  <c:v>0.85709999999999997</c:v>
                </c:pt>
                <c:pt idx="2">
                  <c:v>0.92</c:v>
                </c:pt>
              </c:numCache>
            </c:numRef>
          </c:val>
        </c:ser>
        <c:ser>
          <c:idx val="5"/>
          <c:order val="2"/>
          <c:tx>
            <c:strRef>
              <c:f>Sheet1!$G$10</c:f>
              <c:strCache>
                <c:ptCount val="1"/>
                <c:pt idx="0">
                  <c:v>Yu's TV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strRef>
              <c:f>Sheet1!$A$11:$A$13</c:f>
              <c:strCache>
                <c:ptCount val="3"/>
                <c:pt idx="0">
                  <c:v>skupina v2</c:v>
                </c:pt>
                <c:pt idx="1">
                  <c:v>skupina v3</c:v>
                </c:pt>
                <c:pt idx="2">
                  <c:v>skupina v4</c:v>
                </c:pt>
              </c:strCache>
            </c:strRef>
          </c:cat>
          <c:val>
            <c:numRef>
              <c:f>Sheet1!$G$11:$G$13</c:f>
              <c:numCache>
                <c:formatCode>General</c:formatCode>
                <c:ptCount val="3"/>
                <c:pt idx="0">
                  <c:v>0.82579999999999998</c:v>
                </c:pt>
                <c:pt idx="1">
                  <c:v>0.8286</c:v>
                </c:pt>
                <c:pt idx="2">
                  <c:v>0.8286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4638344"/>
        <c:axId val="324635208"/>
      </c:barChart>
      <c:catAx>
        <c:axId val="3246383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24635208"/>
        <c:crosses val="autoZero"/>
        <c:auto val="1"/>
        <c:lblAlgn val="ctr"/>
        <c:lblOffset val="100"/>
        <c:noMultiLvlLbl val="0"/>
      </c:catAx>
      <c:valAx>
        <c:axId val="324635208"/>
        <c:scaling>
          <c:orientation val="minMax"/>
          <c:max val="1"/>
          <c:min val="0.4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463834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9.7819861124954319E-2"/>
          <c:y val="0.18587962962962962"/>
          <c:w val="0.9"/>
          <c:h val="9.4923811606882472E-2"/>
        </c:manualLayout>
      </c:layout>
      <c:overlay val="1"/>
    </c:legend>
    <c:plotVisOnly val="1"/>
    <c:dispBlanksAs val="gap"/>
    <c:showDLblsOverMax val="0"/>
  </c:chart>
  <c:spPr>
    <a:solidFill>
      <a:srgbClr val="FFFFFF"/>
    </a:solidFill>
  </c:spPr>
  <c:txPr>
    <a:bodyPr/>
    <a:lstStyle/>
    <a:p>
      <a:pPr>
        <a:defRPr sz="1200">
          <a:latin typeface="Calibri" panose="020F0502020204030204" pitchFamily="34" charset="0"/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latin typeface="Calibri" panose="020F0502020204030204" pitchFamily="34" charset="0"/>
              </a:defRPr>
            </a:pPr>
            <a:r>
              <a:rPr lang="en-US">
                <a:latin typeface="Calibri" panose="020F0502020204030204" pitchFamily="34" charset="0"/>
              </a:rPr>
              <a:t>Výsledky metriky NDCG z pohľadu skupín spoločne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Sheet1!$T$10</c:f>
              <c:strCache>
                <c:ptCount val="1"/>
                <c:pt idx="0">
                  <c:v>Hybrid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cat>
            <c:strRef>
              <c:f>Sheet1!$Q$11:$Q$13</c:f>
              <c:strCache>
                <c:ptCount val="3"/>
                <c:pt idx="0">
                  <c:v>skupina v2</c:v>
                </c:pt>
                <c:pt idx="1">
                  <c:v>skupina v3</c:v>
                </c:pt>
                <c:pt idx="2">
                  <c:v>skupina v4</c:v>
                </c:pt>
              </c:strCache>
            </c:strRef>
          </c:cat>
          <c:val>
            <c:numRef>
              <c:f>Sheet1!$T$11:$T$13</c:f>
              <c:numCache>
                <c:formatCode>General</c:formatCode>
                <c:ptCount val="3"/>
                <c:pt idx="0">
                  <c:v>0.8508</c:v>
                </c:pt>
                <c:pt idx="1">
                  <c:v>0.878</c:v>
                </c:pt>
                <c:pt idx="2">
                  <c:v>0.89229999999999998</c:v>
                </c:pt>
              </c:numCache>
            </c:numRef>
          </c:val>
        </c:ser>
        <c:ser>
          <c:idx val="3"/>
          <c:order val="1"/>
          <c:tx>
            <c:strRef>
              <c:f>Sheet1!$U$10</c:f>
              <c:strCache>
                <c:ptCount val="1"/>
                <c:pt idx="0">
                  <c:v>PolyLens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Sheet1!$Q$11:$Q$13</c:f>
              <c:strCache>
                <c:ptCount val="3"/>
                <c:pt idx="0">
                  <c:v>skupina v2</c:v>
                </c:pt>
                <c:pt idx="1">
                  <c:v>skupina v3</c:v>
                </c:pt>
                <c:pt idx="2">
                  <c:v>skupina v4</c:v>
                </c:pt>
              </c:strCache>
            </c:strRef>
          </c:cat>
          <c:val>
            <c:numRef>
              <c:f>Sheet1!$U$11:$U$13</c:f>
              <c:numCache>
                <c:formatCode>General</c:formatCode>
                <c:ptCount val="3"/>
                <c:pt idx="0">
                  <c:v>0.8095</c:v>
                </c:pt>
                <c:pt idx="1">
                  <c:v>0.83</c:v>
                </c:pt>
                <c:pt idx="2">
                  <c:v>0.84909999999999997</c:v>
                </c:pt>
              </c:numCache>
            </c:numRef>
          </c:val>
        </c:ser>
        <c:ser>
          <c:idx val="5"/>
          <c:order val="2"/>
          <c:tx>
            <c:strRef>
              <c:f>Sheet1!$W$10</c:f>
              <c:strCache>
                <c:ptCount val="1"/>
                <c:pt idx="0">
                  <c:v>Yu's TV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strRef>
              <c:f>Sheet1!$Q$11:$Q$13</c:f>
              <c:strCache>
                <c:ptCount val="3"/>
                <c:pt idx="0">
                  <c:v>skupina v2</c:v>
                </c:pt>
                <c:pt idx="1">
                  <c:v>skupina v3</c:v>
                </c:pt>
                <c:pt idx="2">
                  <c:v>skupina v4</c:v>
                </c:pt>
              </c:strCache>
            </c:strRef>
          </c:cat>
          <c:val>
            <c:numRef>
              <c:f>Sheet1!$W$11:$W$13</c:f>
              <c:numCache>
                <c:formatCode>General</c:formatCode>
                <c:ptCount val="3"/>
                <c:pt idx="0">
                  <c:v>0.81289999999999996</c:v>
                </c:pt>
                <c:pt idx="1">
                  <c:v>0.79910000000000003</c:v>
                </c:pt>
                <c:pt idx="2">
                  <c:v>0.8861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4634816"/>
        <c:axId val="324640696"/>
      </c:barChart>
      <c:catAx>
        <c:axId val="3246348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Calibri" panose="020F0502020204030204" pitchFamily="34" charset="0"/>
              </a:defRPr>
            </a:pPr>
            <a:endParaRPr lang="en-US"/>
          </a:p>
        </c:txPr>
        <c:crossAx val="324640696"/>
        <c:crosses val="autoZero"/>
        <c:auto val="1"/>
        <c:lblAlgn val="ctr"/>
        <c:lblOffset val="100"/>
        <c:noMultiLvlLbl val="0"/>
      </c:catAx>
      <c:valAx>
        <c:axId val="324640696"/>
        <c:scaling>
          <c:orientation val="minMax"/>
          <c:max val="1"/>
          <c:min val="0.60000000000000009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Calibri" panose="020F0502020204030204" pitchFamily="34" charset="0"/>
              </a:defRPr>
            </a:pPr>
            <a:endParaRPr lang="en-US"/>
          </a:p>
        </c:txPr>
        <c:crossAx val="324634816"/>
        <c:crosses val="autoZero"/>
        <c:crossBetween val="between"/>
        <c:majorUnit val="0.1"/>
      </c:valAx>
    </c:plotArea>
    <c:legend>
      <c:legendPos val="t"/>
      <c:layout>
        <c:manualLayout>
          <c:xMode val="edge"/>
          <c:yMode val="edge"/>
          <c:x val="9.7719353501864892E-2"/>
          <c:y val="0.28773148148148142"/>
          <c:w val="0.89999988948749832"/>
          <c:h val="9.4923811606882472E-2"/>
        </c:manualLayout>
      </c:layout>
      <c:overlay val="1"/>
      <c:txPr>
        <a:bodyPr/>
        <a:lstStyle/>
        <a:p>
          <a:pPr>
            <a:defRPr>
              <a:latin typeface="Calibri" panose="020F050202020403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cap="none" spc="0" normalizeH="0" baseline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pPr>
            <a:r>
              <a:rPr lang="sk-SK" sz="1400" b="1" i="0" u="none" strike="noStrike" cap="none" normalizeH="0" baseline="0" dirty="0" smtClean="0">
                <a:solidFill>
                  <a:schemeClr val="tx1"/>
                </a:solidFill>
                <a:effectLst/>
              </a:rPr>
              <a:t>Porovnanie presnosti p</a:t>
            </a:r>
            <a:r>
              <a:rPr lang="en-US" sz="1400" b="1" i="0" u="none" strike="noStrike" cap="none" normalizeH="0" baseline="0" dirty="0" smtClean="0">
                <a:solidFill>
                  <a:schemeClr val="tx1"/>
                </a:solidFill>
                <a:effectLst/>
              </a:rPr>
              <a:t>@5 </a:t>
            </a:r>
            <a:r>
              <a:rPr lang="sk-SK" sz="1400" b="1" i="0" u="none" strike="noStrike" cap="none" normalizeH="0" baseline="0" dirty="0" smtClean="0">
                <a:solidFill>
                  <a:schemeClr val="tx1"/>
                </a:solidFill>
                <a:effectLst/>
              </a:rPr>
              <a:t>navrhovanej metódy s výsledkami publikovaných referenčných metód</a:t>
            </a:r>
            <a:endParaRPr lang="en-US" sz="1400" b="1" dirty="0">
              <a:solidFill>
                <a:schemeClr val="tx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cap="none" spc="0" normalizeH="0" baseline="0">
              <a:solidFill>
                <a:schemeClr val="tx1"/>
              </a:solidFill>
              <a:latin typeface="Calibri" panose="020F0502020204030204" pitchFamily="34" charset="0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Hárok1!$A$3</c:f>
              <c:strCache>
                <c:ptCount val="1"/>
                <c:pt idx="0">
                  <c:v>Hybrid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strRef>
              <c:f>Hárok1!$B$14:$D$14</c:f>
              <c:strCache>
                <c:ptCount val="3"/>
                <c:pt idx="0">
                  <c:v>skupina v2</c:v>
                </c:pt>
                <c:pt idx="1">
                  <c:v>skupina v3</c:v>
                </c:pt>
                <c:pt idx="2">
                  <c:v>skupina v4</c:v>
                </c:pt>
              </c:strCache>
            </c:strRef>
          </c:cat>
          <c:val>
            <c:numRef>
              <c:f>Hárok1!$B$3:$D$3</c:f>
              <c:numCache>
                <c:formatCode>General</c:formatCode>
                <c:ptCount val="3"/>
                <c:pt idx="0">
                  <c:v>0.83094999999999997</c:v>
                </c:pt>
                <c:pt idx="1">
                  <c:v>0.86428000000000005</c:v>
                </c:pt>
                <c:pt idx="2">
                  <c:v>0.88329999999999997</c:v>
                </c:pt>
              </c:numCache>
            </c:numRef>
          </c:val>
        </c:ser>
        <c:ser>
          <c:idx val="3"/>
          <c:order val="1"/>
          <c:tx>
            <c:strRef>
              <c:f>Hárok1!$A$6</c:f>
              <c:strCache>
                <c:ptCount val="1"/>
                <c:pt idx="0">
                  <c:v>Kagita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Hárok1!$B$14:$D$14</c:f>
              <c:strCache>
                <c:ptCount val="3"/>
                <c:pt idx="0">
                  <c:v>skupina v2</c:v>
                </c:pt>
                <c:pt idx="1">
                  <c:v>skupina v3</c:v>
                </c:pt>
                <c:pt idx="2">
                  <c:v>skupina v4</c:v>
                </c:pt>
              </c:strCache>
            </c:strRef>
          </c:cat>
          <c:val>
            <c:numRef>
              <c:f>Hárok1!$B$6:$D$6</c:f>
              <c:numCache>
                <c:formatCode>General</c:formatCode>
                <c:ptCount val="3"/>
                <c:pt idx="0">
                  <c:v>0.35499999999999998</c:v>
                </c:pt>
                <c:pt idx="1">
                  <c:v>0.32500000000000001</c:v>
                </c:pt>
                <c:pt idx="2">
                  <c:v>0.33</c:v>
                </c:pt>
              </c:numCache>
            </c:numRef>
          </c:val>
        </c:ser>
        <c:ser>
          <c:idx val="7"/>
          <c:order val="2"/>
          <c:tx>
            <c:strRef>
              <c:f>Hárok1!$A$10</c:f>
              <c:strCache>
                <c:ptCount val="1"/>
                <c:pt idx="0">
                  <c:v>Kim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Hárok1!$B$14:$D$14</c:f>
              <c:strCache>
                <c:ptCount val="3"/>
                <c:pt idx="0">
                  <c:v>skupina v2</c:v>
                </c:pt>
                <c:pt idx="1">
                  <c:v>skupina v3</c:v>
                </c:pt>
                <c:pt idx="2">
                  <c:v>skupina v4</c:v>
                </c:pt>
              </c:strCache>
            </c:strRef>
          </c:cat>
          <c:val>
            <c:numRef>
              <c:f>Hárok1!$B$10:$D$10</c:f>
              <c:numCache>
                <c:formatCode>General</c:formatCode>
                <c:ptCount val="3"/>
                <c:pt idx="2">
                  <c:v>0.63</c:v>
                </c:pt>
              </c:numCache>
            </c:numRef>
          </c:val>
        </c:ser>
        <c:ser>
          <c:idx val="9"/>
          <c:order val="3"/>
          <c:tx>
            <c:strRef>
              <c:f>Hárok1!$A$12</c:f>
              <c:strCache>
                <c:ptCount val="1"/>
                <c:pt idx="0">
                  <c:v>Wan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Hárok1!$B$14:$D$14</c:f>
              <c:strCache>
                <c:ptCount val="3"/>
                <c:pt idx="0">
                  <c:v>skupina v2</c:v>
                </c:pt>
                <c:pt idx="1">
                  <c:v>skupina v3</c:v>
                </c:pt>
                <c:pt idx="2">
                  <c:v>skupina v4</c:v>
                </c:pt>
              </c:strCache>
            </c:strRef>
          </c:cat>
          <c:val>
            <c:numRef>
              <c:f>Hárok1!$B$12:$D$12</c:f>
              <c:numCache>
                <c:formatCode>General</c:formatCode>
                <c:ptCount val="3"/>
                <c:pt idx="2">
                  <c:v>0.2077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324636776"/>
        <c:axId val="324640304"/>
      </c:barChart>
      <c:catAx>
        <c:axId val="324636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n-US"/>
          </a:p>
        </c:txPr>
        <c:crossAx val="324640304"/>
        <c:crosses val="autoZero"/>
        <c:auto val="1"/>
        <c:lblAlgn val="ctr"/>
        <c:lblOffset val="100"/>
        <c:noMultiLvlLbl val="0"/>
      </c:catAx>
      <c:valAx>
        <c:axId val="3246403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n-US"/>
          </a:p>
        </c:txPr>
        <c:crossAx val="324636776"/>
        <c:crosses val="autoZero"/>
        <c:crossBetween val="between"/>
        <c:minorUnit val="0.2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4543517060367454"/>
          <c:y val="0.18549184190262386"/>
          <c:w val="0.75246299212598422"/>
          <c:h val="6.222776013393147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>
      <a:noFill/>
    </a:ln>
    <a:effectLst/>
  </c:spPr>
  <c:txPr>
    <a:bodyPr/>
    <a:lstStyle/>
    <a:p>
      <a:pPr>
        <a:defRPr>
          <a:latin typeface="Calibri" panose="020F0502020204030204" pitchFamily="34" charset="0"/>
        </a:defRPr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>
                <a:latin typeface="Calibri" panose="020F0502020204030204" pitchFamily="34" charset="0"/>
              </a:defRPr>
            </a:pPr>
            <a:r>
              <a:rPr lang="sk-SK" sz="1400" b="1" i="0" baseline="0" dirty="0" smtClean="0">
                <a:effectLst/>
              </a:rPr>
              <a:t>Metrika NDCG – kvalita usporiadania odporučených položiek</a:t>
            </a:r>
            <a:endParaRPr lang="en-US" sz="1400" dirty="0">
              <a:effectLst/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Sheet1!$T$10</c:f>
              <c:strCache>
                <c:ptCount val="1"/>
                <c:pt idx="0">
                  <c:v>Hybrid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errBars>
            <c:errBarType val="both"/>
            <c:errValType val="stdErr"/>
            <c:noEndCap val="0"/>
          </c:errBars>
          <c:cat>
            <c:strRef>
              <c:f>Sheet1!$Q$11:$Q$13</c:f>
              <c:strCache>
                <c:ptCount val="3"/>
                <c:pt idx="0">
                  <c:v>skupina v2</c:v>
                </c:pt>
                <c:pt idx="1">
                  <c:v>skupina v3</c:v>
                </c:pt>
                <c:pt idx="2">
                  <c:v>skupina v4</c:v>
                </c:pt>
              </c:strCache>
            </c:strRef>
          </c:cat>
          <c:val>
            <c:numRef>
              <c:f>Sheet1!$T$11:$T$13</c:f>
              <c:numCache>
                <c:formatCode>General</c:formatCode>
                <c:ptCount val="3"/>
                <c:pt idx="0">
                  <c:v>0.8508</c:v>
                </c:pt>
                <c:pt idx="1">
                  <c:v>0.878</c:v>
                </c:pt>
                <c:pt idx="2">
                  <c:v>0.89229999999999998</c:v>
                </c:pt>
              </c:numCache>
            </c:numRef>
          </c:val>
        </c:ser>
        <c:ser>
          <c:idx val="3"/>
          <c:order val="1"/>
          <c:tx>
            <c:strRef>
              <c:f>Sheet1!$U$10</c:f>
              <c:strCache>
                <c:ptCount val="1"/>
                <c:pt idx="0">
                  <c:v>PolyLens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errBars>
            <c:errBarType val="both"/>
            <c:errValType val="stdErr"/>
            <c:noEndCap val="0"/>
          </c:errBars>
          <c:cat>
            <c:strRef>
              <c:f>Sheet1!$Q$11:$Q$13</c:f>
              <c:strCache>
                <c:ptCount val="3"/>
                <c:pt idx="0">
                  <c:v>skupina v2</c:v>
                </c:pt>
                <c:pt idx="1">
                  <c:v>skupina v3</c:v>
                </c:pt>
                <c:pt idx="2">
                  <c:v>skupina v4</c:v>
                </c:pt>
              </c:strCache>
            </c:strRef>
          </c:cat>
          <c:val>
            <c:numRef>
              <c:f>Sheet1!$U$11:$U$13</c:f>
              <c:numCache>
                <c:formatCode>General</c:formatCode>
                <c:ptCount val="3"/>
                <c:pt idx="0">
                  <c:v>0.8095</c:v>
                </c:pt>
                <c:pt idx="1">
                  <c:v>0.83</c:v>
                </c:pt>
                <c:pt idx="2">
                  <c:v>0.84909999999999997</c:v>
                </c:pt>
              </c:numCache>
            </c:numRef>
          </c:val>
        </c:ser>
        <c:ser>
          <c:idx val="5"/>
          <c:order val="2"/>
          <c:tx>
            <c:strRef>
              <c:f>Sheet1!$W$10</c:f>
              <c:strCache>
                <c:ptCount val="1"/>
                <c:pt idx="0">
                  <c:v>Yu's TV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errBars>
            <c:errBarType val="both"/>
            <c:errValType val="stdErr"/>
            <c:noEndCap val="0"/>
          </c:errBars>
          <c:cat>
            <c:strRef>
              <c:f>Sheet1!$Q$11:$Q$13</c:f>
              <c:strCache>
                <c:ptCount val="3"/>
                <c:pt idx="0">
                  <c:v>skupina v2</c:v>
                </c:pt>
                <c:pt idx="1">
                  <c:v>skupina v3</c:v>
                </c:pt>
                <c:pt idx="2">
                  <c:v>skupina v4</c:v>
                </c:pt>
              </c:strCache>
            </c:strRef>
          </c:cat>
          <c:val>
            <c:numRef>
              <c:f>Sheet1!$W$11:$W$13</c:f>
              <c:numCache>
                <c:formatCode>General</c:formatCode>
                <c:ptCount val="3"/>
                <c:pt idx="0">
                  <c:v>0.81289999999999996</c:v>
                </c:pt>
                <c:pt idx="1">
                  <c:v>0.79910000000000003</c:v>
                </c:pt>
                <c:pt idx="2">
                  <c:v>0.8861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4639520"/>
        <c:axId val="324637168"/>
      </c:barChart>
      <c:catAx>
        <c:axId val="3246395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Calibri" panose="020F0502020204030204" pitchFamily="34" charset="0"/>
              </a:defRPr>
            </a:pPr>
            <a:endParaRPr lang="en-US"/>
          </a:p>
        </c:txPr>
        <c:crossAx val="324637168"/>
        <c:crosses val="autoZero"/>
        <c:auto val="1"/>
        <c:lblAlgn val="ctr"/>
        <c:lblOffset val="100"/>
        <c:noMultiLvlLbl val="0"/>
      </c:catAx>
      <c:valAx>
        <c:axId val="324637168"/>
        <c:scaling>
          <c:orientation val="minMax"/>
          <c:max val="1"/>
          <c:min val="0.60000000000000009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Calibri" panose="020F0502020204030204" pitchFamily="34" charset="0"/>
              </a:defRPr>
            </a:pPr>
            <a:endParaRPr lang="en-US"/>
          </a:p>
        </c:txPr>
        <c:crossAx val="324639520"/>
        <c:crosses val="autoZero"/>
        <c:crossBetween val="between"/>
        <c:majorUnit val="0.1"/>
      </c:valAx>
    </c:plotArea>
    <c:legend>
      <c:legendPos val="t"/>
      <c:layout>
        <c:manualLayout>
          <c:xMode val="edge"/>
          <c:yMode val="edge"/>
          <c:x val="9.7719418274664196E-2"/>
          <c:y val="0.18395382425703205"/>
          <c:w val="0.89999988948749832"/>
          <c:h val="9.4923811606882472E-2"/>
        </c:manualLayout>
      </c:layout>
      <c:overlay val="1"/>
      <c:txPr>
        <a:bodyPr/>
        <a:lstStyle/>
        <a:p>
          <a:pPr>
            <a:defRPr>
              <a:latin typeface="Calibri" panose="020F050202020403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1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C7D7DB-16F6-4B7F-80F9-E0134F6E6CA1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C24982A-C169-45B0-BC82-0AE884CBE966}">
      <dgm:prSet phldrT="[Text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sk-SK" dirty="0" smtClean="0">
              <a:latin typeface="Calibri" panose="020F0502020204030204" pitchFamily="34" charset="0"/>
            </a:rPr>
            <a:t>Odporúčania jednotlivcom</a:t>
          </a:r>
          <a:endParaRPr lang="en-US" dirty="0">
            <a:latin typeface="Calibri" panose="020F0502020204030204" pitchFamily="34" charset="0"/>
          </a:endParaRPr>
        </a:p>
      </dgm:t>
    </dgm:pt>
    <dgm:pt modelId="{637E7FFB-413C-4423-8361-685E024C04F2}" type="parTrans" cxnId="{0EB87707-4F84-405C-93E0-1B6FD3ABA03D}">
      <dgm:prSet/>
      <dgm:spPr/>
      <dgm:t>
        <a:bodyPr/>
        <a:lstStyle/>
        <a:p>
          <a:endParaRPr lang="en-US"/>
        </a:p>
      </dgm:t>
    </dgm:pt>
    <dgm:pt modelId="{D181F898-251F-4CEB-BEC7-B9961A4D19D2}" type="sibTrans" cxnId="{0EB87707-4F84-405C-93E0-1B6FD3ABA03D}">
      <dgm:prSet/>
      <dgm:spPr/>
      <dgm:t>
        <a:bodyPr/>
        <a:lstStyle/>
        <a:p>
          <a:endParaRPr lang="en-US"/>
        </a:p>
      </dgm:t>
    </dgm:pt>
    <dgm:pt modelId="{07B9A666-7FA5-40FB-91C6-33E8F2199F86}">
      <dgm:prSet phldrT="[Text]"/>
      <dgm:spPr>
        <a:gradFill flip="none" rotWithShape="1">
          <a:gsLst>
            <a:gs pos="40000">
              <a:schemeClr val="accent2">
                <a:lumMod val="75000"/>
              </a:schemeClr>
            </a:gs>
            <a:gs pos="58000">
              <a:schemeClr val="accent3">
                <a:lumMod val="75000"/>
              </a:schemeClr>
            </a:gs>
          </a:gsLst>
          <a:lin ang="0" scaled="1"/>
          <a:tileRect/>
        </a:gradFill>
      </dgm:spPr>
      <dgm:t>
        <a:bodyPr/>
        <a:lstStyle/>
        <a:p>
          <a:r>
            <a:rPr lang="sk-SK" dirty="0" smtClean="0">
              <a:latin typeface="Calibri" panose="020F0502020204030204" pitchFamily="34" charset="0"/>
            </a:rPr>
            <a:t>Agregovanie jednotlivcov</a:t>
          </a:r>
          <a:endParaRPr lang="en-US" dirty="0">
            <a:latin typeface="Calibri" panose="020F0502020204030204" pitchFamily="34" charset="0"/>
          </a:endParaRPr>
        </a:p>
      </dgm:t>
    </dgm:pt>
    <dgm:pt modelId="{DCD31A89-97D5-4E25-9B5B-E545934C9633}" type="parTrans" cxnId="{E39D6681-2FF0-48C9-9593-507A26A1B1F3}">
      <dgm:prSet/>
      <dgm:spPr/>
      <dgm:t>
        <a:bodyPr/>
        <a:lstStyle/>
        <a:p>
          <a:endParaRPr lang="en-US"/>
        </a:p>
      </dgm:t>
    </dgm:pt>
    <dgm:pt modelId="{2F269830-DC1E-4ED0-8A89-9D9791A83AF7}" type="sibTrans" cxnId="{E39D6681-2FF0-48C9-9593-507A26A1B1F3}">
      <dgm:prSet/>
      <dgm:spPr/>
      <dgm:t>
        <a:bodyPr/>
        <a:lstStyle/>
        <a:p>
          <a:endParaRPr lang="en-US"/>
        </a:p>
      </dgm:t>
    </dgm:pt>
    <dgm:pt modelId="{E60AD4D8-583B-44CB-BBE0-77CF539377F0}">
      <dgm:prSet phldrT="[Text]"/>
      <dgm:spPr/>
      <dgm:t>
        <a:bodyPr/>
        <a:lstStyle/>
        <a:p>
          <a:r>
            <a:rPr lang="sk-SK" dirty="0" smtClean="0">
              <a:latin typeface="Calibri" panose="020F0502020204030204" pitchFamily="34" charset="0"/>
            </a:rPr>
            <a:t>Agregovanie         kolaboratívnych výsledkov</a:t>
          </a:r>
          <a:endParaRPr lang="en-US" dirty="0">
            <a:latin typeface="Calibri" panose="020F0502020204030204" pitchFamily="34" charset="0"/>
          </a:endParaRPr>
        </a:p>
      </dgm:t>
    </dgm:pt>
    <dgm:pt modelId="{8FD0484A-B33F-4D0E-81B0-742FE7456FD6}" type="parTrans" cxnId="{C898B883-C332-403A-A6DF-6D0C80E49769}">
      <dgm:prSet/>
      <dgm:spPr/>
      <dgm:t>
        <a:bodyPr/>
        <a:lstStyle/>
        <a:p>
          <a:endParaRPr lang="en-US"/>
        </a:p>
      </dgm:t>
    </dgm:pt>
    <dgm:pt modelId="{91706C3C-E7C3-4660-A778-9577DD0CCFE4}" type="sibTrans" cxnId="{C898B883-C332-403A-A6DF-6D0C80E49769}">
      <dgm:prSet/>
      <dgm:spPr/>
      <dgm:t>
        <a:bodyPr/>
        <a:lstStyle/>
        <a:p>
          <a:endParaRPr lang="en-US"/>
        </a:p>
      </dgm:t>
    </dgm:pt>
    <dgm:pt modelId="{F79DD607-CB9A-4422-9BC0-73F9FD3FFDB4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sk-SK" dirty="0" smtClean="0">
              <a:latin typeface="Calibri" panose="020F0502020204030204" pitchFamily="34" charset="0"/>
            </a:rPr>
            <a:t>Hybridné odporúčanie </a:t>
          </a:r>
          <a:endParaRPr lang="en-US" dirty="0">
            <a:latin typeface="Calibri" panose="020F0502020204030204" pitchFamily="34" charset="0"/>
          </a:endParaRPr>
        </a:p>
      </dgm:t>
    </dgm:pt>
    <dgm:pt modelId="{11DADE0A-7779-4F80-BE13-D60D599B87F5}" type="parTrans" cxnId="{0A2FC5B9-A87E-4149-9A7E-5CFC39AD798F}">
      <dgm:prSet/>
      <dgm:spPr/>
      <dgm:t>
        <a:bodyPr/>
        <a:lstStyle/>
        <a:p>
          <a:endParaRPr lang="en-US"/>
        </a:p>
      </dgm:t>
    </dgm:pt>
    <dgm:pt modelId="{064D5141-C124-42AA-BADA-CB111E705CEB}" type="sibTrans" cxnId="{0A2FC5B9-A87E-4149-9A7E-5CFC39AD798F}">
      <dgm:prSet/>
      <dgm:spPr/>
      <dgm:t>
        <a:bodyPr/>
        <a:lstStyle/>
        <a:p>
          <a:endParaRPr lang="en-US"/>
        </a:p>
      </dgm:t>
    </dgm:pt>
    <dgm:pt modelId="{E8BA2C43-A9CE-4E1B-8701-86AD5C811AC4}">
      <dgm:prSet phldrT="[Text]" custT="1"/>
      <dgm:spPr/>
      <dgm:t>
        <a:bodyPr/>
        <a:lstStyle/>
        <a:p>
          <a:r>
            <a:rPr lang="sk-SK" sz="1400" dirty="0" smtClean="0">
              <a:latin typeface="Calibri" panose="020F0502020204030204" pitchFamily="34" charset="0"/>
            </a:rPr>
            <a:t>Kombinácia agregovaných kolaboratívnych a obsahových</a:t>
          </a:r>
          <a:endParaRPr lang="en-US" sz="1400" dirty="0">
            <a:latin typeface="Calibri" panose="020F0502020204030204" pitchFamily="34" charset="0"/>
          </a:endParaRPr>
        </a:p>
      </dgm:t>
    </dgm:pt>
    <dgm:pt modelId="{8A72C306-4243-49DE-B7D8-11A12297D524}" type="parTrans" cxnId="{9E6F2A2C-A697-4444-9CF6-D21BC5FF631A}">
      <dgm:prSet/>
      <dgm:spPr/>
      <dgm:t>
        <a:bodyPr/>
        <a:lstStyle/>
        <a:p>
          <a:endParaRPr lang="en-US"/>
        </a:p>
      </dgm:t>
    </dgm:pt>
    <dgm:pt modelId="{95DA90DD-A938-4346-BCA2-3ADB6E451B1F}" type="sibTrans" cxnId="{9E6F2A2C-A697-4444-9CF6-D21BC5FF631A}">
      <dgm:prSet/>
      <dgm:spPr/>
      <dgm:t>
        <a:bodyPr/>
        <a:lstStyle/>
        <a:p>
          <a:endParaRPr lang="en-US"/>
        </a:p>
      </dgm:t>
    </dgm:pt>
    <dgm:pt modelId="{C66B143E-A32A-4595-A55E-D0CC7882EC3F}">
      <dgm:prSet phldrT="[Text]"/>
      <dgm:spPr/>
      <dgm:t>
        <a:bodyPr/>
        <a:lstStyle/>
        <a:p>
          <a:r>
            <a:rPr lang="sk-SK" dirty="0" smtClean="0">
              <a:latin typeface="Calibri" panose="020F0502020204030204" pitchFamily="34" charset="0"/>
            </a:rPr>
            <a:t>Agregovanie              obsahových výsledkov</a:t>
          </a:r>
          <a:endParaRPr lang="en-US" dirty="0">
            <a:latin typeface="Calibri" panose="020F0502020204030204" pitchFamily="34" charset="0"/>
          </a:endParaRPr>
        </a:p>
      </dgm:t>
    </dgm:pt>
    <dgm:pt modelId="{9A922E0F-B2DE-44AF-B390-75BC595CBF4E}" type="parTrans" cxnId="{32959E6B-DFA4-40D1-A756-ED171796CD54}">
      <dgm:prSet/>
      <dgm:spPr/>
      <dgm:t>
        <a:bodyPr/>
        <a:lstStyle/>
        <a:p>
          <a:endParaRPr lang="en-US"/>
        </a:p>
      </dgm:t>
    </dgm:pt>
    <dgm:pt modelId="{2A46D3A2-55B7-4D6B-A9FD-493EC528F4DA}" type="sibTrans" cxnId="{32959E6B-DFA4-40D1-A756-ED171796CD54}">
      <dgm:prSet/>
      <dgm:spPr/>
      <dgm:t>
        <a:bodyPr/>
        <a:lstStyle/>
        <a:p>
          <a:endParaRPr lang="en-US"/>
        </a:p>
      </dgm:t>
    </dgm:pt>
    <dgm:pt modelId="{FCBCD199-736D-4CB1-B58A-28EED24F4FCC}">
      <dgm:prSet phldrT="[Text]"/>
      <dgm:spPr/>
      <dgm:t>
        <a:bodyPr/>
        <a:lstStyle/>
        <a:p>
          <a:r>
            <a:rPr lang="sk-SK" dirty="0" smtClean="0">
              <a:latin typeface="Calibri" panose="020F0502020204030204" pitchFamily="34" charset="0"/>
            </a:rPr>
            <a:t>Kolaboratívne a obsahové</a:t>
          </a:r>
          <a:endParaRPr lang="en-US" dirty="0">
            <a:latin typeface="Calibri" panose="020F0502020204030204" pitchFamily="34" charset="0"/>
          </a:endParaRPr>
        </a:p>
      </dgm:t>
    </dgm:pt>
    <dgm:pt modelId="{3080EE10-A7F8-4391-A757-5E20F546F97C}" type="sibTrans" cxnId="{CB27DA31-DEA7-44E4-B9C0-B8CA7F8FE662}">
      <dgm:prSet/>
      <dgm:spPr/>
      <dgm:t>
        <a:bodyPr/>
        <a:lstStyle/>
        <a:p>
          <a:endParaRPr lang="en-US"/>
        </a:p>
      </dgm:t>
    </dgm:pt>
    <dgm:pt modelId="{7FC7CDE6-9F07-4C00-861C-C6545BA4AB86}" type="parTrans" cxnId="{CB27DA31-DEA7-44E4-B9C0-B8CA7F8FE662}">
      <dgm:prSet/>
      <dgm:spPr/>
      <dgm:t>
        <a:bodyPr/>
        <a:lstStyle/>
        <a:p>
          <a:endParaRPr lang="en-US"/>
        </a:p>
      </dgm:t>
    </dgm:pt>
    <dgm:pt modelId="{D6B631BE-C881-4D8F-8825-0F44EC631758}" type="pres">
      <dgm:prSet presAssocID="{34C7D7DB-16F6-4B7F-80F9-E0134F6E6CA1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D0E2E032-E00A-4CE9-B7F5-6445A13B0AF2}" type="pres">
      <dgm:prSet presAssocID="{8C24982A-C169-45B0-BC82-0AE884CBE966}" presName="composite" presStyleCnt="0"/>
      <dgm:spPr/>
    </dgm:pt>
    <dgm:pt modelId="{3AF5B95B-CF9B-4ECA-8580-1F5C1E7692FF}" type="pres">
      <dgm:prSet presAssocID="{8C24982A-C169-45B0-BC82-0AE884CBE966}" presName="bentUpArrow1" presStyleLbl="alignImgPlace1" presStyleIdx="0" presStyleCnt="2" custScaleX="49600" custScaleY="66642" custLinFactNeighborX="-22929" custLinFactNeighborY="-55683"/>
      <dgm:spPr/>
      <dgm:t>
        <a:bodyPr/>
        <a:lstStyle/>
        <a:p>
          <a:endParaRPr lang="en-US"/>
        </a:p>
      </dgm:t>
    </dgm:pt>
    <dgm:pt modelId="{217852BB-3870-4966-A8C8-51BB03752E31}" type="pres">
      <dgm:prSet presAssocID="{8C24982A-C169-45B0-BC82-0AE884CBE966}" presName="ParentText" presStyleLbl="node1" presStyleIdx="0" presStyleCnt="3" custScaleX="96080" custScaleY="89387" custLinFactNeighborX="1627" custLinFactNeighborY="-5117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30DFFE-11C6-4192-90F1-3923CC412739}" type="pres">
      <dgm:prSet presAssocID="{8C24982A-C169-45B0-BC82-0AE884CBE966}" presName="ChildText" presStyleLbl="revTx" presStyleIdx="0" presStyleCnt="3" custScaleX="265209" custLinFactNeighborX="78748" custLinFactNeighborY="-6325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1A2490-E40F-4FAF-9B0E-623A8144FAF8}" type="pres">
      <dgm:prSet presAssocID="{D181F898-251F-4CEB-BEC7-B9961A4D19D2}" presName="sibTrans" presStyleCnt="0"/>
      <dgm:spPr/>
    </dgm:pt>
    <dgm:pt modelId="{6D5F4E2D-42FA-4E50-9706-53388A9B8FC0}" type="pres">
      <dgm:prSet presAssocID="{07B9A666-7FA5-40FB-91C6-33E8F2199F86}" presName="composite" presStyleCnt="0"/>
      <dgm:spPr/>
    </dgm:pt>
    <dgm:pt modelId="{F45FB3AC-3606-401D-9C42-F3A8E29CEC5E}" type="pres">
      <dgm:prSet presAssocID="{07B9A666-7FA5-40FB-91C6-33E8F2199F86}" presName="bentUpArrow1" presStyleLbl="alignImgPlace1" presStyleIdx="1" presStyleCnt="2" custScaleX="47957" custScaleY="68726" custLinFactX="-44866" custLinFactNeighborX="-100000" custLinFactNeighborY="1835"/>
      <dgm:spPr/>
    </dgm:pt>
    <dgm:pt modelId="{F0A2408D-0327-4ED1-8C9E-E2AD4CAB04AF}" type="pres">
      <dgm:prSet presAssocID="{07B9A666-7FA5-40FB-91C6-33E8F2199F86}" presName="ParentText" presStyleLbl="node1" presStyleIdx="1" presStyleCnt="3" custScaleX="94099" custScaleY="85445" custLinFactNeighborX="-62241" custLinFactNeighborY="336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690572-62D7-4D94-93DC-FC58A15ACCE2}" type="pres">
      <dgm:prSet presAssocID="{07B9A666-7FA5-40FB-91C6-33E8F2199F86}" presName="ChildText" presStyleLbl="revTx" presStyleIdx="1" presStyleCnt="3" custScaleX="204582" custLinFactNeighborX="-42559" custLinFactNeighborY="252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B9092D-E7CF-48F3-87C1-579FCE1826D5}" type="pres">
      <dgm:prSet presAssocID="{2F269830-DC1E-4ED0-8A89-9D9791A83AF7}" presName="sibTrans" presStyleCnt="0"/>
      <dgm:spPr/>
    </dgm:pt>
    <dgm:pt modelId="{981337F1-6B91-42E9-A463-16C33380A559}" type="pres">
      <dgm:prSet presAssocID="{F79DD607-CB9A-4422-9BC0-73F9FD3FFDB4}" presName="composite" presStyleCnt="0"/>
      <dgm:spPr/>
    </dgm:pt>
    <dgm:pt modelId="{6458543E-0ACB-4871-BF32-09DC8BA04D7D}" type="pres">
      <dgm:prSet presAssocID="{F79DD607-CB9A-4422-9BC0-73F9FD3FFDB4}" presName="ParentText" presStyleLbl="node1" presStyleIdx="2" presStyleCnt="3" custScaleX="92653" custScaleY="92992" custLinFactX="-47855" custLinFactNeighborX="-100000" custLinFactNeighborY="4746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93D0AE-0EB3-43B2-941A-0F333598A3B7}" type="pres">
      <dgm:prSet presAssocID="{F79DD607-CB9A-4422-9BC0-73F9FD3FFDB4}" presName="FinalChildText" presStyleLbl="revTx" presStyleIdx="2" presStyleCnt="3" custScaleX="196208" custLinFactX="-56787" custLinFactNeighborX="-100000" custLinFactNeighborY="6078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E6F2A2C-A697-4444-9CF6-D21BC5FF631A}" srcId="{F79DD607-CB9A-4422-9BC0-73F9FD3FFDB4}" destId="{E8BA2C43-A9CE-4E1B-8701-86AD5C811AC4}" srcOrd="0" destOrd="0" parTransId="{8A72C306-4243-49DE-B7D8-11A12297D524}" sibTransId="{95DA90DD-A938-4346-BCA2-3ADB6E451B1F}"/>
    <dgm:cxn modelId="{0EB87707-4F84-405C-93E0-1B6FD3ABA03D}" srcId="{34C7D7DB-16F6-4B7F-80F9-E0134F6E6CA1}" destId="{8C24982A-C169-45B0-BC82-0AE884CBE966}" srcOrd="0" destOrd="0" parTransId="{637E7FFB-413C-4423-8361-685E024C04F2}" sibTransId="{D181F898-251F-4CEB-BEC7-B9961A4D19D2}"/>
    <dgm:cxn modelId="{C1F587C5-3C57-4947-973A-FA43EBCC4DF4}" type="presOf" srcId="{E8BA2C43-A9CE-4E1B-8701-86AD5C811AC4}" destId="{9093D0AE-0EB3-43B2-941A-0F333598A3B7}" srcOrd="0" destOrd="0" presId="urn:microsoft.com/office/officeart/2005/8/layout/StepDownProcess"/>
    <dgm:cxn modelId="{AF0BF762-177F-4639-B59B-44CBF919FFAD}" type="presOf" srcId="{F79DD607-CB9A-4422-9BC0-73F9FD3FFDB4}" destId="{6458543E-0ACB-4871-BF32-09DC8BA04D7D}" srcOrd="0" destOrd="0" presId="urn:microsoft.com/office/officeart/2005/8/layout/StepDownProcess"/>
    <dgm:cxn modelId="{30638B6A-5755-4300-8257-EB0309EFFF50}" type="presOf" srcId="{FCBCD199-736D-4CB1-B58A-28EED24F4FCC}" destId="{2930DFFE-11C6-4192-90F1-3923CC412739}" srcOrd="0" destOrd="0" presId="urn:microsoft.com/office/officeart/2005/8/layout/StepDownProcess"/>
    <dgm:cxn modelId="{5A84B5E3-C5EA-4A00-A2C2-1B66F9F2FC48}" type="presOf" srcId="{07B9A666-7FA5-40FB-91C6-33E8F2199F86}" destId="{F0A2408D-0327-4ED1-8C9E-E2AD4CAB04AF}" srcOrd="0" destOrd="0" presId="urn:microsoft.com/office/officeart/2005/8/layout/StepDownProcess"/>
    <dgm:cxn modelId="{C898B883-C332-403A-A6DF-6D0C80E49769}" srcId="{07B9A666-7FA5-40FB-91C6-33E8F2199F86}" destId="{E60AD4D8-583B-44CB-BBE0-77CF539377F0}" srcOrd="0" destOrd="0" parTransId="{8FD0484A-B33F-4D0E-81B0-742FE7456FD6}" sibTransId="{91706C3C-E7C3-4660-A778-9577DD0CCFE4}"/>
    <dgm:cxn modelId="{EFEFEF29-1790-44CD-98AC-3DCA807F3C5B}" type="presOf" srcId="{C66B143E-A32A-4595-A55E-D0CC7882EC3F}" destId="{CD690572-62D7-4D94-93DC-FC58A15ACCE2}" srcOrd="0" destOrd="1" presId="urn:microsoft.com/office/officeart/2005/8/layout/StepDownProcess"/>
    <dgm:cxn modelId="{E39D6681-2FF0-48C9-9593-507A26A1B1F3}" srcId="{34C7D7DB-16F6-4B7F-80F9-E0134F6E6CA1}" destId="{07B9A666-7FA5-40FB-91C6-33E8F2199F86}" srcOrd="1" destOrd="0" parTransId="{DCD31A89-97D5-4E25-9B5B-E545934C9633}" sibTransId="{2F269830-DC1E-4ED0-8A89-9D9791A83AF7}"/>
    <dgm:cxn modelId="{0A2FC5B9-A87E-4149-9A7E-5CFC39AD798F}" srcId="{34C7D7DB-16F6-4B7F-80F9-E0134F6E6CA1}" destId="{F79DD607-CB9A-4422-9BC0-73F9FD3FFDB4}" srcOrd="2" destOrd="0" parTransId="{11DADE0A-7779-4F80-BE13-D60D599B87F5}" sibTransId="{064D5141-C124-42AA-BADA-CB111E705CEB}"/>
    <dgm:cxn modelId="{32959E6B-DFA4-40D1-A756-ED171796CD54}" srcId="{07B9A666-7FA5-40FB-91C6-33E8F2199F86}" destId="{C66B143E-A32A-4595-A55E-D0CC7882EC3F}" srcOrd="1" destOrd="0" parTransId="{9A922E0F-B2DE-44AF-B390-75BC595CBF4E}" sibTransId="{2A46D3A2-55B7-4D6B-A9FD-493EC528F4DA}"/>
    <dgm:cxn modelId="{5DCAE72C-1711-4DB8-A965-B655A6BC1D43}" type="presOf" srcId="{E60AD4D8-583B-44CB-BBE0-77CF539377F0}" destId="{CD690572-62D7-4D94-93DC-FC58A15ACCE2}" srcOrd="0" destOrd="0" presId="urn:microsoft.com/office/officeart/2005/8/layout/StepDownProcess"/>
    <dgm:cxn modelId="{6EDD20B7-BE0E-4B30-91B9-E978475A0DEC}" type="presOf" srcId="{8C24982A-C169-45B0-BC82-0AE884CBE966}" destId="{217852BB-3870-4966-A8C8-51BB03752E31}" srcOrd="0" destOrd="0" presId="urn:microsoft.com/office/officeart/2005/8/layout/StepDownProcess"/>
    <dgm:cxn modelId="{CB27DA31-DEA7-44E4-B9C0-B8CA7F8FE662}" srcId="{8C24982A-C169-45B0-BC82-0AE884CBE966}" destId="{FCBCD199-736D-4CB1-B58A-28EED24F4FCC}" srcOrd="0" destOrd="0" parTransId="{7FC7CDE6-9F07-4C00-861C-C6545BA4AB86}" sibTransId="{3080EE10-A7F8-4391-A757-5E20F546F97C}"/>
    <dgm:cxn modelId="{B364A71D-DCBE-4522-B858-4A7D2DB995DF}" type="presOf" srcId="{34C7D7DB-16F6-4B7F-80F9-E0134F6E6CA1}" destId="{D6B631BE-C881-4D8F-8825-0F44EC631758}" srcOrd="0" destOrd="0" presId="urn:microsoft.com/office/officeart/2005/8/layout/StepDownProcess"/>
    <dgm:cxn modelId="{447B4A3C-14B0-4A04-B6A7-109F3A7484D3}" type="presParOf" srcId="{D6B631BE-C881-4D8F-8825-0F44EC631758}" destId="{D0E2E032-E00A-4CE9-B7F5-6445A13B0AF2}" srcOrd="0" destOrd="0" presId="urn:microsoft.com/office/officeart/2005/8/layout/StepDownProcess"/>
    <dgm:cxn modelId="{3E48662F-7A9A-453D-BF1C-FDF54F385DEE}" type="presParOf" srcId="{D0E2E032-E00A-4CE9-B7F5-6445A13B0AF2}" destId="{3AF5B95B-CF9B-4ECA-8580-1F5C1E7692FF}" srcOrd="0" destOrd="0" presId="urn:microsoft.com/office/officeart/2005/8/layout/StepDownProcess"/>
    <dgm:cxn modelId="{5D00459A-95C3-486C-B174-76D2AE351052}" type="presParOf" srcId="{D0E2E032-E00A-4CE9-B7F5-6445A13B0AF2}" destId="{217852BB-3870-4966-A8C8-51BB03752E31}" srcOrd="1" destOrd="0" presId="urn:microsoft.com/office/officeart/2005/8/layout/StepDownProcess"/>
    <dgm:cxn modelId="{71A5828E-7B6E-42D0-9E6B-496BB548CB50}" type="presParOf" srcId="{D0E2E032-E00A-4CE9-B7F5-6445A13B0AF2}" destId="{2930DFFE-11C6-4192-90F1-3923CC412739}" srcOrd="2" destOrd="0" presId="urn:microsoft.com/office/officeart/2005/8/layout/StepDownProcess"/>
    <dgm:cxn modelId="{8FEB9471-BBEC-4641-A637-4B548F4E8CD6}" type="presParOf" srcId="{D6B631BE-C881-4D8F-8825-0F44EC631758}" destId="{171A2490-E40F-4FAF-9B0E-623A8144FAF8}" srcOrd="1" destOrd="0" presId="urn:microsoft.com/office/officeart/2005/8/layout/StepDownProcess"/>
    <dgm:cxn modelId="{9858DF7D-91C2-4901-AB0E-7D6F460A6082}" type="presParOf" srcId="{D6B631BE-C881-4D8F-8825-0F44EC631758}" destId="{6D5F4E2D-42FA-4E50-9706-53388A9B8FC0}" srcOrd="2" destOrd="0" presId="urn:microsoft.com/office/officeart/2005/8/layout/StepDownProcess"/>
    <dgm:cxn modelId="{124B4E45-6F67-41CD-B8B4-2B1EB86097D9}" type="presParOf" srcId="{6D5F4E2D-42FA-4E50-9706-53388A9B8FC0}" destId="{F45FB3AC-3606-401D-9C42-F3A8E29CEC5E}" srcOrd="0" destOrd="0" presId="urn:microsoft.com/office/officeart/2005/8/layout/StepDownProcess"/>
    <dgm:cxn modelId="{855A2981-B120-41EA-BB3F-14E661F6D7E3}" type="presParOf" srcId="{6D5F4E2D-42FA-4E50-9706-53388A9B8FC0}" destId="{F0A2408D-0327-4ED1-8C9E-E2AD4CAB04AF}" srcOrd="1" destOrd="0" presId="urn:microsoft.com/office/officeart/2005/8/layout/StepDownProcess"/>
    <dgm:cxn modelId="{B62FCF00-73BE-4E63-91D4-668FBFB0112B}" type="presParOf" srcId="{6D5F4E2D-42FA-4E50-9706-53388A9B8FC0}" destId="{CD690572-62D7-4D94-93DC-FC58A15ACCE2}" srcOrd="2" destOrd="0" presId="urn:microsoft.com/office/officeart/2005/8/layout/StepDownProcess"/>
    <dgm:cxn modelId="{AF8D84D4-0D90-450B-B0F9-347121B263D3}" type="presParOf" srcId="{D6B631BE-C881-4D8F-8825-0F44EC631758}" destId="{03B9092D-E7CF-48F3-87C1-579FCE1826D5}" srcOrd="3" destOrd="0" presId="urn:microsoft.com/office/officeart/2005/8/layout/StepDownProcess"/>
    <dgm:cxn modelId="{F71AB757-4535-43F9-82D3-A65B8FB7D285}" type="presParOf" srcId="{D6B631BE-C881-4D8F-8825-0F44EC631758}" destId="{981337F1-6B91-42E9-A463-16C33380A559}" srcOrd="4" destOrd="0" presId="urn:microsoft.com/office/officeart/2005/8/layout/StepDownProcess"/>
    <dgm:cxn modelId="{B5467E50-0A72-4511-BF60-F8CA401CC547}" type="presParOf" srcId="{981337F1-6B91-42E9-A463-16C33380A559}" destId="{6458543E-0ACB-4871-BF32-09DC8BA04D7D}" srcOrd="0" destOrd="0" presId="urn:microsoft.com/office/officeart/2005/8/layout/StepDownProcess"/>
    <dgm:cxn modelId="{37089192-7C26-4A31-AD34-A5BF780CE500}" type="presParOf" srcId="{981337F1-6B91-42E9-A463-16C33380A559}" destId="{9093D0AE-0EB3-43B2-941A-0F333598A3B7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C9250B1-6AF5-4B63-A875-EA591B6D2156}" type="doc">
      <dgm:prSet loTypeId="urn:microsoft.com/office/officeart/2005/8/layout/funnel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54D77FA-8C29-4499-8B3B-F471E27BFD1A}">
      <dgm:prSet phldrT="[Text]" phldr="1"/>
      <dgm:spPr/>
      <dgm:t>
        <a:bodyPr/>
        <a:lstStyle/>
        <a:p>
          <a:endParaRPr lang="en-US" dirty="0"/>
        </a:p>
      </dgm:t>
    </dgm:pt>
    <dgm:pt modelId="{48E04DF4-0792-4F1E-A3BB-0F1609FC22AF}" type="parTrans" cxnId="{6D1E933E-A62F-44EA-ABA3-C0FE023E0559}">
      <dgm:prSet/>
      <dgm:spPr/>
      <dgm:t>
        <a:bodyPr/>
        <a:lstStyle/>
        <a:p>
          <a:endParaRPr lang="en-US"/>
        </a:p>
      </dgm:t>
    </dgm:pt>
    <dgm:pt modelId="{683AAF3D-0C8D-48A8-98D7-310861109522}" type="sibTrans" cxnId="{6D1E933E-A62F-44EA-ABA3-C0FE023E0559}">
      <dgm:prSet/>
      <dgm:spPr/>
      <dgm:t>
        <a:bodyPr/>
        <a:lstStyle/>
        <a:p>
          <a:endParaRPr lang="en-US"/>
        </a:p>
      </dgm:t>
    </dgm:pt>
    <dgm:pt modelId="{86E012E9-1D6C-4E52-83FB-5531E6ECDA07}">
      <dgm:prSet phldrT="[Text]" phldr="1"/>
      <dgm:spPr/>
      <dgm:t>
        <a:bodyPr/>
        <a:lstStyle/>
        <a:p>
          <a:endParaRPr lang="en-US" dirty="0"/>
        </a:p>
      </dgm:t>
    </dgm:pt>
    <dgm:pt modelId="{C18B2D92-DEAE-4C07-B3D5-DB9350976119}" type="parTrans" cxnId="{BEB23ADD-6ACC-4F9B-9870-5946ECECF166}">
      <dgm:prSet/>
      <dgm:spPr/>
      <dgm:t>
        <a:bodyPr/>
        <a:lstStyle/>
        <a:p>
          <a:endParaRPr lang="en-US"/>
        </a:p>
      </dgm:t>
    </dgm:pt>
    <dgm:pt modelId="{4C7D4A0B-2E1E-4466-AB3A-072207DBEB51}" type="sibTrans" cxnId="{BEB23ADD-6ACC-4F9B-9870-5946ECECF166}">
      <dgm:prSet/>
      <dgm:spPr/>
      <dgm:t>
        <a:bodyPr/>
        <a:lstStyle/>
        <a:p>
          <a:endParaRPr lang="en-US"/>
        </a:p>
      </dgm:t>
    </dgm:pt>
    <dgm:pt modelId="{C292B783-3569-49BF-A4E2-534BEF6A51E0}">
      <dgm:prSet phldrT="[Text]" phldr="1"/>
      <dgm:spPr/>
      <dgm:t>
        <a:bodyPr/>
        <a:lstStyle/>
        <a:p>
          <a:endParaRPr lang="en-US"/>
        </a:p>
      </dgm:t>
    </dgm:pt>
    <dgm:pt modelId="{9A45C19F-9F9A-498B-99B2-5E85263ADF69}" type="parTrans" cxnId="{C289C030-5A0B-49D4-B91F-D3A70A0731A9}">
      <dgm:prSet/>
      <dgm:spPr/>
      <dgm:t>
        <a:bodyPr/>
        <a:lstStyle/>
        <a:p>
          <a:endParaRPr lang="en-US"/>
        </a:p>
      </dgm:t>
    </dgm:pt>
    <dgm:pt modelId="{33EB4234-2DC0-454E-807B-B292E738598C}" type="sibTrans" cxnId="{C289C030-5A0B-49D4-B91F-D3A70A0731A9}">
      <dgm:prSet/>
      <dgm:spPr/>
      <dgm:t>
        <a:bodyPr/>
        <a:lstStyle/>
        <a:p>
          <a:endParaRPr lang="en-US"/>
        </a:p>
      </dgm:t>
    </dgm:pt>
    <dgm:pt modelId="{F0F3DEFB-7DCE-47AA-B672-D1E4A3056CB6}">
      <dgm:prSet phldrT="[Text]" custT="1"/>
      <dgm:spPr>
        <a:noFill/>
      </dgm:spPr>
      <dgm:t>
        <a:bodyPr/>
        <a:lstStyle/>
        <a:p>
          <a:r>
            <a:rPr lang="sk-SK" sz="1100" b="0" dirty="0" smtClean="0">
              <a:latin typeface="Calibri" panose="020F0502020204030204" pitchFamily="34" charset="0"/>
            </a:rPr>
            <a:t>Agregované kolaboratívne prvky</a:t>
          </a:r>
          <a:endParaRPr lang="en-US" sz="1100" b="1" dirty="0"/>
        </a:p>
      </dgm:t>
    </dgm:pt>
    <dgm:pt modelId="{65848C5F-187F-43B2-9C62-89572483B1CC}" type="parTrans" cxnId="{671B7106-1E07-4A11-AC19-63467DA5F223}">
      <dgm:prSet/>
      <dgm:spPr/>
      <dgm:t>
        <a:bodyPr/>
        <a:lstStyle/>
        <a:p>
          <a:endParaRPr lang="en-US"/>
        </a:p>
      </dgm:t>
    </dgm:pt>
    <dgm:pt modelId="{17A1C52A-33CB-4816-ADE4-48C1D4700510}" type="sibTrans" cxnId="{671B7106-1E07-4A11-AC19-63467DA5F223}">
      <dgm:prSet/>
      <dgm:spPr/>
      <dgm:t>
        <a:bodyPr/>
        <a:lstStyle/>
        <a:p>
          <a:endParaRPr lang="en-US"/>
        </a:p>
      </dgm:t>
    </dgm:pt>
    <dgm:pt modelId="{6C9B1A7E-A4CB-412A-9066-286A1590686F}" type="pres">
      <dgm:prSet presAssocID="{0C9250B1-6AF5-4B63-A875-EA591B6D2156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F86A802-655D-4679-B393-503D931FEB67}" type="pres">
      <dgm:prSet presAssocID="{0C9250B1-6AF5-4B63-A875-EA591B6D2156}" presName="ellipse" presStyleLbl="trBgShp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</dgm:pt>
    <dgm:pt modelId="{B3520ECB-6E5C-4A0A-825B-3F0B974D5114}" type="pres">
      <dgm:prSet presAssocID="{0C9250B1-6AF5-4B63-A875-EA591B6D2156}" presName="arrow1" presStyleLbl="fgShp" presStyleIdx="0" presStyleCnt="1"/>
      <dgm:spPr>
        <a:solidFill>
          <a:schemeClr val="accent2">
            <a:lumMod val="75000"/>
          </a:schemeClr>
        </a:solidFill>
      </dgm:spPr>
    </dgm:pt>
    <dgm:pt modelId="{8B62B62A-F690-435B-B319-A7D52FF2C716}" type="pres">
      <dgm:prSet presAssocID="{0C9250B1-6AF5-4B63-A875-EA591B6D2156}" presName="rectangle" presStyleLbl="revTx" presStyleIdx="0" presStyleCnt="1" custScaleX="166667" custScaleY="103180" custLinFactNeighborY="192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2CC996-8083-4E01-9D0B-186390F8C298}" type="pres">
      <dgm:prSet presAssocID="{86E012E9-1D6C-4E52-83FB-5531E6ECDA07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131475-9922-4C4F-BF94-3BA92024CBC6}" type="pres">
      <dgm:prSet presAssocID="{C292B783-3569-49BF-A4E2-534BEF6A51E0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5111C2-BB6C-46CB-90CE-E0348F251188}" type="pres">
      <dgm:prSet presAssocID="{F0F3DEFB-7DCE-47AA-B672-D1E4A3056CB6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4868B6-3247-41A6-926A-C6E3C362CE20}" type="pres">
      <dgm:prSet presAssocID="{0C9250B1-6AF5-4B63-A875-EA591B6D2156}" presName="funnel" presStyleLbl="trAlignAcc1" presStyleIdx="0" presStyleCnt="1" custScaleX="99534" custScaleY="99301"/>
      <dgm:spPr>
        <a:ln w="19050"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en-US"/>
        </a:p>
      </dgm:t>
    </dgm:pt>
  </dgm:ptLst>
  <dgm:cxnLst>
    <dgm:cxn modelId="{671B7106-1E07-4A11-AC19-63467DA5F223}" srcId="{0C9250B1-6AF5-4B63-A875-EA591B6D2156}" destId="{F0F3DEFB-7DCE-47AA-B672-D1E4A3056CB6}" srcOrd="3" destOrd="0" parTransId="{65848C5F-187F-43B2-9C62-89572483B1CC}" sibTransId="{17A1C52A-33CB-4816-ADE4-48C1D4700510}"/>
    <dgm:cxn modelId="{BEB23ADD-6ACC-4F9B-9870-5946ECECF166}" srcId="{0C9250B1-6AF5-4B63-A875-EA591B6D2156}" destId="{86E012E9-1D6C-4E52-83FB-5531E6ECDA07}" srcOrd="1" destOrd="0" parTransId="{C18B2D92-DEAE-4C07-B3D5-DB9350976119}" sibTransId="{4C7D4A0B-2E1E-4466-AB3A-072207DBEB51}"/>
    <dgm:cxn modelId="{142E3725-A50F-4703-B4FC-21D31994E6CC}" type="presOf" srcId="{F0F3DEFB-7DCE-47AA-B672-D1E4A3056CB6}" destId="{8B62B62A-F690-435B-B319-A7D52FF2C716}" srcOrd="0" destOrd="0" presId="urn:microsoft.com/office/officeart/2005/8/layout/funnel1"/>
    <dgm:cxn modelId="{FF6568D3-9907-43D6-8C20-9AE9FD39C468}" type="presOf" srcId="{F54D77FA-8C29-4499-8B3B-F471E27BFD1A}" destId="{095111C2-BB6C-46CB-90CE-E0348F251188}" srcOrd="0" destOrd="0" presId="urn:microsoft.com/office/officeart/2005/8/layout/funnel1"/>
    <dgm:cxn modelId="{B36D0FA1-AF97-4CDF-B283-347515D246A5}" type="presOf" srcId="{C292B783-3569-49BF-A4E2-534BEF6A51E0}" destId="{A12CC996-8083-4E01-9D0B-186390F8C298}" srcOrd="0" destOrd="0" presId="urn:microsoft.com/office/officeart/2005/8/layout/funnel1"/>
    <dgm:cxn modelId="{C289C030-5A0B-49D4-B91F-D3A70A0731A9}" srcId="{0C9250B1-6AF5-4B63-A875-EA591B6D2156}" destId="{C292B783-3569-49BF-A4E2-534BEF6A51E0}" srcOrd="2" destOrd="0" parTransId="{9A45C19F-9F9A-498B-99B2-5E85263ADF69}" sibTransId="{33EB4234-2DC0-454E-807B-B292E738598C}"/>
    <dgm:cxn modelId="{FB9FDC62-0683-432F-83EF-2782D5E174E8}" type="presOf" srcId="{0C9250B1-6AF5-4B63-A875-EA591B6D2156}" destId="{6C9B1A7E-A4CB-412A-9066-286A1590686F}" srcOrd="0" destOrd="0" presId="urn:microsoft.com/office/officeart/2005/8/layout/funnel1"/>
    <dgm:cxn modelId="{6D1E933E-A62F-44EA-ABA3-C0FE023E0559}" srcId="{0C9250B1-6AF5-4B63-A875-EA591B6D2156}" destId="{F54D77FA-8C29-4499-8B3B-F471E27BFD1A}" srcOrd="0" destOrd="0" parTransId="{48E04DF4-0792-4F1E-A3BB-0F1609FC22AF}" sibTransId="{683AAF3D-0C8D-48A8-98D7-310861109522}"/>
    <dgm:cxn modelId="{879C4061-A806-4777-9651-2BB4164A40E1}" type="presOf" srcId="{86E012E9-1D6C-4E52-83FB-5531E6ECDA07}" destId="{86131475-9922-4C4F-BF94-3BA92024CBC6}" srcOrd="0" destOrd="0" presId="urn:microsoft.com/office/officeart/2005/8/layout/funnel1"/>
    <dgm:cxn modelId="{39891C80-8109-4DF7-953A-66455C93BA11}" type="presParOf" srcId="{6C9B1A7E-A4CB-412A-9066-286A1590686F}" destId="{0F86A802-655D-4679-B393-503D931FEB67}" srcOrd="0" destOrd="0" presId="urn:microsoft.com/office/officeart/2005/8/layout/funnel1"/>
    <dgm:cxn modelId="{ED731A9A-3C66-4F8B-9DD2-828D7CA49EC9}" type="presParOf" srcId="{6C9B1A7E-A4CB-412A-9066-286A1590686F}" destId="{B3520ECB-6E5C-4A0A-825B-3F0B974D5114}" srcOrd="1" destOrd="0" presId="urn:microsoft.com/office/officeart/2005/8/layout/funnel1"/>
    <dgm:cxn modelId="{0076BF99-8B1F-46D2-890A-F336C1C5C83C}" type="presParOf" srcId="{6C9B1A7E-A4CB-412A-9066-286A1590686F}" destId="{8B62B62A-F690-435B-B319-A7D52FF2C716}" srcOrd="2" destOrd="0" presId="urn:microsoft.com/office/officeart/2005/8/layout/funnel1"/>
    <dgm:cxn modelId="{90E558C4-7679-478F-BCE1-D701F29B0DD0}" type="presParOf" srcId="{6C9B1A7E-A4CB-412A-9066-286A1590686F}" destId="{A12CC996-8083-4E01-9D0B-186390F8C298}" srcOrd="3" destOrd="0" presId="urn:microsoft.com/office/officeart/2005/8/layout/funnel1"/>
    <dgm:cxn modelId="{B29EBF38-AE3E-4DDC-9CD4-6210ED75D844}" type="presParOf" srcId="{6C9B1A7E-A4CB-412A-9066-286A1590686F}" destId="{86131475-9922-4C4F-BF94-3BA92024CBC6}" srcOrd="4" destOrd="0" presId="urn:microsoft.com/office/officeart/2005/8/layout/funnel1"/>
    <dgm:cxn modelId="{B8FA323C-43E2-4FA2-ABDA-CE490888EE02}" type="presParOf" srcId="{6C9B1A7E-A4CB-412A-9066-286A1590686F}" destId="{095111C2-BB6C-46CB-90CE-E0348F251188}" srcOrd="5" destOrd="0" presId="urn:microsoft.com/office/officeart/2005/8/layout/funnel1"/>
    <dgm:cxn modelId="{A858C1CA-99CF-4770-8566-CFD6EABF6AF1}" type="presParOf" srcId="{6C9B1A7E-A4CB-412A-9066-286A1590686F}" destId="{1D4868B6-3247-41A6-926A-C6E3C362CE20}" srcOrd="6" destOrd="0" presId="urn:microsoft.com/office/officeart/2005/8/layout/funnel1"/>
  </dgm:cxnLst>
  <dgm:bg>
    <a:noFill/>
  </dgm:bg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C9250B1-6AF5-4B63-A875-EA591B6D2156}" type="doc">
      <dgm:prSet loTypeId="urn:microsoft.com/office/officeart/2005/8/layout/funnel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54D77FA-8C29-4499-8B3B-F471E27BFD1A}">
      <dgm:prSet phldrT="[Text]" phldr="1"/>
      <dgm:spPr/>
      <dgm:t>
        <a:bodyPr/>
        <a:lstStyle/>
        <a:p>
          <a:endParaRPr lang="en-US" dirty="0"/>
        </a:p>
      </dgm:t>
    </dgm:pt>
    <dgm:pt modelId="{48E04DF4-0792-4F1E-A3BB-0F1609FC22AF}" type="parTrans" cxnId="{6D1E933E-A62F-44EA-ABA3-C0FE023E0559}">
      <dgm:prSet/>
      <dgm:spPr/>
      <dgm:t>
        <a:bodyPr/>
        <a:lstStyle/>
        <a:p>
          <a:endParaRPr lang="en-US"/>
        </a:p>
      </dgm:t>
    </dgm:pt>
    <dgm:pt modelId="{683AAF3D-0C8D-48A8-98D7-310861109522}" type="sibTrans" cxnId="{6D1E933E-A62F-44EA-ABA3-C0FE023E0559}">
      <dgm:prSet/>
      <dgm:spPr/>
      <dgm:t>
        <a:bodyPr/>
        <a:lstStyle/>
        <a:p>
          <a:endParaRPr lang="en-US"/>
        </a:p>
      </dgm:t>
    </dgm:pt>
    <dgm:pt modelId="{86E012E9-1D6C-4E52-83FB-5531E6ECDA07}">
      <dgm:prSet phldrT="[Text]" phldr="1"/>
      <dgm:spPr/>
      <dgm:t>
        <a:bodyPr/>
        <a:lstStyle/>
        <a:p>
          <a:endParaRPr lang="en-US" dirty="0"/>
        </a:p>
      </dgm:t>
    </dgm:pt>
    <dgm:pt modelId="{C18B2D92-DEAE-4C07-B3D5-DB9350976119}" type="parTrans" cxnId="{BEB23ADD-6ACC-4F9B-9870-5946ECECF166}">
      <dgm:prSet/>
      <dgm:spPr/>
      <dgm:t>
        <a:bodyPr/>
        <a:lstStyle/>
        <a:p>
          <a:endParaRPr lang="en-US"/>
        </a:p>
      </dgm:t>
    </dgm:pt>
    <dgm:pt modelId="{4C7D4A0B-2E1E-4466-AB3A-072207DBEB51}" type="sibTrans" cxnId="{BEB23ADD-6ACC-4F9B-9870-5946ECECF166}">
      <dgm:prSet/>
      <dgm:spPr/>
      <dgm:t>
        <a:bodyPr/>
        <a:lstStyle/>
        <a:p>
          <a:endParaRPr lang="en-US"/>
        </a:p>
      </dgm:t>
    </dgm:pt>
    <dgm:pt modelId="{C292B783-3569-49BF-A4E2-534BEF6A51E0}">
      <dgm:prSet phldrT="[Text]" phldr="1"/>
      <dgm:spPr/>
      <dgm:t>
        <a:bodyPr/>
        <a:lstStyle/>
        <a:p>
          <a:endParaRPr lang="en-US"/>
        </a:p>
      </dgm:t>
    </dgm:pt>
    <dgm:pt modelId="{9A45C19F-9F9A-498B-99B2-5E85263ADF69}" type="parTrans" cxnId="{C289C030-5A0B-49D4-B91F-D3A70A0731A9}">
      <dgm:prSet/>
      <dgm:spPr/>
      <dgm:t>
        <a:bodyPr/>
        <a:lstStyle/>
        <a:p>
          <a:endParaRPr lang="en-US"/>
        </a:p>
      </dgm:t>
    </dgm:pt>
    <dgm:pt modelId="{33EB4234-2DC0-454E-807B-B292E738598C}" type="sibTrans" cxnId="{C289C030-5A0B-49D4-B91F-D3A70A0731A9}">
      <dgm:prSet/>
      <dgm:spPr/>
      <dgm:t>
        <a:bodyPr/>
        <a:lstStyle/>
        <a:p>
          <a:endParaRPr lang="en-US"/>
        </a:p>
      </dgm:t>
    </dgm:pt>
    <dgm:pt modelId="{F0F3DEFB-7DCE-47AA-B672-D1E4A3056CB6}">
      <dgm:prSet phldrT="[Text]" custT="1"/>
      <dgm:spPr/>
      <dgm:t>
        <a:bodyPr/>
        <a:lstStyle/>
        <a:p>
          <a:r>
            <a:rPr lang="sk-SK" sz="1100" b="0" dirty="0" smtClean="0">
              <a:latin typeface="Calibri" panose="020F0502020204030204" pitchFamily="34" charset="0"/>
            </a:rPr>
            <a:t>Agregované   obsahové prvky</a:t>
          </a:r>
          <a:endParaRPr lang="en-US" sz="1100" b="1" dirty="0"/>
        </a:p>
      </dgm:t>
    </dgm:pt>
    <dgm:pt modelId="{65848C5F-187F-43B2-9C62-89572483B1CC}" type="parTrans" cxnId="{671B7106-1E07-4A11-AC19-63467DA5F223}">
      <dgm:prSet/>
      <dgm:spPr/>
      <dgm:t>
        <a:bodyPr/>
        <a:lstStyle/>
        <a:p>
          <a:endParaRPr lang="en-US"/>
        </a:p>
      </dgm:t>
    </dgm:pt>
    <dgm:pt modelId="{17A1C52A-33CB-4816-ADE4-48C1D4700510}" type="sibTrans" cxnId="{671B7106-1E07-4A11-AC19-63467DA5F223}">
      <dgm:prSet/>
      <dgm:spPr/>
      <dgm:t>
        <a:bodyPr/>
        <a:lstStyle/>
        <a:p>
          <a:endParaRPr lang="en-US"/>
        </a:p>
      </dgm:t>
    </dgm:pt>
    <dgm:pt modelId="{6C9B1A7E-A4CB-412A-9066-286A1590686F}" type="pres">
      <dgm:prSet presAssocID="{0C9250B1-6AF5-4B63-A875-EA591B6D2156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F86A802-655D-4679-B393-503D931FEB67}" type="pres">
      <dgm:prSet presAssocID="{0C9250B1-6AF5-4B63-A875-EA591B6D2156}" presName="ellipse" presStyleLbl="trBgShp" presStyleIdx="0" presStyleCnt="1"/>
      <dgm:spPr>
        <a:solidFill>
          <a:schemeClr val="accent3">
            <a:lumMod val="75000"/>
          </a:schemeClr>
        </a:solidFill>
      </dgm:spPr>
    </dgm:pt>
    <dgm:pt modelId="{B3520ECB-6E5C-4A0A-825B-3F0B974D5114}" type="pres">
      <dgm:prSet presAssocID="{0C9250B1-6AF5-4B63-A875-EA591B6D2156}" presName="arrow1" presStyleLbl="fgShp" presStyleIdx="0" presStyleCnt="1"/>
      <dgm:spPr>
        <a:solidFill>
          <a:schemeClr val="accent3">
            <a:lumMod val="75000"/>
          </a:schemeClr>
        </a:solidFill>
      </dgm:spPr>
    </dgm:pt>
    <dgm:pt modelId="{8B62B62A-F690-435B-B319-A7D52FF2C716}" type="pres">
      <dgm:prSet presAssocID="{0C9250B1-6AF5-4B63-A875-EA591B6D2156}" presName="rectangle" presStyleLbl="revTx" presStyleIdx="0" presStyleCnt="1" custScaleX="145717" custScaleY="103180" custLinFactNeighborY="34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2CC996-8083-4E01-9D0B-186390F8C298}" type="pres">
      <dgm:prSet presAssocID="{86E012E9-1D6C-4E52-83FB-5531E6ECDA07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131475-9922-4C4F-BF94-3BA92024CBC6}" type="pres">
      <dgm:prSet presAssocID="{C292B783-3569-49BF-A4E2-534BEF6A51E0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5111C2-BB6C-46CB-90CE-E0348F251188}" type="pres">
      <dgm:prSet presAssocID="{F0F3DEFB-7DCE-47AA-B672-D1E4A3056CB6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4868B6-3247-41A6-926A-C6E3C362CE20}" type="pres">
      <dgm:prSet presAssocID="{0C9250B1-6AF5-4B63-A875-EA591B6D2156}" presName="funnel" presStyleLbl="trAlignAcc1" presStyleIdx="0" presStyleCnt="1" custScaleX="99534" custScaleY="99301"/>
      <dgm:spPr>
        <a:ln w="19050">
          <a:solidFill>
            <a:schemeClr val="accent3">
              <a:lumMod val="75000"/>
            </a:schemeClr>
          </a:solidFill>
        </a:ln>
      </dgm:spPr>
      <dgm:t>
        <a:bodyPr/>
        <a:lstStyle/>
        <a:p>
          <a:endParaRPr lang="en-US"/>
        </a:p>
      </dgm:t>
    </dgm:pt>
  </dgm:ptLst>
  <dgm:cxnLst>
    <dgm:cxn modelId="{671B7106-1E07-4A11-AC19-63467DA5F223}" srcId="{0C9250B1-6AF5-4B63-A875-EA591B6D2156}" destId="{F0F3DEFB-7DCE-47AA-B672-D1E4A3056CB6}" srcOrd="3" destOrd="0" parTransId="{65848C5F-187F-43B2-9C62-89572483B1CC}" sibTransId="{17A1C52A-33CB-4816-ADE4-48C1D4700510}"/>
    <dgm:cxn modelId="{F17DBCDA-8F2B-48EE-9391-2B806688B593}" type="presOf" srcId="{C292B783-3569-49BF-A4E2-534BEF6A51E0}" destId="{A12CC996-8083-4E01-9D0B-186390F8C298}" srcOrd="0" destOrd="0" presId="urn:microsoft.com/office/officeart/2005/8/layout/funnel1"/>
    <dgm:cxn modelId="{BE10BECC-87EB-43B6-8410-A2FAF6168F5A}" type="presOf" srcId="{F54D77FA-8C29-4499-8B3B-F471E27BFD1A}" destId="{095111C2-BB6C-46CB-90CE-E0348F251188}" srcOrd="0" destOrd="0" presId="urn:microsoft.com/office/officeart/2005/8/layout/funnel1"/>
    <dgm:cxn modelId="{BEB23ADD-6ACC-4F9B-9870-5946ECECF166}" srcId="{0C9250B1-6AF5-4B63-A875-EA591B6D2156}" destId="{86E012E9-1D6C-4E52-83FB-5531E6ECDA07}" srcOrd="1" destOrd="0" parTransId="{C18B2D92-DEAE-4C07-B3D5-DB9350976119}" sibTransId="{4C7D4A0B-2E1E-4466-AB3A-072207DBEB51}"/>
    <dgm:cxn modelId="{43B6422F-880A-4C59-BE13-80CBA67DC20C}" type="presOf" srcId="{86E012E9-1D6C-4E52-83FB-5531E6ECDA07}" destId="{86131475-9922-4C4F-BF94-3BA92024CBC6}" srcOrd="0" destOrd="0" presId="urn:microsoft.com/office/officeart/2005/8/layout/funnel1"/>
    <dgm:cxn modelId="{C289C030-5A0B-49D4-B91F-D3A70A0731A9}" srcId="{0C9250B1-6AF5-4B63-A875-EA591B6D2156}" destId="{C292B783-3569-49BF-A4E2-534BEF6A51E0}" srcOrd="2" destOrd="0" parTransId="{9A45C19F-9F9A-498B-99B2-5E85263ADF69}" sibTransId="{33EB4234-2DC0-454E-807B-B292E738598C}"/>
    <dgm:cxn modelId="{077B78D6-DB94-43B1-BE22-A2BCD90C1A72}" type="presOf" srcId="{0C9250B1-6AF5-4B63-A875-EA591B6D2156}" destId="{6C9B1A7E-A4CB-412A-9066-286A1590686F}" srcOrd="0" destOrd="0" presId="urn:microsoft.com/office/officeart/2005/8/layout/funnel1"/>
    <dgm:cxn modelId="{53CA134C-0AC1-4424-A331-533E5BD2B61B}" type="presOf" srcId="{F0F3DEFB-7DCE-47AA-B672-D1E4A3056CB6}" destId="{8B62B62A-F690-435B-B319-A7D52FF2C716}" srcOrd="0" destOrd="0" presId="urn:microsoft.com/office/officeart/2005/8/layout/funnel1"/>
    <dgm:cxn modelId="{6D1E933E-A62F-44EA-ABA3-C0FE023E0559}" srcId="{0C9250B1-6AF5-4B63-A875-EA591B6D2156}" destId="{F54D77FA-8C29-4499-8B3B-F471E27BFD1A}" srcOrd="0" destOrd="0" parTransId="{48E04DF4-0792-4F1E-A3BB-0F1609FC22AF}" sibTransId="{683AAF3D-0C8D-48A8-98D7-310861109522}"/>
    <dgm:cxn modelId="{4017A9FA-228C-40FD-AEA2-FD9A78934E96}" type="presParOf" srcId="{6C9B1A7E-A4CB-412A-9066-286A1590686F}" destId="{0F86A802-655D-4679-B393-503D931FEB67}" srcOrd="0" destOrd="0" presId="urn:microsoft.com/office/officeart/2005/8/layout/funnel1"/>
    <dgm:cxn modelId="{A30D7378-BCA8-4E70-819B-1A810A411B8F}" type="presParOf" srcId="{6C9B1A7E-A4CB-412A-9066-286A1590686F}" destId="{B3520ECB-6E5C-4A0A-825B-3F0B974D5114}" srcOrd="1" destOrd="0" presId="urn:microsoft.com/office/officeart/2005/8/layout/funnel1"/>
    <dgm:cxn modelId="{8B7CDC36-B852-46DA-BE65-48D90D2765D0}" type="presParOf" srcId="{6C9B1A7E-A4CB-412A-9066-286A1590686F}" destId="{8B62B62A-F690-435B-B319-A7D52FF2C716}" srcOrd="2" destOrd="0" presId="urn:microsoft.com/office/officeart/2005/8/layout/funnel1"/>
    <dgm:cxn modelId="{046A20CA-E6B7-4CA0-90CF-10DF2F735968}" type="presParOf" srcId="{6C9B1A7E-A4CB-412A-9066-286A1590686F}" destId="{A12CC996-8083-4E01-9D0B-186390F8C298}" srcOrd="3" destOrd="0" presId="urn:microsoft.com/office/officeart/2005/8/layout/funnel1"/>
    <dgm:cxn modelId="{7D94A145-3523-4D72-881B-8883B3D0C257}" type="presParOf" srcId="{6C9B1A7E-A4CB-412A-9066-286A1590686F}" destId="{86131475-9922-4C4F-BF94-3BA92024CBC6}" srcOrd="4" destOrd="0" presId="urn:microsoft.com/office/officeart/2005/8/layout/funnel1"/>
    <dgm:cxn modelId="{7F5A45C7-EFF6-4AC3-A791-6AE43D470103}" type="presParOf" srcId="{6C9B1A7E-A4CB-412A-9066-286A1590686F}" destId="{095111C2-BB6C-46CB-90CE-E0348F251188}" srcOrd="5" destOrd="0" presId="urn:microsoft.com/office/officeart/2005/8/layout/funnel1"/>
    <dgm:cxn modelId="{24FFEB45-C73C-482C-95BF-9F0A6B5BF176}" type="presParOf" srcId="{6C9B1A7E-A4CB-412A-9066-286A1590686F}" destId="{1D4868B6-3247-41A6-926A-C6E3C362CE20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23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C544128-092A-404E-8018-478A0695FC87}" type="doc">
      <dgm:prSet loTypeId="urn:microsoft.com/office/officeart/2005/8/layout/architecture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CD4FFE4-D383-443D-AA72-4408BE78DCCB}">
      <dgm:prSet phldrT="[Text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sk-SK" dirty="0" smtClean="0">
              <a:latin typeface="Calibri" panose="020F0502020204030204" pitchFamily="34" charset="0"/>
            </a:rPr>
            <a:t>Hybridné odporúčanie skupinám (</a:t>
          </a:r>
          <a:r>
            <a:rPr lang="sk-SK" dirty="0" err="1" smtClean="0">
              <a:latin typeface="Calibri" panose="020F0502020204030204" pitchFamily="34" charset="0"/>
            </a:rPr>
            <a:t>Loomie</a:t>
          </a:r>
          <a:r>
            <a:rPr lang="sk-SK" dirty="0" smtClean="0">
              <a:latin typeface="Calibri" panose="020F0502020204030204" pitchFamily="34" charset="0"/>
            </a:rPr>
            <a:t>)</a:t>
          </a:r>
          <a:endParaRPr lang="en-US" dirty="0">
            <a:latin typeface="Calibri" panose="020F0502020204030204" pitchFamily="34" charset="0"/>
          </a:endParaRPr>
        </a:p>
      </dgm:t>
    </dgm:pt>
    <dgm:pt modelId="{106A8F95-F86C-4467-B2E7-A97B9D709C0B}" type="parTrans" cxnId="{728DB577-966A-4606-9512-65D2CDD9945A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9CB3F274-10AA-46F8-994D-0346B4AFBEEC}" type="sibTrans" cxnId="{728DB577-966A-4606-9512-65D2CDD9945A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0A0B4B01-8E37-4845-B312-D6124CE1315B}">
      <dgm:prSet phldrT="[Text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sk-SK" dirty="0" smtClean="0">
              <a:latin typeface="Calibri" panose="020F0502020204030204" pitchFamily="34" charset="0"/>
            </a:rPr>
            <a:t>Model používateľa</a:t>
          </a:r>
          <a:endParaRPr lang="en-US" dirty="0">
            <a:latin typeface="Calibri" panose="020F0502020204030204" pitchFamily="34" charset="0"/>
          </a:endParaRPr>
        </a:p>
      </dgm:t>
    </dgm:pt>
    <dgm:pt modelId="{5A735979-C972-4073-A10D-7C9FBE62AD8D}" type="parTrans" cxnId="{3A029503-8DC6-41E1-AB9D-209CF2C71F3B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A246BA59-588A-40C3-9BAC-5C23208FFF63}" type="sibTrans" cxnId="{3A029503-8DC6-41E1-AB9D-209CF2C71F3B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67652A3E-6F84-4439-9076-569EBE71066C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sk-SK" dirty="0" smtClean="0">
              <a:latin typeface="Calibri" panose="020F0502020204030204" pitchFamily="34" charset="0"/>
            </a:rPr>
            <a:t>Výpočet podobnosti pri odporúčaní</a:t>
          </a:r>
          <a:endParaRPr lang="en-US" dirty="0">
            <a:latin typeface="Calibri" panose="020F0502020204030204" pitchFamily="34" charset="0"/>
          </a:endParaRPr>
        </a:p>
      </dgm:t>
    </dgm:pt>
    <dgm:pt modelId="{DF24A9E8-AC79-42AE-BE72-CD30AA827EC4}" type="parTrans" cxnId="{9BD2201E-63F6-4FD7-82A7-9C3DE0EC24EA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C4019B3C-1E5A-40BD-8586-F675A37CB484}" type="sibTrans" cxnId="{9BD2201E-63F6-4FD7-82A7-9C3DE0EC24EA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E6BB0153-30FF-43A7-9A44-05F57401DC69}">
      <dgm:prSet phldrT="[Text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sk-SK" dirty="0" smtClean="0">
              <a:latin typeface="Calibri" panose="020F0502020204030204" pitchFamily="34" charset="0"/>
            </a:rPr>
            <a:t>Hybridné odporúčanie skupinám (syntetický)</a:t>
          </a:r>
          <a:endParaRPr lang="en-US" dirty="0">
            <a:latin typeface="Calibri" panose="020F0502020204030204" pitchFamily="34" charset="0"/>
          </a:endParaRPr>
        </a:p>
      </dgm:t>
    </dgm:pt>
    <dgm:pt modelId="{AF57DCCB-2559-4C24-ADA8-A2E55057ED21}" type="parTrans" cxnId="{05C596CC-1985-4A83-A8DD-741B00D6FE96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99E013F2-B3B5-4494-BC0C-232747D0F5FA}" type="sibTrans" cxnId="{05C596CC-1985-4A83-A8DD-741B00D6FE96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571E148C-ACC9-452F-94C9-149F62766C06}">
      <dgm:prSet phldrT="[Text]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sk-SK" dirty="0" smtClean="0">
              <a:latin typeface="Calibri" panose="020F0502020204030204" pitchFamily="34" charset="0"/>
            </a:rPr>
            <a:t>Hybridné odporúčanie jednotlivcom</a:t>
          </a:r>
          <a:endParaRPr lang="en-US" dirty="0">
            <a:latin typeface="Calibri" panose="020F0502020204030204" pitchFamily="34" charset="0"/>
          </a:endParaRPr>
        </a:p>
      </dgm:t>
    </dgm:pt>
    <dgm:pt modelId="{08A5F964-C413-4F8E-A617-B212BB81A768}" type="parTrans" cxnId="{C3F4ECD9-A328-452A-B7B2-CC94B7AEC028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43F8BB36-9106-4537-801C-F8CF7151D9B7}" type="sibTrans" cxnId="{C3F4ECD9-A328-452A-B7B2-CC94B7AEC028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0B1904F9-E474-4EC2-A5AE-3B77DEE54B2F}">
      <dgm:prSet phldrT="[Text]" custT="1"/>
      <dgm:spPr>
        <a:solidFill>
          <a:srgbClr val="415665"/>
        </a:solidFill>
      </dgm:spPr>
      <dgm:t>
        <a:bodyPr/>
        <a:lstStyle/>
        <a:p>
          <a:r>
            <a:rPr lang="sk-SK" sz="1900" dirty="0" smtClean="0">
              <a:latin typeface="Calibri" panose="020F0502020204030204" pitchFamily="34" charset="0"/>
            </a:rPr>
            <a:t>Porovnanie so State-Of-The-Art</a:t>
          </a:r>
          <a:r>
            <a:rPr lang="sk-SK" sz="1900" baseline="30000" dirty="0" smtClean="0">
              <a:latin typeface="Calibri" panose="020F0502020204030204" pitchFamily="34" charset="0"/>
            </a:rPr>
            <a:t>1</a:t>
          </a:r>
          <a:endParaRPr lang="en-US" sz="1900" baseline="30000" dirty="0">
            <a:latin typeface="Calibri" panose="020F0502020204030204" pitchFamily="34" charset="0"/>
          </a:endParaRPr>
        </a:p>
      </dgm:t>
    </dgm:pt>
    <dgm:pt modelId="{4FAB84B4-24B4-41AE-9A7F-F6551499F3F1}" type="sibTrans" cxnId="{26E0684D-7C57-42BC-8718-3E2AF3A51949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3C87B6F6-F667-4F79-8D3A-4198EEE0A190}" type="parTrans" cxnId="{26E0684D-7C57-42BC-8718-3E2AF3A51949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C3FFCBEA-DC29-4C10-B17E-B2D2C38B4AE1}" type="pres">
      <dgm:prSet presAssocID="{9C544128-092A-404E-8018-478A0695FC87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1A9A92F-0E5E-4777-A17A-EBCAAAC1A538}" type="pres">
      <dgm:prSet presAssocID="{0B1904F9-E474-4EC2-A5AE-3B77DEE54B2F}" presName="vertOne" presStyleCnt="0"/>
      <dgm:spPr/>
      <dgm:t>
        <a:bodyPr/>
        <a:lstStyle/>
        <a:p>
          <a:endParaRPr lang="en-US"/>
        </a:p>
      </dgm:t>
    </dgm:pt>
    <dgm:pt modelId="{C4E56108-F94E-46F5-8AE1-7E89C227543C}" type="pres">
      <dgm:prSet presAssocID="{0B1904F9-E474-4EC2-A5AE-3B77DEE54B2F}" presName="txOne" presStyleLbl="node0" presStyleIdx="0" presStyleCnt="1" custScaleX="91510" custLinFactNeighborX="-4688" custLinFactNeighborY="884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2BFA791-B250-4652-A487-07CB634A8DAF}" type="pres">
      <dgm:prSet presAssocID="{0B1904F9-E474-4EC2-A5AE-3B77DEE54B2F}" presName="parTransOne" presStyleCnt="0"/>
      <dgm:spPr/>
      <dgm:t>
        <a:bodyPr/>
        <a:lstStyle/>
        <a:p>
          <a:endParaRPr lang="en-US"/>
        </a:p>
      </dgm:t>
    </dgm:pt>
    <dgm:pt modelId="{390BA2C6-8A8B-4D33-94AD-39D26A44A622}" type="pres">
      <dgm:prSet presAssocID="{0B1904F9-E474-4EC2-A5AE-3B77DEE54B2F}" presName="horzOne" presStyleCnt="0"/>
      <dgm:spPr/>
      <dgm:t>
        <a:bodyPr/>
        <a:lstStyle/>
        <a:p>
          <a:endParaRPr lang="en-US"/>
        </a:p>
      </dgm:t>
    </dgm:pt>
    <dgm:pt modelId="{10AE19B1-24D9-40D7-9CF8-96887B6C68F1}" type="pres">
      <dgm:prSet presAssocID="{6CD4FFE4-D383-443D-AA72-4408BE78DCCB}" presName="vertTwo" presStyleCnt="0"/>
      <dgm:spPr/>
      <dgm:t>
        <a:bodyPr/>
        <a:lstStyle/>
        <a:p>
          <a:endParaRPr lang="en-US"/>
        </a:p>
      </dgm:t>
    </dgm:pt>
    <dgm:pt modelId="{903C2E04-A9E5-4E9C-BA5D-2531AA3FCC2F}" type="pres">
      <dgm:prSet presAssocID="{6CD4FFE4-D383-443D-AA72-4408BE78DCCB}" presName="txTwo" presStyleLbl="node2" presStyleIdx="0" presStyleCnt="2" custScaleX="85579" custLinFactNeighborX="-15821" custLinFactNeighborY="-1769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98A7F2D-E1A3-471F-B259-0372B84E7A84}" type="pres">
      <dgm:prSet presAssocID="{6CD4FFE4-D383-443D-AA72-4408BE78DCCB}" presName="parTransTwo" presStyleCnt="0"/>
      <dgm:spPr/>
      <dgm:t>
        <a:bodyPr/>
        <a:lstStyle/>
        <a:p>
          <a:endParaRPr lang="en-US"/>
        </a:p>
      </dgm:t>
    </dgm:pt>
    <dgm:pt modelId="{27B7E6CF-A439-4B3C-B359-D78F0F2471AC}" type="pres">
      <dgm:prSet presAssocID="{6CD4FFE4-D383-443D-AA72-4408BE78DCCB}" presName="horzTwo" presStyleCnt="0"/>
      <dgm:spPr/>
      <dgm:t>
        <a:bodyPr/>
        <a:lstStyle/>
        <a:p>
          <a:endParaRPr lang="en-US"/>
        </a:p>
      </dgm:t>
    </dgm:pt>
    <dgm:pt modelId="{681532E7-9A78-4AB6-8002-62CF300A6250}" type="pres">
      <dgm:prSet presAssocID="{0A0B4B01-8E37-4845-B312-D6124CE1315B}" presName="vertThree" presStyleCnt="0"/>
      <dgm:spPr/>
      <dgm:t>
        <a:bodyPr/>
        <a:lstStyle/>
        <a:p>
          <a:endParaRPr lang="en-US"/>
        </a:p>
      </dgm:t>
    </dgm:pt>
    <dgm:pt modelId="{B58D516C-88C2-41B4-82C6-7013B945A3F3}" type="pres">
      <dgm:prSet presAssocID="{0A0B4B01-8E37-4845-B312-D6124CE1315B}" presName="txThre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C688B17-1274-493C-B3AD-137CB3510169}" type="pres">
      <dgm:prSet presAssocID="{0A0B4B01-8E37-4845-B312-D6124CE1315B}" presName="horzThree" presStyleCnt="0"/>
      <dgm:spPr/>
      <dgm:t>
        <a:bodyPr/>
        <a:lstStyle/>
        <a:p>
          <a:endParaRPr lang="en-US"/>
        </a:p>
      </dgm:t>
    </dgm:pt>
    <dgm:pt modelId="{23F2BA49-C1EC-4078-8510-FDB5B3260E05}" type="pres">
      <dgm:prSet presAssocID="{A246BA59-588A-40C3-9BAC-5C23208FFF63}" presName="sibSpaceThree" presStyleCnt="0"/>
      <dgm:spPr/>
      <dgm:t>
        <a:bodyPr/>
        <a:lstStyle/>
        <a:p>
          <a:endParaRPr lang="en-US"/>
        </a:p>
      </dgm:t>
    </dgm:pt>
    <dgm:pt modelId="{E2818D88-CBD4-4B12-8953-74FB7196A1D6}" type="pres">
      <dgm:prSet presAssocID="{67652A3E-6F84-4439-9076-569EBE71066C}" presName="vertThree" presStyleCnt="0"/>
      <dgm:spPr/>
      <dgm:t>
        <a:bodyPr/>
        <a:lstStyle/>
        <a:p>
          <a:endParaRPr lang="en-US"/>
        </a:p>
      </dgm:t>
    </dgm:pt>
    <dgm:pt modelId="{368C1400-EF59-44CE-BB41-58615146ACB2}" type="pres">
      <dgm:prSet presAssocID="{67652A3E-6F84-4439-9076-569EBE71066C}" presName="txThree" presStyleLbl="node3" presStyleIdx="1" presStyleCnt="3" custScaleX="120301" custLinFactNeighborX="31076" custLinFactNeighborY="51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9DB3F7B-5C06-4D11-96F2-5C768BC53AC1}" type="pres">
      <dgm:prSet presAssocID="{67652A3E-6F84-4439-9076-569EBE71066C}" presName="horzThree" presStyleCnt="0"/>
      <dgm:spPr/>
      <dgm:t>
        <a:bodyPr/>
        <a:lstStyle/>
        <a:p>
          <a:endParaRPr lang="en-US"/>
        </a:p>
      </dgm:t>
    </dgm:pt>
    <dgm:pt modelId="{7AC8B1F9-AE29-435A-9A38-AA19FA998DAE}" type="pres">
      <dgm:prSet presAssocID="{9CB3F274-10AA-46F8-994D-0346B4AFBEEC}" presName="sibSpaceTwo" presStyleCnt="0"/>
      <dgm:spPr/>
      <dgm:t>
        <a:bodyPr/>
        <a:lstStyle/>
        <a:p>
          <a:endParaRPr lang="en-US"/>
        </a:p>
      </dgm:t>
    </dgm:pt>
    <dgm:pt modelId="{2DE70073-233F-41F8-A8AF-762E3819749C}" type="pres">
      <dgm:prSet presAssocID="{E6BB0153-30FF-43A7-9A44-05F57401DC69}" presName="vertTwo" presStyleCnt="0"/>
      <dgm:spPr/>
      <dgm:t>
        <a:bodyPr/>
        <a:lstStyle/>
        <a:p>
          <a:endParaRPr lang="en-US"/>
        </a:p>
      </dgm:t>
    </dgm:pt>
    <dgm:pt modelId="{F1400827-AB38-483C-99FB-4A583D99D7A3}" type="pres">
      <dgm:prSet presAssocID="{E6BB0153-30FF-43A7-9A44-05F57401DC69}" presName="txTwo" presStyleLbl="node2" presStyleIdx="1" presStyleCnt="2" custScaleX="190759" custLinFactNeighborX="-34770" custLinFactNeighborY="-1768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9CD3AAD-A6D8-49D0-9EDD-6791AE630CB6}" type="pres">
      <dgm:prSet presAssocID="{E6BB0153-30FF-43A7-9A44-05F57401DC69}" presName="parTransTwo" presStyleCnt="0"/>
      <dgm:spPr/>
      <dgm:t>
        <a:bodyPr/>
        <a:lstStyle/>
        <a:p>
          <a:endParaRPr lang="en-US"/>
        </a:p>
      </dgm:t>
    </dgm:pt>
    <dgm:pt modelId="{3A04CC22-2373-40F6-BBCB-D1987FCD0409}" type="pres">
      <dgm:prSet presAssocID="{E6BB0153-30FF-43A7-9A44-05F57401DC69}" presName="horzTwo" presStyleCnt="0"/>
      <dgm:spPr/>
      <dgm:t>
        <a:bodyPr/>
        <a:lstStyle/>
        <a:p>
          <a:endParaRPr lang="en-US"/>
        </a:p>
      </dgm:t>
    </dgm:pt>
    <dgm:pt modelId="{3155ACED-241C-40FB-A0F2-356E2E4833CA}" type="pres">
      <dgm:prSet presAssocID="{571E148C-ACC9-452F-94C9-149F62766C06}" presName="vertThree" presStyleCnt="0"/>
      <dgm:spPr/>
      <dgm:t>
        <a:bodyPr/>
        <a:lstStyle/>
        <a:p>
          <a:endParaRPr lang="en-US"/>
        </a:p>
      </dgm:t>
    </dgm:pt>
    <dgm:pt modelId="{56E27F57-8A39-4F40-A8B7-E13DC3A60751}" type="pres">
      <dgm:prSet presAssocID="{571E148C-ACC9-452F-94C9-149F62766C06}" presName="txThree" presStyleLbl="node3" presStyleIdx="2" presStyleCnt="3" custLinFactNeighborX="8651" custLinFactNeighborY="-1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5831C15-CE59-486F-BD72-57D1EF85E410}" type="pres">
      <dgm:prSet presAssocID="{571E148C-ACC9-452F-94C9-149F62766C06}" presName="horzThree" presStyleCnt="0"/>
      <dgm:spPr/>
      <dgm:t>
        <a:bodyPr/>
        <a:lstStyle/>
        <a:p>
          <a:endParaRPr lang="en-US"/>
        </a:p>
      </dgm:t>
    </dgm:pt>
  </dgm:ptLst>
  <dgm:cxnLst>
    <dgm:cxn modelId="{04B4B137-B169-45D7-8264-6CD121AEB863}" type="presOf" srcId="{6CD4FFE4-D383-443D-AA72-4408BE78DCCB}" destId="{903C2E04-A9E5-4E9C-BA5D-2531AA3FCC2F}" srcOrd="0" destOrd="0" presId="urn:microsoft.com/office/officeart/2005/8/layout/architecture"/>
    <dgm:cxn modelId="{05C596CC-1985-4A83-A8DD-741B00D6FE96}" srcId="{0B1904F9-E474-4EC2-A5AE-3B77DEE54B2F}" destId="{E6BB0153-30FF-43A7-9A44-05F57401DC69}" srcOrd="1" destOrd="0" parTransId="{AF57DCCB-2559-4C24-ADA8-A2E55057ED21}" sibTransId="{99E013F2-B3B5-4494-BC0C-232747D0F5FA}"/>
    <dgm:cxn modelId="{728DB577-966A-4606-9512-65D2CDD9945A}" srcId="{0B1904F9-E474-4EC2-A5AE-3B77DEE54B2F}" destId="{6CD4FFE4-D383-443D-AA72-4408BE78DCCB}" srcOrd="0" destOrd="0" parTransId="{106A8F95-F86C-4467-B2E7-A97B9D709C0B}" sibTransId="{9CB3F274-10AA-46F8-994D-0346B4AFBEEC}"/>
    <dgm:cxn modelId="{48F830FA-F35E-41B2-8154-F81CDFB1D7A7}" type="presOf" srcId="{0B1904F9-E474-4EC2-A5AE-3B77DEE54B2F}" destId="{C4E56108-F94E-46F5-8AE1-7E89C227543C}" srcOrd="0" destOrd="0" presId="urn:microsoft.com/office/officeart/2005/8/layout/architecture"/>
    <dgm:cxn modelId="{C3F4ECD9-A328-452A-B7B2-CC94B7AEC028}" srcId="{E6BB0153-30FF-43A7-9A44-05F57401DC69}" destId="{571E148C-ACC9-452F-94C9-149F62766C06}" srcOrd="0" destOrd="0" parTransId="{08A5F964-C413-4F8E-A617-B212BB81A768}" sibTransId="{43F8BB36-9106-4537-801C-F8CF7151D9B7}"/>
    <dgm:cxn modelId="{3A029503-8DC6-41E1-AB9D-209CF2C71F3B}" srcId="{6CD4FFE4-D383-443D-AA72-4408BE78DCCB}" destId="{0A0B4B01-8E37-4845-B312-D6124CE1315B}" srcOrd="0" destOrd="0" parTransId="{5A735979-C972-4073-A10D-7C9FBE62AD8D}" sibTransId="{A246BA59-588A-40C3-9BAC-5C23208FFF63}"/>
    <dgm:cxn modelId="{34D38F0A-B91D-43BD-9338-EA2A1DA83039}" type="presOf" srcId="{9C544128-092A-404E-8018-478A0695FC87}" destId="{C3FFCBEA-DC29-4C10-B17E-B2D2C38B4AE1}" srcOrd="0" destOrd="0" presId="urn:microsoft.com/office/officeart/2005/8/layout/architecture"/>
    <dgm:cxn modelId="{83ACE064-C764-4BEE-8C77-5E410EAF45ED}" type="presOf" srcId="{571E148C-ACC9-452F-94C9-149F62766C06}" destId="{56E27F57-8A39-4F40-A8B7-E13DC3A60751}" srcOrd="0" destOrd="0" presId="urn:microsoft.com/office/officeart/2005/8/layout/architecture"/>
    <dgm:cxn modelId="{26E0684D-7C57-42BC-8718-3E2AF3A51949}" srcId="{9C544128-092A-404E-8018-478A0695FC87}" destId="{0B1904F9-E474-4EC2-A5AE-3B77DEE54B2F}" srcOrd="0" destOrd="0" parTransId="{3C87B6F6-F667-4F79-8D3A-4198EEE0A190}" sibTransId="{4FAB84B4-24B4-41AE-9A7F-F6551499F3F1}"/>
    <dgm:cxn modelId="{E0AD42BF-7FCB-4E38-989A-9403BC7906DA}" type="presOf" srcId="{E6BB0153-30FF-43A7-9A44-05F57401DC69}" destId="{F1400827-AB38-483C-99FB-4A583D99D7A3}" srcOrd="0" destOrd="0" presId="urn:microsoft.com/office/officeart/2005/8/layout/architecture"/>
    <dgm:cxn modelId="{F8844B5D-F376-459E-B743-55AEE058442B}" type="presOf" srcId="{67652A3E-6F84-4439-9076-569EBE71066C}" destId="{368C1400-EF59-44CE-BB41-58615146ACB2}" srcOrd="0" destOrd="0" presId="urn:microsoft.com/office/officeart/2005/8/layout/architecture"/>
    <dgm:cxn modelId="{68BBA871-E9DC-408A-A684-66FED96261D0}" type="presOf" srcId="{0A0B4B01-8E37-4845-B312-D6124CE1315B}" destId="{B58D516C-88C2-41B4-82C6-7013B945A3F3}" srcOrd="0" destOrd="0" presId="urn:microsoft.com/office/officeart/2005/8/layout/architecture"/>
    <dgm:cxn modelId="{9BD2201E-63F6-4FD7-82A7-9C3DE0EC24EA}" srcId="{6CD4FFE4-D383-443D-AA72-4408BE78DCCB}" destId="{67652A3E-6F84-4439-9076-569EBE71066C}" srcOrd="1" destOrd="0" parTransId="{DF24A9E8-AC79-42AE-BE72-CD30AA827EC4}" sibTransId="{C4019B3C-1E5A-40BD-8586-F675A37CB484}"/>
    <dgm:cxn modelId="{D7B47DE6-8C28-4A57-9550-1C773A2B2975}" type="presParOf" srcId="{C3FFCBEA-DC29-4C10-B17E-B2D2C38B4AE1}" destId="{41A9A92F-0E5E-4777-A17A-EBCAAAC1A538}" srcOrd="0" destOrd="0" presId="urn:microsoft.com/office/officeart/2005/8/layout/architecture"/>
    <dgm:cxn modelId="{89CB9DF8-E078-4CFF-B9D2-72CA2A15A830}" type="presParOf" srcId="{41A9A92F-0E5E-4777-A17A-EBCAAAC1A538}" destId="{C4E56108-F94E-46F5-8AE1-7E89C227543C}" srcOrd="0" destOrd="0" presId="urn:microsoft.com/office/officeart/2005/8/layout/architecture"/>
    <dgm:cxn modelId="{DC9B5C5B-DCF7-41AD-9657-0DC28122A0E0}" type="presParOf" srcId="{41A9A92F-0E5E-4777-A17A-EBCAAAC1A538}" destId="{12BFA791-B250-4652-A487-07CB634A8DAF}" srcOrd="1" destOrd="0" presId="urn:microsoft.com/office/officeart/2005/8/layout/architecture"/>
    <dgm:cxn modelId="{C7F10CEF-AA83-4CEC-B632-493C62283A48}" type="presParOf" srcId="{41A9A92F-0E5E-4777-A17A-EBCAAAC1A538}" destId="{390BA2C6-8A8B-4D33-94AD-39D26A44A622}" srcOrd="2" destOrd="0" presId="urn:microsoft.com/office/officeart/2005/8/layout/architecture"/>
    <dgm:cxn modelId="{57EDDC77-0D0B-4D18-8DD5-3EB906BD8390}" type="presParOf" srcId="{390BA2C6-8A8B-4D33-94AD-39D26A44A622}" destId="{10AE19B1-24D9-40D7-9CF8-96887B6C68F1}" srcOrd="0" destOrd="0" presId="urn:microsoft.com/office/officeart/2005/8/layout/architecture"/>
    <dgm:cxn modelId="{04FF71AC-6111-404C-A4DE-33E1B0333A26}" type="presParOf" srcId="{10AE19B1-24D9-40D7-9CF8-96887B6C68F1}" destId="{903C2E04-A9E5-4E9C-BA5D-2531AA3FCC2F}" srcOrd="0" destOrd="0" presId="urn:microsoft.com/office/officeart/2005/8/layout/architecture"/>
    <dgm:cxn modelId="{C50AED33-6550-4186-9BA8-13626F0F79AD}" type="presParOf" srcId="{10AE19B1-24D9-40D7-9CF8-96887B6C68F1}" destId="{798A7F2D-E1A3-471F-B259-0372B84E7A84}" srcOrd="1" destOrd="0" presId="urn:microsoft.com/office/officeart/2005/8/layout/architecture"/>
    <dgm:cxn modelId="{EED4A103-704C-4E09-A9F3-AB96EA801684}" type="presParOf" srcId="{10AE19B1-24D9-40D7-9CF8-96887B6C68F1}" destId="{27B7E6CF-A439-4B3C-B359-D78F0F2471AC}" srcOrd="2" destOrd="0" presId="urn:microsoft.com/office/officeart/2005/8/layout/architecture"/>
    <dgm:cxn modelId="{78F80C4D-BF58-4EF4-A07E-4D39BD2C7C16}" type="presParOf" srcId="{27B7E6CF-A439-4B3C-B359-D78F0F2471AC}" destId="{681532E7-9A78-4AB6-8002-62CF300A6250}" srcOrd="0" destOrd="0" presId="urn:microsoft.com/office/officeart/2005/8/layout/architecture"/>
    <dgm:cxn modelId="{72626F7E-9260-4585-B908-B420287449E0}" type="presParOf" srcId="{681532E7-9A78-4AB6-8002-62CF300A6250}" destId="{B58D516C-88C2-41B4-82C6-7013B945A3F3}" srcOrd="0" destOrd="0" presId="urn:microsoft.com/office/officeart/2005/8/layout/architecture"/>
    <dgm:cxn modelId="{147328B3-5E2E-41A6-B940-82F886B31D9B}" type="presParOf" srcId="{681532E7-9A78-4AB6-8002-62CF300A6250}" destId="{8C688B17-1274-493C-B3AD-137CB3510169}" srcOrd="1" destOrd="0" presId="urn:microsoft.com/office/officeart/2005/8/layout/architecture"/>
    <dgm:cxn modelId="{5B944E6B-09F1-422B-B224-A80C23FAEFFF}" type="presParOf" srcId="{27B7E6CF-A439-4B3C-B359-D78F0F2471AC}" destId="{23F2BA49-C1EC-4078-8510-FDB5B3260E05}" srcOrd="1" destOrd="0" presId="urn:microsoft.com/office/officeart/2005/8/layout/architecture"/>
    <dgm:cxn modelId="{9F1E48D1-3FEF-4E0D-919A-7C495DFFD3EE}" type="presParOf" srcId="{27B7E6CF-A439-4B3C-B359-D78F0F2471AC}" destId="{E2818D88-CBD4-4B12-8953-74FB7196A1D6}" srcOrd="2" destOrd="0" presId="urn:microsoft.com/office/officeart/2005/8/layout/architecture"/>
    <dgm:cxn modelId="{A9586809-7EDF-4690-9D5E-9FA430F8C7B3}" type="presParOf" srcId="{E2818D88-CBD4-4B12-8953-74FB7196A1D6}" destId="{368C1400-EF59-44CE-BB41-58615146ACB2}" srcOrd="0" destOrd="0" presId="urn:microsoft.com/office/officeart/2005/8/layout/architecture"/>
    <dgm:cxn modelId="{CED0471F-1CB1-4CC2-8C79-574BAF1073AF}" type="presParOf" srcId="{E2818D88-CBD4-4B12-8953-74FB7196A1D6}" destId="{29DB3F7B-5C06-4D11-96F2-5C768BC53AC1}" srcOrd="1" destOrd="0" presId="urn:microsoft.com/office/officeart/2005/8/layout/architecture"/>
    <dgm:cxn modelId="{B9DE0233-BB40-42BC-A03F-9AD7491DD1FC}" type="presParOf" srcId="{390BA2C6-8A8B-4D33-94AD-39D26A44A622}" destId="{7AC8B1F9-AE29-435A-9A38-AA19FA998DAE}" srcOrd="1" destOrd="0" presId="urn:microsoft.com/office/officeart/2005/8/layout/architecture"/>
    <dgm:cxn modelId="{51B2D122-EAAA-497C-856F-D577F51C1593}" type="presParOf" srcId="{390BA2C6-8A8B-4D33-94AD-39D26A44A622}" destId="{2DE70073-233F-41F8-A8AF-762E3819749C}" srcOrd="2" destOrd="0" presId="urn:microsoft.com/office/officeart/2005/8/layout/architecture"/>
    <dgm:cxn modelId="{63CB4108-A930-46E3-B9C4-301ABEDE6CD2}" type="presParOf" srcId="{2DE70073-233F-41F8-A8AF-762E3819749C}" destId="{F1400827-AB38-483C-99FB-4A583D99D7A3}" srcOrd="0" destOrd="0" presId="urn:microsoft.com/office/officeart/2005/8/layout/architecture"/>
    <dgm:cxn modelId="{A8680A91-CD11-4AA2-921E-898EAEF1607F}" type="presParOf" srcId="{2DE70073-233F-41F8-A8AF-762E3819749C}" destId="{59CD3AAD-A6D8-49D0-9EDD-6791AE630CB6}" srcOrd="1" destOrd="0" presId="urn:microsoft.com/office/officeart/2005/8/layout/architecture"/>
    <dgm:cxn modelId="{E75183F8-E74B-4843-9E9A-2EF8EA40C0FB}" type="presParOf" srcId="{2DE70073-233F-41F8-A8AF-762E3819749C}" destId="{3A04CC22-2373-40F6-BBCB-D1987FCD0409}" srcOrd="2" destOrd="0" presId="urn:microsoft.com/office/officeart/2005/8/layout/architecture"/>
    <dgm:cxn modelId="{4F5E0647-860A-4E24-968C-7A61C09F41E2}" type="presParOf" srcId="{3A04CC22-2373-40F6-BBCB-D1987FCD0409}" destId="{3155ACED-241C-40FB-A0F2-356E2E4833CA}" srcOrd="0" destOrd="0" presId="urn:microsoft.com/office/officeart/2005/8/layout/architecture"/>
    <dgm:cxn modelId="{FD1984DB-8CF2-409F-BEA1-E78A3C8B1C7C}" type="presParOf" srcId="{3155ACED-241C-40FB-A0F2-356E2E4833CA}" destId="{56E27F57-8A39-4F40-A8B7-E13DC3A60751}" srcOrd="0" destOrd="0" presId="urn:microsoft.com/office/officeart/2005/8/layout/architecture"/>
    <dgm:cxn modelId="{AC0CCF79-8AD5-4F97-A7AC-7FAF56D4E886}" type="presParOf" srcId="{3155ACED-241C-40FB-A0F2-356E2E4833CA}" destId="{75831C15-CE59-486F-BD72-57D1EF85E410}" srcOrd="1" destOrd="0" presId="urn:microsoft.com/office/officeart/2005/8/layout/architecture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F5B95B-CF9B-4ECA-8580-1F5C1E7692FF}">
      <dsp:nvSpPr>
        <dsp:cNvPr id="0" name=""/>
        <dsp:cNvSpPr/>
      </dsp:nvSpPr>
      <dsp:spPr>
        <a:xfrm rot="5400000">
          <a:off x="140790" y="1558050"/>
          <a:ext cx="674256" cy="57131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7852BB-3870-4966-A8C8-51BB03752E31}">
      <dsp:nvSpPr>
        <dsp:cNvPr id="0" name=""/>
        <dsp:cNvSpPr/>
      </dsp:nvSpPr>
      <dsp:spPr>
        <a:xfrm>
          <a:off x="29186" y="162777"/>
          <a:ext cx="1636442" cy="1065663"/>
        </a:xfrm>
        <a:prstGeom prst="roundRect">
          <a:avLst>
            <a:gd name="adj" fmla="val 16670"/>
          </a:avLst>
        </a:prstGeom>
        <a:solidFill>
          <a:schemeClr val="accent1">
            <a:lumMod val="40000"/>
            <a:lumOff val="6000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000" kern="1200" dirty="0" smtClean="0">
              <a:latin typeface="Calibri" panose="020F0502020204030204" pitchFamily="34" charset="0"/>
            </a:rPr>
            <a:t>Odporúčania jednotlivcom</a:t>
          </a:r>
          <a:endParaRPr lang="en-US" sz="2000" kern="1200" dirty="0">
            <a:latin typeface="Calibri" panose="020F0502020204030204" pitchFamily="34" charset="0"/>
          </a:endParaRPr>
        </a:p>
      </dsp:txBody>
      <dsp:txXfrm>
        <a:off x="81217" y="214808"/>
        <a:ext cx="1532380" cy="961601"/>
      </dsp:txXfrm>
    </dsp:sp>
    <dsp:sp modelId="{2930DFFE-11C6-4192-90F1-3923CC412739}">
      <dsp:nvSpPr>
        <dsp:cNvPr id="0" name=""/>
        <dsp:cNvSpPr/>
      </dsp:nvSpPr>
      <dsp:spPr>
        <a:xfrm>
          <a:off x="1623527" y="213823"/>
          <a:ext cx="3285279" cy="9635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k-SK" sz="1400" kern="1200" dirty="0" smtClean="0">
              <a:latin typeface="Calibri" panose="020F0502020204030204" pitchFamily="34" charset="0"/>
            </a:rPr>
            <a:t>Kolaboratívne a obsahové</a:t>
          </a:r>
          <a:endParaRPr lang="en-US" sz="1400" kern="1200" dirty="0">
            <a:latin typeface="Calibri" panose="020F0502020204030204" pitchFamily="34" charset="0"/>
          </a:endParaRPr>
        </a:p>
      </dsp:txBody>
      <dsp:txXfrm>
        <a:off x="1623527" y="213823"/>
        <a:ext cx="3285279" cy="963580"/>
      </dsp:txXfrm>
    </dsp:sp>
    <dsp:sp modelId="{F45FB3AC-3606-401D-9C42-F3A8E29CEC5E}">
      <dsp:nvSpPr>
        <dsp:cNvPr id="0" name=""/>
        <dsp:cNvSpPr/>
      </dsp:nvSpPr>
      <dsp:spPr>
        <a:xfrm rot="5400000">
          <a:off x="596126" y="3233166"/>
          <a:ext cx="695342" cy="55239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A2408D-0327-4ED1-8C9E-E2AD4CAB04AF}">
      <dsp:nvSpPr>
        <dsp:cNvPr id="0" name=""/>
        <dsp:cNvSpPr/>
      </dsp:nvSpPr>
      <dsp:spPr>
        <a:xfrm>
          <a:off x="828665" y="1920134"/>
          <a:ext cx="1602701" cy="1018666"/>
        </a:xfrm>
        <a:prstGeom prst="roundRect">
          <a:avLst>
            <a:gd name="adj" fmla="val 16670"/>
          </a:avLst>
        </a:prstGeom>
        <a:gradFill flip="none" rotWithShape="1">
          <a:gsLst>
            <a:gs pos="40000">
              <a:schemeClr val="accent2">
                <a:lumMod val="75000"/>
              </a:schemeClr>
            </a:gs>
            <a:gs pos="58000">
              <a:schemeClr val="accent3">
                <a:lumMod val="75000"/>
              </a:schemeClr>
            </a:gs>
          </a:gsLst>
          <a:lin ang="0" scaled="1"/>
          <a:tileRect/>
        </a:gra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000" kern="1200" dirty="0" smtClean="0">
              <a:latin typeface="Calibri" panose="020F0502020204030204" pitchFamily="34" charset="0"/>
            </a:rPr>
            <a:t>Agregovanie jednotlivcov</a:t>
          </a:r>
          <a:endParaRPr lang="en-US" sz="2000" kern="1200" dirty="0">
            <a:latin typeface="Calibri" panose="020F0502020204030204" pitchFamily="34" charset="0"/>
          </a:endParaRPr>
        </a:p>
      </dsp:txBody>
      <dsp:txXfrm>
        <a:off x="878401" y="1969870"/>
        <a:ext cx="1503229" cy="919194"/>
      </dsp:txXfrm>
    </dsp:sp>
    <dsp:sp modelId="{CD690572-62D7-4D94-93DC-FC58A15ACCE2}">
      <dsp:nvSpPr>
        <dsp:cNvPr id="0" name=""/>
        <dsp:cNvSpPr/>
      </dsp:nvSpPr>
      <dsp:spPr>
        <a:xfrm>
          <a:off x="2366758" y="1931309"/>
          <a:ext cx="2534261" cy="9635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k-SK" sz="1400" kern="1200" dirty="0" smtClean="0">
              <a:latin typeface="Calibri" panose="020F0502020204030204" pitchFamily="34" charset="0"/>
            </a:rPr>
            <a:t>Agregovanie         kolaboratívnych výsledkov</a:t>
          </a:r>
          <a:endParaRPr lang="en-US" sz="1400" kern="1200" dirty="0">
            <a:latin typeface="Calibri" panose="020F050202020403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k-SK" sz="1400" kern="1200" dirty="0" smtClean="0">
              <a:latin typeface="Calibri" panose="020F0502020204030204" pitchFamily="34" charset="0"/>
            </a:rPr>
            <a:t>Agregovanie              obsahových výsledkov</a:t>
          </a:r>
          <a:endParaRPr lang="en-US" sz="1400" kern="1200" dirty="0">
            <a:latin typeface="Calibri" panose="020F0502020204030204" pitchFamily="34" charset="0"/>
          </a:endParaRPr>
        </a:p>
      </dsp:txBody>
      <dsp:txXfrm>
        <a:off x="2366758" y="1931309"/>
        <a:ext cx="2534261" cy="963580"/>
      </dsp:txXfrm>
    </dsp:sp>
    <dsp:sp modelId="{6458543E-0ACB-4871-BF32-09DC8BA04D7D}">
      <dsp:nvSpPr>
        <dsp:cNvPr id="0" name=""/>
        <dsp:cNvSpPr/>
      </dsp:nvSpPr>
      <dsp:spPr>
        <a:xfrm>
          <a:off x="1257764" y="3540166"/>
          <a:ext cx="1578073" cy="1108641"/>
        </a:xfrm>
        <a:prstGeom prst="roundRect">
          <a:avLst>
            <a:gd name="adj" fmla="val 16670"/>
          </a:avLst>
        </a:prstGeom>
        <a:solidFill>
          <a:schemeClr val="accent6">
            <a:lumMod val="7500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000" kern="1200" dirty="0" smtClean="0">
              <a:latin typeface="Calibri" panose="020F0502020204030204" pitchFamily="34" charset="0"/>
            </a:rPr>
            <a:t>Hybridné odporúčanie </a:t>
          </a:r>
          <a:endParaRPr lang="en-US" sz="2000" kern="1200" dirty="0">
            <a:latin typeface="Calibri" panose="020F0502020204030204" pitchFamily="34" charset="0"/>
          </a:endParaRPr>
        </a:p>
      </dsp:txBody>
      <dsp:txXfrm>
        <a:off x="1311893" y="3594295"/>
        <a:ext cx="1469815" cy="1000383"/>
      </dsp:txXfrm>
    </dsp:sp>
    <dsp:sp modelId="{9093D0AE-0EB3-43B2-941A-0F333598A3B7}">
      <dsp:nvSpPr>
        <dsp:cNvPr id="0" name=""/>
        <dsp:cNvSpPr/>
      </dsp:nvSpPr>
      <dsp:spPr>
        <a:xfrm>
          <a:off x="2878593" y="3631922"/>
          <a:ext cx="2430528" cy="9635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k-SK" sz="1400" kern="1200" dirty="0" smtClean="0">
              <a:latin typeface="Calibri" panose="020F0502020204030204" pitchFamily="34" charset="0"/>
            </a:rPr>
            <a:t>Kombinácia agregovaných kolaboratívnych a obsahových</a:t>
          </a:r>
          <a:endParaRPr lang="en-US" sz="1400" kern="1200" dirty="0">
            <a:latin typeface="Calibri" panose="020F0502020204030204" pitchFamily="34" charset="0"/>
          </a:endParaRPr>
        </a:p>
      </dsp:txBody>
      <dsp:txXfrm>
        <a:off x="2878593" y="3631922"/>
        <a:ext cx="2430528" cy="9635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86A802-655D-4679-B393-503D931FEB67}">
      <dsp:nvSpPr>
        <dsp:cNvPr id="0" name=""/>
        <dsp:cNvSpPr/>
      </dsp:nvSpPr>
      <dsp:spPr>
        <a:xfrm>
          <a:off x="279202" y="207951"/>
          <a:ext cx="1020315" cy="35434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520ECB-6E5C-4A0A-825B-3F0B974D5114}">
      <dsp:nvSpPr>
        <dsp:cNvPr id="0" name=""/>
        <dsp:cNvSpPr/>
      </dsp:nvSpPr>
      <dsp:spPr>
        <a:xfrm>
          <a:off x="692074" y="1075615"/>
          <a:ext cx="197735" cy="126550"/>
        </a:xfrm>
        <a:prstGeom prst="downArrow">
          <a:avLst/>
        </a:prstGeom>
        <a:solidFill>
          <a:schemeClr val="accent2">
            <a:lumMod val="7500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62B62A-F690-435B-B319-A7D52FF2C716}">
      <dsp:nvSpPr>
        <dsp:cNvPr id="0" name=""/>
        <dsp:cNvSpPr/>
      </dsp:nvSpPr>
      <dsp:spPr>
        <a:xfrm>
          <a:off x="-1" y="1218705"/>
          <a:ext cx="1581888" cy="2448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100" b="0" kern="1200" dirty="0" smtClean="0">
              <a:latin typeface="Calibri" panose="020F0502020204030204" pitchFamily="34" charset="0"/>
            </a:rPr>
            <a:t>Agregované kolaboratívne prvky</a:t>
          </a:r>
          <a:endParaRPr lang="en-US" sz="1100" b="1" kern="1200" dirty="0"/>
        </a:p>
      </dsp:txBody>
      <dsp:txXfrm>
        <a:off x="-1" y="1218705"/>
        <a:ext cx="1581888" cy="244828"/>
      </dsp:txXfrm>
    </dsp:sp>
    <dsp:sp modelId="{A12CC996-8083-4E01-9D0B-186390F8C298}">
      <dsp:nvSpPr>
        <dsp:cNvPr id="0" name=""/>
        <dsp:cNvSpPr/>
      </dsp:nvSpPr>
      <dsp:spPr>
        <a:xfrm>
          <a:off x="650154" y="589660"/>
          <a:ext cx="355924" cy="3559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702278" y="641784"/>
        <a:ext cx="251676" cy="251676"/>
      </dsp:txXfrm>
    </dsp:sp>
    <dsp:sp modelId="{86131475-9922-4C4F-BF94-3BA92024CBC6}">
      <dsp:nvSpPr>
        <dsp:cNvPr id="0" name=""/>
        <dsp:cNvSpPr/>
      </dsp:nvSpPr>
      <dsp:spPr>
        <a:xfrm>
          <a:off x="395471" y="322637"/>
          <a:ext cx="355924" cy="3559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 dirty="0"/>
        </a:p>
      </dsp:txBody>
      <dsp:txXfrm>
        <a:off x="447595" y="374761"/>
        <a:ext cx="251676" cy="251676"/>
      </dsp:txXfrm>
    </dsp:sp>
    <dsp:sp modelId="{095111C2-BB6C-46CB-90CE-E0348F251188}">
      <dsp:nvSpPr>
        <dsp:cNvPr id="0" name=""/>
        <dsp:cNvSpPr/>
      </dsp:nvSpPr>
      <dsp:spPr>
        <a:xfrm>
          <a:off x="759304" y="236583"/>
          <a:ext cx="355924" cy="3559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 dirty="0"/>
        </a:p>
      </dsp:txBody>
      <dsp:txXfrm>
        <a:off x="811428" y="288707"/>
        <a:ext cx="251676" cy="251676"/>
      </dsp:txXfrm>
    </dsp:sp>
    <dsp:sp modelId="{1D4868B6-3247-41A6-926A-C6E3C362CE20}">
      <dsp:nvSpPr>
        <dsp:cNvPr id="0" name=""/>
        <dsp:cNvSpPr/>
      </dsp:nvSpPr>
      <dsp:spPr>
        <a:xfrm>
          <a:off x="239862" y="167545"/>
          <a:ext cx="1102159" cy="879663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86A802-655D-4679-B393-503D931FEB67}">
      <dsp:nvSpPr>
        <dsp:cNvPr id="0" name=""/>
        <dsp:cNvSpPr/>
      </dsp:nvSpPr>
      <dsp:spPr>
        <a:xfrm>
          <a:off x="296699" y="112124"/>
          <a:ext cx="1084256" cy="376548"/>
        </a:xfrm>
        <a:prstGeom prst="ellipse">
          <a:avLst/>
        </a:prstGeom>
        <a:solidFill>
          <a:schemeClr val="accent3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520ECB-6E5C-4A0A-825B-3F0B974D5114}">
      <dsp:nvSpPr>
        <dsp:cNvPr id="0" name=""/>
        <dsp:cNvSpPr/>
      </dsp:nvSpPr>
      <dsp:spPr>
        <a:xfrm>
          <a:off x="735445" y="1034163"/>
          <a:ext cx="210127" cy="134481"/>
        </a:xfrm>
        <a:prstGeom prst="downArrow">
          <a:avLst/>
        </a:prstGeom>
        <a:solidFill>
          <a:schemeClr val="accent3">
            <a:lumMod val="7500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62B62A-F690-435B-B319-A7D52FF2C716}">
      <dsp:nvSpPr>
        <dsp:cNvPr id="0" name=""/>
        <dsp:cNvSpPr/>
      </dsp:nvSpPr>
      <dsp:spPr>
        <a:xfrm>
          <a:off x="105650" y="1146339"/>
          <a:ext cx="1469717" cy="2601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100" b="0" kern="1200" dirty="0" smtClean="0">
              <a:latin typeface="Calibri" panose="020F0502020204030204" pitchFamily="34" charset="0"/>
            </a:rPr>
            <a:t>Agregované   obsahové prvky</a:t>
          </a:r>
          <a:endParaRPr lang="en-US" sz="1100" b="1" kern="1200" dirty="0"/>
        </a:p>
      </dsp:txBody>
      <dsp:txXfrm>
        <a:off x="105650" y="1146339"/>
        <a:ext cx="1469717" cy="260171"/>
      </dsp:txXfrm>
    </dsp:sp>
    <dsp:sp modelId="{A12CC996-8083-4E01-9D0B-186390F8C298}">
      <dsp:nvSpPr>
        <dsp:cNvPr id="0" name=""/>
        <dsp:cNvSpPr/>
      </dsp:nvSpPr>
      <dsp:spPr>
        <a:xfrm>
          <a:off x="690898" y="517754"/>
          <a:ext cx="378229" cy="37822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746288" y="573144"/>
        <a:ext cx="267449" cy="267449"/>
      </dsp:txXfrm>
    </dsp:sp>
    <dsp:sp modelId="{86131475-9922-4C4F-BF94-3BA92024CBC6}">
      <dsp:nvSpPr>
        <dsp:cNvPr id="0" name=""/>
        <dsp:cNvSpPr/>
      </dsp:nvSpPr>
      <dsp:spPr>
        <a:xfrm>
          <a:off x="420254" y="233998"/>
          <a:ext cx="378229" cy="37822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 dirty="0"/>
        </a:p>
      </dsp:txBody>
      <dsp:txXfrm>
        <a:off x="475644" y="289388"/>
        <a:ext cx="267449" cy="267449"/>
      </dsp:txXfrm>
    </dsp:sp>
    <dsp:sp modelId="{095111C2-BB6C-46CB-90CE-E0348F251188}">
      <dsp:nvSpPr>
        <dsp:cNvPr id="0" name=""/>
        <dsp:cNvSpPr/>
      </dsp:nvSpPr>
      <dsp:spPr>
        <a:xfrm>
          <a:off x="806888" y="142551"/>
          <a:ext cx="378229" cy="37822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 dirty="0"/>
        </a:p>
      </dsp:txBody>
      <dsp:txXfrm>
        <a:off x="862278" y="197941"/>
        <a:ext cx="267449" cy="267449"/>
      </dsp:txXfrm>
    </dsp:sp>
    <dsp:sp modelId="{1D4868B6-3247-41A6-926A-C6E3C362CE20}">
      <dsp:nvSpPr>
        <dsp:cNvPr id="0" name=""/>
        <dsp:cNvSpPr/>
      </dsp:nvSpPr>
      <dsp:spPr>
        <a:xfrm>
          <a:off x="254894" y="69186"/>
          <a:ext cx="1171229" cy="934789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lumMod val="75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E56108-F94E-46F5-8AE1-7E89C227543C}">
      <dsp:nvSpPr>
        <dsp:cNvPr id="0" name=""/>
        <dsp:cNvSpPr/>
      </dsp:nvSpPr>
      <dsp:spPr>
        <a:xfrm>
          <a:off x="0" y="2782093"/>
          <a:ext cx="5579528" cy="1281906"/>
        </a:xfrm>
        <a:prstGeom prst="roundRect">
          <a:avLst>
            <a:gd name="adj" fmla="val 10000"/>
          </a:avLst>
        </a:prstGeom>
        <a:solidFill>
          <a:srgbClr val="415665"/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900" kern="1200" dirty="0" smtClean="0">
              <a:latin typeface="Calibri" panose="020F0502020204030204" pitchFamily="34" charset="0"/>
            </a:rPr>
            <a:t>Porovnanie so State-Of-The-Art</a:t>
          </a:r>
          <a:r>
            <a:rPr lang="sk-SK" sz="1900" kern="1200" baseline="30000" dirty="0" smtClean="0">
              <a:latin typeface="Calibri" panose="020F0502020204030204" pitchFamily="34" charset="0"/>
            </a:rPr>
            <a:t>1</a:t>
          </a:r>
          <a:endParaRPr lang="en-US" sz="1900" kern="1200" baseline="30000" dirty="0">
            <a:latin typeface="Calibri" panose="020F0502020204030204" pitchFamily="34" charset="0"/>
          </a:endParaRPr>
        </a:p>
      </dsp:txBody>
      <dsp:txXfrm>
        <a:off x="37546" y="2819639"/>
        <a:ext cx="5504436" cy="1206814"/>
      </dsp:txXfrm>
    </dsp:sp>
    <dsp:sp modelId="{903C2E04-A9E5-4E9C-BA5D-2531AA3FCC2F}">
      <dsp:nvSpPr>
        <dsp:cNvPr id="0" name=""/>
        <dsp:cNvSpPr/>
      </dsp:nvSpPr>
      <dsp:spPr>
        <a:xfrm>
          <a:off x="0" y="1371997"/>
          <a:ext cx="2759613" cy="1281906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200" kern="1200" dirty="0" smtClean="0">
              <a:latin typeface="Calibri" panose="020F0502020204030204" pitchFamily="34" charset="0"/>
            </a:rPr>
            <a:t>Hybridné odporúčanie skupinám (</a:t>
          </a:r>
          <a:r>
            <a:rPr lang="sk-SK" sz="2200" kern="1200" dirty="0" err="1" smtClean="0">
              <a:latin typeface="Calibri" panose="020F0502020204030204" pitchFamily="34" charset="0"/>
            </a:rPr>
            <a:t>Loomie</a:t>
          </a:r>
          <a:r>
            <a:rPr lang="sk-SK" sz="2200" kern="1200" dirty="0" smtClean="0">
              <a:latin typeface="Calibri" panose="020F0502020204030204" pitchFamily="34" charset="0"/>
            </a:rPr>
            <a:t>)</a:t>
          </a:r>
          <a:endParaRPr lang="en-US" sz="2200" kern="1200" dirty="0">
            <a:latin typeface="Calibri" panose="020F0502020204030204" pitchFamily="34" charset="0"/>
          </a:endParaRPr>
        </a:p>
      </dsp:txBody>
      <dsp:txXfrm>
        <a:off x="37546" y="1409543"/>
        <a:ext cx="2684521" cy="1206814"/>
      </dsp:txXfrm>
    </dsp:sp>
    <dsp:sp modelId="{B58D516C-88C2-41B4-82C6-7013B945A3F3}">
      <dsp:nvSpPr>
        <dsp:cNvPr id="0" name=""/>
        <dsp:cNvSpPr/>
      </dsp:nvSpPr>
      <dsp:spPr>
        <a:xfrm>
          <a:off x="5361" y="1460"/>
          <a:ext cx="1436358" cy="1281906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800" kern="1200" dirty="0" smtClean="0">
              <a:latin typeface="Calibri" panose="020F0502020204030204" pitchFamily="34" charset="0"/>
            </a:rPr>
            <a:t>Model používateľa</a:t>
          </a:r>
          <a:endParaRPr lang="en-US" sz="1800" kern="1200" dirty="0">
            <a:latin typeface="Calibri" panose="020F0502020204030204" pitchFamily="34" charset="0"/>
          </a:endParaRPr>
        </a:p>
      </dsp:txBody>
      <dsp:txXfrm>
        <a:off x="42907" y="39006"/>
        <a:ext cx="1361266" cy="1206814"/>
      </dsp:txXfrm>
    </dsp:sp>
    <dsp:sp modelId="{368C1400-EF59-44CE-BB41-58615146ACB2}">
      <dsp:nvSpPr>
        <dsp:cNvPr id="0" name=""/>
        <dsp:cNvSpPr/>
      </dsp:nvSpPr>
      <dsp:spPr>
        <a:xfrm>
          <a:off x="1948410" y="8062"/>
          <a:ext cx="1727953" cy="1281906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800" kern="1200" dirty="0" smtClean="0">
              <a:latin typeface="Calibri" panose="020F0502020204030204" pitchFamily="34" charset="0"/>
            </a:rPr>
            <a:t>Výpočet podobnosti pri odporúčaní</a:t>
          </a:r>
          <a:endParaRPr lang="en-US" sz="1800" kern="1200" dirty="0">
            <a:latin typeface="Calibri" panose="020F0502020204030204" pitchFamily="34" charset="0"/>
          </a:endParaRPr>
        </a:p>
      </dsp:txBody>
      <dsp:txXfrm>
        <a:off x="1985956" y="45608"/>
        <a:ext cx="1652861" cy="1206814"/>
      </dsp:txXfrm>
    </dsp:sp>
    <dsp:sp modelId="{F1400827-AB38-483C-99FB-4A583D99D7A3}">
      <dsp:nvSpPr>
        <dsp:cNvPr id="0" name=""/>
        <dsp:cNvSpPr/>
      </dsp:nvSpPr>
      <dsp:spPr>
        <a:xfrm>
          <a:off x="2851233" y="1371999"/>
          <a:ext cx="2739983" cy="1281906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200" kern="1200" dirty="0" smtClean="0">
              <a:latin typeface="Calibri" panose="020F0502020204030204" pitchFamily="34" charset="0"/>
            </a:rPr>
            <a:t>Hybridné odporúčanie skupinám (syntetický)</a:t>
          </a:r>
          <a:endParaRPr lang="en-US" sz="2200" kern="1200" dirty="0">
            <a:latin typeface="Calibri" panose="020F0502020204030204" pitchFamily="34" charset="0"/>
          </a:endParaRPr>
        </a:p>
      </dsp:txBody>
      <dsp:txXfrm>
        <a:off x="2888779" y="1409545"/>
        <a:ext cx="2664891" cy="1206814"/>
      </dsp:txXfrm>
    </dsp:sp>
    <dsp:sp modelId="{56E27F57-8A39-4F40-A8B7-E13DC3A60751}">
      <dsp:nvSpPr>
        <dsp:cNvPr id="0" name=""/>
        <dsp:cNvSpPr/>
      </dsp:nvSpPr>
      <dsp:spPr>
        <a:xfrm>
          <a:off x="4126726" y="0"/>
          <a:ext cx="1436358" cy="1281906"/>
        </a:xfrm>
        <a:prstGeom prst="roundRect">
          <a:avLst>
            <a:gd name="adj" fmla="val 10000"/>
          </a:avLst>
        </a:prstGeom>
        <a:solidFill>
          <a:schemeClr val="bg2">
            <a:lumMod val="9000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800" kern="1200" dirty="0" smtClean="0">
              <a:latin typeface="Calibri" panose="020F0502020204030204" pitchFamily="34" charset="0"/>
            </a:rPr>
            <a:t>Hybridné odporúčanie jednotlivcom</a:t>
          </a:r>
          <a:endParaRPr lang="en-US" sz="1800" kern="1200" dirty="0">
            <a:latin typeface="Calibri" panose="020F0502020204030204" pitchFamily="34" charset="0"/>
          </a:endParaRPr>
        </a:p>
      </dsp:txBody>
      <dsp:txXfrm>
        <a:off x="4164272" y="37546"/>
        <a:ext cx="1361266" cy="12068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chitecture">
  <dgm:title val="Architecture Layout"/>
  <dgm:desc val="Use to show hierarchical relationships that build from the bottom up. This layout works well for showing architectural components or objects that build on other objects."/>
  <dgm:catLst>
    <dgm:cat type="hierarchy" pri="4500"/>
    <dgm:cat type="list" pri="24500"/>
    <dgm:cat type="relationship" pri="10500"/>
    <dgm:cat type="officeonline" pri="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b"/>
        </dgm:alg>
      </dgm:if>
      <dgm:else name="Name3">
        <dgm:alg type="lin">
          <dgm:param type="linDir" val="fromR"/>
          <dgm:param type="nodeVertAlign" val="b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B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b"/>
              </dgm:alg>
            </dgm:if>
            <dgm:else name="Name10">
              <dgm:alg type="lin">
                <dgm:param type="linDir" val="fromR"/>
                <dgm:param type="nodeVertAlign" val="b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B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b"/>
                    </dgm:alg>
                  </dgm:if>
                  <dgm:else name="Name17">
                    <dgm:alg type="lin">
                      <dgm:param type="linDir" val="fromR"/>
                      <dgm:param type="nodeVertAlign" val="b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B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b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b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B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b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b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image" Target="../media/image6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image" Target="../media/image6.e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drawings/_rels/vmlDrawing2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drawings/_rels/vmlDrawing2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drawings/_rels/vmlDrawing2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51D482-BC20-4EF3-BC2B-DD8B4E4D5488}" type="datetimeFigureOut">
              <a:rPr lang="en-US"/>
              <a:t>16/3/2015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06AAEA-149F-4E40-9F43-85A253E362EC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04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6AAEA-149F-4E40-9F43-85A253E362E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902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sk-SK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6AAEA-149F-4E40-9F43-85A253E362E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331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sk-SK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6AAEA-149F-4E40-9F43-85A253E362E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4360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6AAEA-149F-4E40-9F43-85A253E362E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8155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6AAEA-149F-4E40-9F43-85A253E362E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969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6AAEA-149F-4E40-9F43-85A253E362E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0488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6AAEA-149F-4E40-9F43-85A253E362E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5253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sk-SK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6AAEA-149F-4E40-9F43-85A253E362E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1368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sk-SK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6AAEA-149F-4E40-9F43-85A253E362E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2912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k-SK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6AAEA-149F-4E40-9F43-85A253E362E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9938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k-SK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6AAEA-149F-4E40-9F43-85A253E362E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4803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sk-SK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6AAEA-149F-4E40-9F43-85A253E362E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9518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sk-SK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6AAEA-149F-4E40-9F43-85A253E362E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759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6AAEA-149F-4E40-9F43-85A253E362E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8164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6AAEA-149F-4E40-9F43-85A253E362E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98977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6AAEA-149F-4E40-9F43-85A253E362E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79750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6AAEA-149F-4E40-9F43-85A253E362E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8027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sk-SK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6AAEA-149F-4E40-9F43-85A253E362E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9157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sk-SK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6AAEA-149F-4E40-9F43-85A253E362E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7529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sk-SK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6AAEA-149F-4E40-9F43-85A253E362E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9555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sk-SK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6AAEA-149F-4E40-9F43-85A253E362E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6793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6AAEA-149F-4E40-9F43-85A253E362E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7150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6AAEA-149F-4E40-9F43-85A253E362E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9673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sk-SK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6AAEA-149F-4E40-9F43-85A253E362E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7628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6404" y="758952"/>
            <a:ext cx="706374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540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6404" y="4800600"/>
            <a:ext cx="7063740" cy="1691640"/>
          </a:xfrm>
        </p:spPr>
        <p:txBody>
          <a:bodyPr>
            <a:normAutofit/>
          </a:bodyPr>
          <a:lstStyle>
            <a:lvl1pPr marL="0" indent="0" algn="l">
              <a:buNone/>
              <a:defRPr sz="1650" baseline="0">
                <a:solidFill>
                  <a:schemeClr val="tx1">
                    <a:lumMod val="75000"/>
                  </a:schemeClr>
                </a:solidFill>
              </a:defRPr>
            </a:lvl1pPr>
            <a:lvl2pPr marL="342900" indent="0" algn="ctr">
              <a:buNone/>
              <a:defRPr sz="1650"/>
            </a:lvl2pPr>
            <a:lvl3pPr marL="685800" indent="0" algn="ctr">
              <a:buNone/>
              <a:defRPr sz="165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9E016143-E03C-4CFD-AFDC-14E5BDEA754C}" type="datetimeFigureOut">
              <a:rPr lang="en-US" smtClean="0"/>
              <a:t>16/3/2015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3429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3E54A-A8CA-48C1-9504-691B58049D29}" type="datetimeFigureOut">
              <a:rPr lang="en-US" smtClean="0"/>
              <a:t>16/3/2015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6525" y="381000"/>
            <a:ext cx="1857375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81000"/>
            <a:ext cx="5800725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6C806-BBF7-471C-9527-881CE2266695}" type="datetimeFigureOut">
              <a:rPr lang="en-US" smtClean="0"/>
              <a:t>16/3/2015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6524625"/>
            <a:ext cx="9144000" cy="3492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3476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7" name="TextBox 5"/>
          <p:cNvSpPr txBox="1">
            <a:spLocks noChangeArrowheads="1"/>
          </p:cNvSpPr>
          <p:nvPr userDrawn="1"/>
        </p:nvSpPr>
        <p:spPr bwMode="auto">
          <a:xfrm>
            <a:off x="55563" y="6524625"/>
            <a:ext cx="120332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 sz="1200" dirty="0" smtClean="0">
                <a:solidFill>
                  <a:schemeClr val="bg1"/>
                </a:solidFill>
                <a:latin typeface="Gill Sans MT" pitchFamily="34" charset="-18"/>
              </a:rPr>
              <a:t>23. 10.  </a:t>
            </a:r>
            <a:r>
              <a:rPr lang="en-US" sz="1200" dirty="0" smtClean="0">
                <a:solidFill>
                  <a:schemeClr val="bg1"/>
                </a:solidFill>
                <a:latin typeface="Gill Sans MT" pitchFamily="34" charset="-18"/>
              </a:rPr>
              <a:t>2011</a:t>
            </a:r>
            <a:endParaRPr lang="sk-SK" sz="1200" dirty="0">
              <a:solidFill>
                <a:schemeClr val="bg1"/>
              </a:solidFill>
              <a:latin typeface="Gill Sans MT" pitchFamily="34" charset="-18"/>
            </a:endParaRPr>
          </a:p>
        </p:txBody>
      </p:sp>
      <p:sp>
        <p:nvSpPr>
          <p:cNvPr id="8" name="TextBox 6"/>
          <p:cNvSpPr txBox="1">
            <a:spLocks noChangeArrowheads="1"/>
          </p:cNvSpPr>
          <p:nvPr userDrawn="1"/>
        </p:nvSpPr>
        <p:spPr bwMode="auto">
          <a:xfrm>
            <a:off x="8639175" y="6524625"/>
            <a:ext cx="50482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fld id="{75830D65-10CF-455B-AEC6-CC176B915516}" type="slidenum">
              <a:rPr lang="sk-SK" sz="1200">
                <a:solidFill>
                  <a:schemeClr val="bg1"/>
                </a:solidFill>
                <a:latin typeface="Gill Sans MT" pitchFamily="34" charset="-18"/>
              </a:rPr>
              <a:pPr/>
              <a:t>‹#›</a:t>
            </a:fld>
            <a:r>
              <a:rPr lang="sk-SK" sz="1200">
                <a:solidFill>
                  <a:schemeClr val="bg1"/>
                </a:solidFill>
                <a:latin typeface="Gill Sans MT" pitchFamily="34" charset="-18"/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8179"/>
            <a:ext cx="8229600" cy="640581"/>
          </a:xfrm>
        </p:spPr>
        <p:txBody>
          <a:bodyPr anchor="ctr"/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3970784" cy="4968552"/>
          </a:xfrm>
        </p:spPr>
        <p:txBody>
          <a:bodyPr>
            <a:normAutofit/>
          </a:bodyPr>
          <a:lstStyle>
            <a:lvl1pPr marL="342900" indent="-342900"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Gill Sans MT" pitchFamily="34" charset="-18"/>
              </a:defRPr>
            </a:lvl1pPr>
            <a:lvl2pPr marL="742950" indent="-285750"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Gill Sans MT" pitchFamily="34" charset="-18"/>
              </a:defRPr>
            </a:lvl2pPr>
            <a:lvl3pPr marL="914400" indent="0">
              <a:buFontTx/>
              <a:buNone/>
              <a:defRPr sz="1800">
                <a:solidFill>
                  <a:schemeClr val="tx1"/>
                </a:solidFill>
                <a:latin typeface="Gill Sans MT" pitchFamily="34" charset="-18"/>
              </a:defRPr>
            </a:lvl3pPr>
            <a:lvl4pPr marL="1371600" indent="0">
              <a:buFontTx/>
              <a:buNone/>
              <a:defRPr sz="1800">
                <a:solidFill>
                  <a:schemeClr val="tx1"/>
                </a:solidFill>
                <a:latin typeface="Gill Sans MT" pitchFamily="34" charset="-18"/>
              </a:defRPr>
            </a:lvl4pPr>
            <a:lvl5pPr marL="1828800" indent="0">
              <a:buFontTx/>
              <a:buNone/>
              <a:defRPr sz="1800">
                <a:solidFill>
                  <a:schemeClr val="tx1"/>
                </a:solidFill>
                <a:latin typeface="Gill Sans MT" pitchFamily="34" charset="-18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251520" y="44450"/>
            <a:ext cx="8640452" cy="303783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-18"/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2411413" y="6524625"/>
            <a:ext cx="4321175" cy="261938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bg1"/>
                </a:solidFill>
                <a:latin typeface="Gill Sans MT" pitchFamily="34" charset="-18"/>
                <a:cs typeface="+mn-cs"/>
              </a:defRPr>
            </a:lvl1pPr>
          </a:lstStyle>
          <a:p>
            <a:pPr>
              <a:defRPr/>
            </a:pPr>
            <a:r>
              <a:rPr lang="sk-SK" smtClean="0"/>
              <a:t>Jozef Tvarožek – </a:t>
            </a:r>
            <a:r>
              <a:rPr lang="en-US" smtClean="0"/>
              <a:t>Kvantitat</a:t>
            </a:r>
            <a:r>
              <a:rPr lang="sk-SK" smtClean="0"/>
              <a:t>ívne metódy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4716016" y="1412776"/>
            <a:ext cx="3970784" cy="4968552"/>
          </a:xfrm>
        </p:spPr>
        <p:txBody>
          <a:bodyPr>
            <a:normAutofit/>
          </a:bodyPr>
          <a:lstStyle>
            <a:lvl1pPr marL="342900" indent="-342900"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Gill Sans MT" pitchFamily="34" charset="-18"/>
              </a:defRPr>
            </a:lvl1pPr>
            <a:lvl2pPr marL="742950" indent="-285750"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Gill Sans MT" pitchFamily="34" charset="-18"/>
              </a:defRPr>
            </a:lvl2pPr>
            <a:lvl3pPr marL="914400" indent="0">
              <a:buFontTx/>
              <a:buNone/>
              <a:defRPr sz="1800">
                <a:solidFill>
                  <a:schemeClr val="tx1"/>
                </a:solidFill>
                <a:latin typeface="Gill Sans MT" pitchFamily="34" charset="-18"/>
              </a:defRPr>
            </a:lvl3pPr>
            <a:lvl4pPr marL="1371600" indent="0">
              <a:buFontTx/>
              <a:buNone/>
              <a:defRPr sz="1800">
                <a:solidFill>
                  <a:schemeClr val="tx1"/>
                </a:solidFill>
                <a:latin typeface="Gill Sans MT" pitchFamily="34" charset="-18"/>
              </a:defRPr>
            </a:lvl4pPr>
            <a:lvl5pPr marL="1828800" indent="0">
              <a:buFontTx/>
              <a:buNone/>
              <a:defRPr sz="1800">
                <a:solidFill>
                  <a:schemeClr val="tx1"/>
                </a:solidFill>
                <a:latin typeface="Gill Sans MT" pitchFamily="34" charset="-18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8015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94063-DF36-4330-A365-08DA1FA5B7D6}" type="datetimeFigureOut">
              <a:rPr lang="en-US" smtClean="0"/>
              <a:t>16/3/2015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6404" y="758952"/>
            <a:ext cx="706374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6404" y="4800600"/>
            <a:ext cx="7063740" cy="1691640"/>
          </a:xfrm>
        </p:spPr>
        <p:txBody>
          <a:bodyPr anchor="t">
            <a:normAutofit/>
          </a:bodyPr>
          <a:lstStyle>
            <a:lvl1pPr marL="0" indent="0">
              <a:buNone/>
              <a:defRPr sz="16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A7C6C-0F39-4D70-8E8D-FE5B9C95FA73}" type="datetimeFigureOut">
              <a:rPr lang="en-US" smtClean="0"/>
              <a:t>16/3/2015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3429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6404" y="1828801"/>
            <a:ext cx="3360420" cy="4351337"/>
          </a:xfrm>
        </p:spPr>
        <p:txBody>
          <a:bodyPr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4860" y="1828801"/>
            <a:ext cx="3360420" cy="4351337"/>
          </a:xfrm>
        </p:spPr>
        <p:txBody>
          <a:bodyPr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FA4AC-08CC-42CE-BD01-C191750A04EC}" type="datetimeFigureOut">
              <a:rPr lang="en-US" smtClean="0"/>
              <a:t>16/3/2015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6404" y="1713655"/>
            <a:ext cx="336042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500" b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6404" y="2507550"/>
            <a:ext cx="3360420" cy="3664650"/>
          </a:xfrm>
        </p:spPr>
        <p:txBody>
          <a:bodyPr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94860" y="1713655"/>
            <a:ext cx="336042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15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marL="0" lvl="0" indent="0" algn="l" defTabSz="685800" rtl="0" eaLnBrk="1" latinLnBrk="0" hangingPunct="1">
              <a:lnSpc>
                <a:spcPct val="90000"/>
              </a:lnSpc>
              <a:spcBef>
                <a:spcPts val="15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94860" y="2507550"/>
            <a:ext cx="3360420" cy="3664650"/>
          </a:xfrm>
        </p:spPr>
        <p:txBody>
          <a:bodyPr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7A723-92A7-435B-B681-F25B092FEFEB}" type="datetimeFigureOut">
              <a:rPr lang="en-US" smtClean="0"/>
              <a:t>16/3/2015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70639-886C-4FCF-9EAB-ABB5DA3F3F4A}" type="datetimeFigureOut">
              <a:rPr lang="en-US" smtClean="0"/>
              <a:t>16/3/2015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30651-31F4-45D2-98AE-A2108F41BC07}" type="datetimeFigureOut">
              <a:rPr lang="en-US" smtClean="0"/>
              <a:t>16/3/2015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400300" cy="1600197"/>
          </a:xfrm>
        </p:spPr>
        <p:txBody>
          <a:bodyPr anchor="b">
            <a:normAutofit/>
          </a:bodyPr>
          <a:lstStyle>
            <a:lvl1pPr>
              <a:defRPr sz="2400" b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8200" y="685800"/>
            <a:ext cx="4559300" cy="548640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99735"/>
            <a:ext cx="24003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600"/>
              </a:spcBef>
              <a:buNone/>
              <a:defRPr sz="9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3789A-C914-4DB1-8815-80B5EC7335C5}" type="datetimeFigureOut">
              <a:rPr lang="en-US" smtClean="0"/>
              <a:t>16/3/2015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846963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257800"/>
            <a:ext cx="7486650" cy="914400"/>
          </a:xfrm>
        </p:spPr>
        <p:txBody>
          <a:bodyPr anchor="b">
            <a:normAutofit/>
          </a:bodyPr>
          <a:lstStyle>
            <a:lvl1pPr>
              <a:defRPr sz="21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1"/>
            <a:ext cx="846963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6108590"/>
            <a:ext cx="748665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975">
                <a:solidFill>
                  <a:schemeClr val="bg1">
                    <a:lumMod val="85000"/>
                  </a:schemeClr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440AA-91A0-436F-8FDB-C0F939DCAE21}" type="datetimeFigureOut">
              <a:rPr lang="en-US" smtClean="0"/>
              <a:t>16/3/2015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469630" y="0"/>
            <a:ext cx="6858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6404" y="365760"/>
            <a:ext cx="726948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6404" y="1828801"/>
            <a:ext cx="644652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860032" y="1044178"/>
            <a:ext cx="190499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0E59FD0C-5451-4CA0-86AF-E70AE3279989}" type="datetimeFigureOut">
              <a:rPr lang="en-US" smtClean="0"/>
              <a:t>16/3/2015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021831" y="4092178"/>
            <a:ext cx="3581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88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69630" y="6172201"/>
            <a:ext cx="6858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27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 spc="-38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7160" indent="-137160" algn="l" defTabSz="685800" rtl="0" eaLnBrk="1" latinLnBrk="0" hangingPunct="1">
        <a:lnSpc>
          <a:spcPct val="95000"/>
        </a:lnSpc>
        <a:spcBef>
          <a:spcPts val="1050"/>
        </a:spcBef>
        <a:spcAft>
          <a:spcPts val="150"/>
        </a:spcAft>
        <a:buClr>
          <a:schemeClr val="accent1"/>
        </a:buClr>
        <a:buSzPct val="80000"/>
        <a:buFont typeface="Arial" pitchFamily="34" charset="0"/>
        <a:buChar char="•"/>
        <a:defRPr sz="1350" kern="1200" spc="8" baseline="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225"/>
        </a:spcBef>
        <a:spcAft>
          <a:spcPts val="225"/>
        </a:spcAft>
        <a:buClr>
          <a:schemeClr val="accent1"/>
        </a:buClr>
        <a:buFont typeface="Wingdings 2" pitchFamily="18" charset="2"/>
        <a:buChar char=""/>
        <a:defRPr sz="1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225"/>
        </a:spcBef>
        <a:spcAft>
          <a:spcPts val="225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225"/>
        </a:spcBef>
        <a:spcAft>
          <a:spcPts val="225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960120" indent="-137160" algn="l" defTabSz="685800" rtl="0" eaLnBrk="1" latinLnBrk="0" hangingPunct="1">
        <a:lnSpc>
          <a:spcPct val="90000"/>
        </a:lnSpc>
        <a:spcBef>
          <a:spcPts val="225"/>
        </a:spcBef>
        <a:spcAft>
          <a:spcPts val="225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171450" algn="l" defTabSz="685800" rtl="0" eaLnBrk="1" latinLnBrk="0" hangingPunct="1">
        <a:lnSpc>
          <a:spcPct val="90000"/>
        </a:lnSpc>
        <a:spcBef>
          <a:spcPts val="225"/>
        </a:spcBef>
        <a:spcAft>
          <a:spcPts val="225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25000" indent="-171450" algn="l" defTabSz="685800" rtl="0" eaLnBrk="1" latinLnBrk="0" hangingPunct="1">
        <a:lnSpc>
          <a:spcPct val="90000"/>
        </a:lnSpc>
        <a:spcBef>
          <a:spcPts val="225"/>
        </a:spcBef>
        <a:spcAft>
          <a:spcPts val="225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50000" indent="-171450" algn="l" defTabSz="685800" rtl="0" eaLnBrk="1" latinLnBrk="0" hangingPunct="1">
        <a:lnSpc>
          <a:spcPct val="90000"/>
        </a:lnSpc>
        <a:spcBef>
          <a:spcPts val="225"/>
        </a:spcBef>
        <a:spcAft>
          <a:spcPts val="225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75000" indent="-171450" algn="l" defTabSz="685800" rtl="0" eaLnBrk="1" latinLnBrk="0" hangingPunct="1">
        <a:lnSpc>
          <a:spcPct val="90000"/>
        </a:lnSpc>
        <a:spcBef>
          <a:spcPts val="225"/>
        </a:spcBef>
        <a:spcAft>
          <a:spcPts val="225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1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3.png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22.bin"/><Relationship Id="rId12" Type="http://schemas.openxmlformats.org/officeDocument/2006/relationships/image" Target="../media/image12.png"/><Relationship Id="rId17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4.bin"/><Relationship Id="rId1" Type="http://schemas.openxmlformats.org/officeDocument/2006/relationships/vmlDrawing" Target="../drawings/vmlDrawing11.vml"/><Relationship Id="rId6" Type="http://schemas.openxmlformats.org/officeDocument/2006/relationships/image" Target="../media/image6.emf"/><Relationship Id="rId11" Type="http://schemas.openxmlformats.org/officeDocument/2006/relationships/image" Target="../media/image10.png"/><Relationship Id="rId5" Type="http://schemas.openxmlformats.org/officeDocument/2006/relationships/oleObject" Target="../embeddings/oleObject21.bin"/><Relationship Id="rId15" Type="http://schemas.openxmlformats.org/officeDocument/2006/relationships/image" Target="../media/image1.emf"/><Relationship Id="rId10" Type="http://schemas.openxmlformats.org/officeDocument/2006/relationships/image" Target="../media/image9.png"/><Relationship Id="rId4" Type="http://schemas.openxmlformats.org/officeDocument/2006/relationships/image" Target="../media/image11.png"/><Relationship Id="rId9" Type="http://schemas.openxmlformats.org/officeDocument/2006/relationships/image" Target="../media/image8.png"/><Relationship Id="rId14" Type="http://schemas.openxmlformats.org/officeDocument/2006/relationships/oleObject" Target="../embeddings/oleObject23.bin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diagramData" Target="../diagrams/data2.xml"/><Relationship Id="rId18" Type="http://schemas.openxmlformats.org/officeDocument/2006/relationships/oleObject" Target="../embeddings/oleObject26.bin"/><Relationship Id="rId26" Type="http://schemas.openxmlformats.org/officeDocument/2006/relationships/oleObject" Target="../embeddings/oleObject28.bin"/><Relationship Id="rId3" Type="http://schemas.openxmlformats.org/officeDocument/2006/relationships/notesSlide" Target="../notesSlides/notesSlide8.xml"/><Relationship Id="rId21" Type="http://schemas.openxmlformats.org/officeDocument/2006/relationships/diagramQuickStyle" Target="../diagrams/quickStyle3.xml"/><Relationship Id="rId7" Type="http://schemas.openxmlformats.org/officeDocument/2006/relationships/diagramColors" Target="../diagrams/colors1.xml"/><Relationship Id="rId12" Type="http://schemas.openxmlformats.org/officeDocument/2006/relationships/image" Target="../media/image15.emf"/><Relationship Id="rId17" Type="http://schemas.microsoft.com/office/2007/relationships/diagramDrawing" Target="../diagrams/drawing2.xml"/><Relationship Id="rId25" Type="http://schemas.openxmlformats.org/officeDocument/2006/relationships/image" Target="../media/image17.WMF"/><Relationship Id="rId2" Type="http://schemas.openxmlformats.org/officeDocument/2006/relationships/slideLayout" Target="../slideLayouts/slideLayout2.xml"/><Relationship Id="rId16" Type="http://schemas.openxmlformats.org/officeDocument/2006/relationships/diagramColors" Target="../diagrams/colors2.xml"/><Relationship Id="rId20" Type="http://schemas.openxmlformats.org/officeDocument/2006/relationships/diagramLayout" Target="../diagrams/layout3.xml"/><Relationship Id="rId29" Type="http://schemas.openxmlformats.org/officeDocument/2006/relationships/image" Target="../media/image2.emf"/><Relationship Id="rId1" Type="http://schemas.openxmlformats.org/officeDocument/2006/relationships/vmlDrawing" Target="../drawings/vmlDrawing12.v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14.emf"/><Relationship Id="rId24" Type="http://schemas.openxmlformats.org/officeDocument/2006/relationships/oleObject" Target="../embeddings/oleObject27.bin"/><Relationship Id="rId5" Type="http://schemas.openxmlformats.org/officeDocument/2006/relationships/diagramLayout" Target="../diagrams/layout1.xml"/><Relationship Id="rId15" Type="http://schemas.openxmlformats.org/officeDocument/2006/relationships/diagramQuickStyle" Target="../diagrams/quickStyle2.xml"/><Relationship Id="rId23" Type="http://schemas.microsoft.com/office/2007/relationships/diagramDrawing" Target="../diagrams/drawing3.xml"/><Relationship Id="rId28" Type="http://schemas.openxmlformats.org/officeDocument/2006/relationships/oleObject" Target="../embeddings/oleObject29.bin"/><Relationship Id="rId10" Type="http://schemas.openxmlformats.org/officeDocument/2006/relationships/image" Target="../media/image6.emf"/><Relationship Id="rId19" Type="http://schemas.openxmlformats.org/officeDocument/2006/relationships/diagramData" Target="../diagrams/data3.xml"/><Relationship Id="rId4" Type="http://schemas.openxmlformats.org/officeDocument/2006/relationships/diagramData" Target="../diagrams/data1.xml"/><Relationship Id="rId9" Type="http://schemas.openxmlformats.org/officeDocument/2006/relationships/oleObject" Target="../embeddings/oleObject25.bin"/><Relationship Id="rId14" Type="http://schemas.openxmlformats.org/officeDocument/2006/relationships/diagramLayout" Target="../diagrams/layout2.xml"/><Relationship Id="rId22" Type="http://schemas.openxmlformats.org/officeDocument/2006/relationships/diagramColors" Target="../diagrams/colors3.xml"/><Relationship Id="rId27" Type="http://schemas.openxmlformats.org/officeDocument/2006/relationships/image" Target="../media/image1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31.bin"/><Relationship Id="rId5" Type="http://schemas.openxmlformats.org/officeDocument/2006/relationships/image" Target="../media/image1.emf"/><Relationship Id="rId4" Type="http://schemas.openxmlformats.org/officeDocument/2006/relationships/oleObject" Target="../embeddings/oleObject30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33.bin"/><Relationship Id="rId5" Type="http://schemas.openxmlformats.org/officeDocument/2006/relationships/image" Target="../media/image1.emf"/><Relationship Id="rId4" Type="http://schemas.openxmlformats.org/officeDocument/2006/relationships/oleObject" Target="../embeddings/oleObject32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35.bin"/><Relationship Id="rId5" Type="http://schemas.openxmlformats.org/officeDocument/2006/relationships/image" Target="../media/image1.emf"/><Relationship Id="rId4" Type="http://schemas.openxmlformats.org/officeDocument/2006/relationships/oleObject" Target="../embeddings/oleObject34.bin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37.bin"/><Relationship Id="rId5" Type="http://schemas.openxmlformats.org/officeDocument/2006/relationships/image" Target="../media/image1.emf"/><Relationship Id="rId4" Type="http://schemas.openxmlformats.org/officeDocument/2006/relationships/oleObject" Target="../embeddings/oleObject36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39.bin"/><Relationship Id="rId5" Type="http://schemas.openxmlformats.org/officeDocument/2006/relationships/image" Target="../media/image1.emf"/><Relationship Id="rId4" Type="http://schemas.openxmlformats.org/officeDocument/2006/relationships/oleObject" Target="../embeddings/oleObject38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41.bin"/><Relationship Id="rId5" Type="http://schemas.openxmlformats.org/officeDocument/2006/relationships/image" Target="../media/image1.emf"/><Relationship Id="rId4" Type="http://schemas.openxmlformats.org/officeDocument/2006/relationships/oleObject" Target="../embeddings/oleObject40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43.bin"/><Relationship Id="rId5" Type="http://schemas.openxmlformats.org/officeDocument/2006/relationships/image" Target="../media/image1.emf"/><Relationship Id="rId4" Type="http://schemas.openxmlformats.org/officeDocument/2006/relationships/oleObject" Target="../embeddings/oleObject42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2.emf"/><Relationship Id="rId12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45.bin"/><Relationship Id="rId11" Type="http://schemas.openxmlformats.org/officeDocument/2006/relationships/image" Target="../media/image22.png"/><Relationship Id="rId5" Type="http://schemas.openxmlformats.org/officeDocument/2006/relationships/image" Target="../media/image1.emf"/><Relationship Id="rId10" Type="http://schemas.openxmlformats.org/officeDocument/2006/relationships/image" Target="../media/image21.png"/><Relationship Id="rId4" Type="http://schemas.openxmlformats.org/officeDocument/2006/relationships/oleObject" Target="../embeddings/oleObject44.bin"/><Relationship Id="rId9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2.emf"/><Relationship Id="rId12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47.bin"/><Relationship Id="rId11" Type="http://schemas.openxmlformats.org/officeDocument/2006/relationships/image" Target="../media/image28.png"/><Relationship Id="rId5" Type="http://schemas.openxmlformats.org/officeDocument/2006/relationships/image" Target="../media/image1.emf"/><Relationship Id="rId10" Type="http://schemas.openxmlformats.org/officeDocument/2006/relationships/image" Target="../media/image27.png"/><Relationship Id="rId4" Type="http://schemas.openxmlformats.org/officeDocument/2006/relationships/oleObject" Target="../embeddings/oleObject46.bin"/><Relationship Id="rId9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notesSlide" Target="../notesSlides/notesSlide18.xml"/><Relationship Id="rId7" Type="http://schemas.openxmlformats.org/officeDocument/2006/relationships/diagramColors" Target="../diagrams/colors4.xml"/><Relationship Id="rId12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diagramQuickStyle" Target="../diagrams/quickStyle4.xml"/><Relationship Id="rId11" Type="http://schemas.openxmlformats.org/officeDocument/2006/relationships/oleObject" Target="../embeddings/oleObject49.bin"/><Relationship Id="rId5" Type="http://schemas.openxmlformats.org/officeDocument/2006/relationships/diagramLayout" Target="../diagrams/layout4.xml"/><Relationship Id="rId10" Type="http://schemas.openxmlformats.org/officeDocument/2006/relationships/image" Target="../media/image1.emf"/><Relationship Id="rId4" Type="http://schemas.openxmlformats.org/officeDocument/2006/relationships/diagramData" Target="../diagrams/data4.xml"/><Relationship Id="rId9" Type="http://schemas.openxmlformats.org/officeDocument/2006/relationships/oleObject" Target="../embeddings/oleObject48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notesSlide" Target="../notesSlides/notesSlide19.xml"/><Relationship Id="rId7" Type="http://schemas.openxmlformats.org/officeDocument/2006/relationships/oleObject" Target="../embeddings/oleObject5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0.bin"/><Relationship Id="rId4" Type="http://schemas.openxmlformats.org/officeDocument/2006/relationships/chart" Target="../charts/chart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notesSlide" Target="../notesSlides/notesSlide20.xml"/><Relationship Id="rId7" Type="http://schemas.openxmlformats.org/officeDocument/2006/relationships/oleObject" Target="../embeddings/oleObject5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2.bin"/><Relationship Id="rId4" Type="http://schemas.openxmlformats.org/officeDocument/2006/relationships/chart" Target="../charts/char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7.xml"/><Relationship Id="rId13" Type="http://schemas.openxmlformats.org/officeDocument/2006/relationships/image" Target="../media/image2.emf"/><Relationship Id="rId3" Type="http://schemas.openxmlformats.org/officeDocument/2006/relationships/notesSlide" Target="../notesSlides/notesSlide21.xml"/><Relationship Id="rId7" Type="http://schemas.openxmlformats.org/officeDocument/2006/relationships/chart" Target="../charts/chart6.xml"/><Relationship Id="rId12" Type="http://schemas.openxmlformats.org/officeDocument/2006/relationships/oleObject" Target="../embeddings/oleObject5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6" Type="http://schemas.openxmlformats.org/officeDocument/2006/relationships/chart" Target="../charts/chart5.xml"/><Relationship Id="rId11" Type="http://schemas.openxmlformats.org/officeDocument/2006/relationships/image" Target="../media/image1.emf"/><Relationship Id="rId5" Type="http://schemas.openxmlformats.org/officeDocument/2006/relationships/chart" Target="../charts/chart4.xml"/><Relationship Id="rId10" Type="http://schemas.openxmlformats.org/officeDocument/2006/relationships/oleObject" Target="../embeddings/oleObject54.bin"/><Relationship Id="rId4" Type="http://schemas.openxmlformats.org/officeDocument/2006/relationships/chart" Target="../charts/chart3.xml"/><Relationship Id="rId9" Type="http://schemas.openxmlformats.org/officeDocument/2006/relationships/chart" Target="../charts/chart8.xml"/><Relationship Id="rId14" Type="http://schemas.openxmlformats.org/officeDocument/2006/relationships/chart" Target="../charts/chart9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G"/><Relationship Id="rId13" Type="http://schemas.openxmlformats.org/officeDocument/2006/relationships/image" Target="../media/image1.emf"/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33.png"/><Relationship Id="rId12" Type="http://schemas.openxmlformats.org/officeDocument/2006/relationships/oleObject" Target="../embeddings/oleObject5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JPG"/><Relationship Id="rId15" Type="http://schemas.openxmlformats.org/officeDocument/2006/relationships/image" Target="../media/image2.emf"/><Relationship Id="rId10" Type="http://schemas.openxmlformats.org/officeDocument/2006/relationships/image" Target="../media/image36.JPG"/><Relationship Id="rId4" Type="http://schemas.openxmlformats.org/officeDocument/2006/relationships/image" Target="../media/image30.jpg"/><Relationship Id="rId9" Type="http://schemas.openxmlformats.org/officeDocument/2006/relationships/image" Target="../media/image35.JPG"/><Relationship Id="rId14" Type="http://schemas.openxmlformats.org/officeDocument/2006/relationships/oleObject" Target="../embeddings/oleObject57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59.bin"/><Relationship Id="rId5" Type="http://schemas.openxmlformats.org/officeDocument/2006/relationships/image" Target="../media/image1.emf"/><Relationship Id="rId4" Type="http://schemas.openxmlformats.org/officeDocument/2006/relationships/oleObject" Target="../embeddings/oleObject58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.emf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6" Type="http://schemas.openxmlformats.org/officeDocument/2006/relationships/oleObject" Target="../embeddings/oleObject61.bin"/><Relationship Id="rId5" Type="http://schemas.openxmlformats.org/officeDocument/2006/relationships/image" Target="../media/image1.emf"/><Relationship Id="rId4" Type="http://schemas.openxmlformats.org/officeDocument/2006/relationships/oleObject" Target="../embeddings/oleObject60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1.emf"/><Relationship Id="rId4" Type="http://schemas.openxmlformats.org/officeDocument/2006/relationships/oleObject" Target="../embeddings/oleObject9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1.emf"/><Relationship Id="rId4" Type="http://schemas.openxmlformats.org/officeDocument/2006/relationships/oleObject" Target="../embeddings/oleObject1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1.emf"/><Relationship Id="rId4" Type="http://schemas.openxmlformats.org/officeDocument/2006/relationships/oleObject" Target="../embeddings/oleObject13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1.emf"/><Relationship Id="rId4" Type="http://schemas.openxmlformats.org/officeDocument/2006/relationships/oleObject" Target="../embeddings/oleObject15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6404" y="2050472"/>
            <a:ext cx="7549896" cy="3056082"/>
          </a:xfrm>
        </p:spPr>
        <p:txBody>
          <a:bodyPr>
            <a:normAutofit fontScale="90000"/>
          </a:bodyPr>
          <a:lstStyle/>
          <a:p>
            <a:pPr algn="ctr"/>
            <a:r>
              <a:rPr lang="sk-SK" dirty="0"/>
              <a:t>Skupinové odporúčanie pre inteligentnú </a:t>
            </a:r>
            <a:r>
              <a:rPr lang="sk-SK" dirty="0" smtClean="0"/>
              <a:t>TV</a:t>
            </a:r>
            <a:br>
              <a:rPr lang="sk-SK" dirty="0" smtClean="0"/>
            </a:br>
            <a:r>
              <a:rPr lang="sk-SK" dirty="0" smtClean="0"/>
              <a:t> </a:t>
            </a:r>
            <a:r>
              <a:rPr lang="sk-SK" dirty="0"/>
              <a:t/>
            </a:r>
            <a:br>
              <a:rPr lang="sk-SK" dirty="0"/>
            </a:br>
            <a:r>
              <a:rPr lang="sk-SK" i="1" dirty="0" err="1"/>
              <a:t>a.k.a</a:t>
            </a:r>
            <a:r>
              <a:rPr lang="sk-SK" i="1" dirty="0" smtClean="0"/>
              <a:t>.</a:t>
            </a:r>
            <a:br>
              <a:rPr lang="sk-SK" i="1" dirty="0" smtClean="0"/>
            </a:br>
            <a:r>
              <a:rPr lang="sk-SK" dirty="0"/>
              <a:t/>
            </a:r>
            <a:br>
              <a:rPr lang="sk-SK" dirty="0"/>
            </a:br>
            <a:r>
              <a:rPr lang="sk-SK" dirty="0"/>
              <a:t> </a:t>
            </a:r>
            <a:r>
              <a:rPr lang="sk-SK" sz="4900" dirty="0"/>
              <a:t>Historky z podsvetia</a:t>
            </a:r>
            <a:endParaRPr lang="en-US" sz="4900" dirty="0">
              <a:latin typeface="Calibri" panose="020F05020202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67938" y="6022868"/>
            <a:ext cx="4185557" cy="469372"/>
          </a:xfrm>
        </p:spPr>
        <p:txBody>
          <a:bodyPr/>
          <a:lstStyle/>
          <a:p>
            <a:pPr algn="ctr"/>
            <a:r>
              <a:rPr lang="sk-SK" sz="2400" dirty="0" smtClean="0">
                <a:latin typeface="Calibri" panose="020F0502020204030204" pitchFamily="34" charset="0"/>
              </a:rPr>
              <a:t>Ondrej Kaššák</a:t>
            </a:r>
            <a:r>
              <a:rPr lang="en-US" sz="2000" b="1" dirty="0" smtClean="0">
                <a:latin typeface="Calibri" panose="020F0502020204030204" pitchFamily="34" charset="0"/>
              </a:rPr>
              <a:t>, </a:t>
            </a:r>
            <a:r>
              <a:rPr lang="sk-SK" sz="2400" dirty="0" smtClean="0">
                <a:latin typeface="Calibri" panose="020F0502020204030204" pitchFamily="34" charset="0"/>
              </a:rPr>
              <a:t>Michal </a:t>
            </a:r>
            <a:r>
              <a:rPr lang="sk-SK" sz="2400" dirty="0" err="1" smtClean="0">
                <a:latin typeface="Calibri" panose="020F0502020204030204" pitchFamily="34" charset="0"/>
              </a:rPr>
              <a:t>Kompan</a:t>
            </a:r>
            <a:endParaRPr lang="en-US" sz="2400" dirty="0">
              <a:latin typeface="Calibri" panose="020F0502020204030204" pitchFamily="34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4562885"/>
              </p:ext>
            </p:extLst>
          </p:nvPr>
        </p:nvGraphicFramePr>
        <p:xfrm>
          <a:off x="7501464" y="6027479"/>
          <a:ext cx="1326788" cy="4647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8" name="CorelDRAW" r:id="rId4" imgW="1091460" imgH="383299" progId="CorelDraw.Graphic.17">
                  <p:embed/>
                </p:oleObj>
              </mc:Choice>
              <mc:Fallback>
                <p:oleObj name="CorelDRAW" r:id="rId4" imgW="1091460" imgH="383299" progId="CorelDraw.Graphic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501464" y="6027479"/>
                        <a:ext cx="1326788" cy="4647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7127896"/>
              </p:ext>
            </p:extLst>
          </p:nvPr>
        </p:nvGraphicFramePr>
        <p:xfrm>
          <a:off x="946404" y="6027479"/>
          <a:ext cx="1273565" cy="4647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9" name="CorelDRAW" r:id="rId6" imgW="4019118" imgH="1467178" progId="CorelDraw.Graphic.17">
                  <p:embed/>
                </p:oleObj>
              </mc:Choice>
              <mc:Fallback>
                <p:oleObj name="CorelDRAW" r:id="rId6" imgW="4019118" imgH="1467178" progId="CorelDraw.Graphic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46404" y="6027479"/>
                        <a:ext cx="1273565" cy="4647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508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5" name="Object 10"/>
          <p:cNvGraphicFramePr>
            <a:graphicFrameLocks noChangeAspect="1"/>
          </p:cNvGraphicFramePr>
          <p:nvPr>
            <p:extLst/>
          </p:nvPr>
        </p:nvGraphicFramePr>
        <p:xfrm>
          <a:off x="8499654" y="6155798"/>
          <a:ext cx="644346" cy="2257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04" name="CorelDRAW" r:id="rId3" imgW="1091460" imgH="383299" progId="CorelDraw.Graphic.17">
                  <p:embed/>
                </p:oleObj>
              </mc:Choice>
              <mc:Fallback>
                <p:oleObj name="CorelDRAW" r:id="rId3" imgW="1091460" imgH="383299" progId="CorelDraw.Graphic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499654" y="6155798"/>
                        <a:ext cx="644346" cy="2257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14"/>
          <p:cNvGraphicFramePr>
            <a:graphicFrameLocks noChangeAspect="1"/>
          </p:cNvGraphicFramePr>
          <p:nvPr>
            <p:extLst/>
          </p:nvPr>
        </p:nvGraphicFramePr>
        <p:xfrm>
          <a:off x="8523575" y="5798152"/>
          <a:ext cx="596503" cy="2176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05" name="CorelDRAW" r:id="rId5" imgW="4019118" imgH="1467178" progId="CorelDraw.Graphic.17">
                  <p:embed/>
                </p:oleObj>
              </mc:Choice>
              <mc:Fallback>
                <p:oleObj name="CorelDRAW" r:id="rId5" imgW="4019118" imgH="1467178" progId="CorelDraw.Graphic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523575" y="5798152"/>
                        <a:ext cx="596503" cy="2176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2" descr="http://forums.connectedly.com/attachments/raspberry-pi-f179/862d1400960398t-how-controlling-gpio-pins-via-internet-equipment-prepared-lets-begin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886" y="206479"/>
            <a:ext cx="6612227" cy="6492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2377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sk-SK" b="1" dirty="0" smtClean="0">
                <a:latin typeface="Calibri" panose="020F0502020204030204" pitchFamily="34" charset="0"/>
              </a:rPr>
              <a:t>Model používateľa s personalizovaným </a:t>
            </a:r>
            <a:r>
              <a:rPr lang="sk-SK" b="1" dirty="0" err="1" smtClean="0">
                <a:latin typeface="Calibri" panose="020F0502020204030204" pitchFamily="34" charset="0"/>
              </a:rPr>
              <a:t>váhovaním</a:t>
            </a:r>
            <a:r>
              <a:rPr lang="sk-SK" b="1" dirty="0" smtClean="0">
                <a:latin typeface="Calibri" panose="020F0502020204030204" pitchFamily="34" charset="0"/>
              </a:rPr>
              <a:t> zložiek</a:t>
            </a:r>
            <a:endParaRPr lang="en-US" b="1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5023" y="6044969"/>
            <a:ext cx="6446520" cy="5460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>
                <a:latin typeface="Calibri" panose="020F0502020204030204" pitchFamily="34" charset="0"/>
              </a:rPr>
              <a:t>	    </a:t>
            </a:r>
            <a:r>
              <a:rPr lang="sk-SK" sz="2200" b="1" dirty="0">
                <a:latin typeface="Calibri" panose="020F0502020204030204" pitchFamily="34" charset="0"/>
              </a:rPr>
              <a:t>Váhy</a:t>
            </a:r>
            <a:r>
              <a:rPr lang="sk-SK" sz="2200" dirty="0">
                <a:latin typeface="Calibri" panose="020F0502020204030204" pitchFamily="34" charset="0"/>
              </a:rPr>
              <a:t> – Globálne a Individuálne</a:t>
            </a:r>
            <a:endParaRPr lang="en-US" sz="2200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408836" y="4006150"/>
                <a:ext cx="6372708" cy="13949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k-SK" sz="15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k-SK" sz="1500" i="1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sk-SK" sz="1500" i="1">
                              <a:latin typeface="Cambria Math"/>
                            </a:rPr>
                            <m:t>žá</m:t>
                          </m:r>
                          <m:r>
                            <a:rPr lang="sk-SK" sz="1500" i="1">
                              <a:latin typeface="Cambria Math"/>
                            </a:rPr>
                            <m:t>𝑛𝑟𝑒</m:t>
                          </m:r>
                        </m:sub>
                      </m:sSub>
                      <m:r>
                        <a:rPr lang="sk-SK" sz="1500" i="1">
                          <a:latin typeface="Cambria Math"/>
                        </a:rPr>
                        <m:t>   =</m:t>
                      </m:r>
                      <m:r>
                        <a:rPr lang="en-US" sz="1500" b="1" i="1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1500" b="1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500" b="1" i="1">
                          <a:latin typeface="Cambria Math" panose="02040503050406030204" pitchFamily="18" charset="0"/>
                        </a:rPr>
                        <m:t>𝟏𝟐</m:t>
                      </m:r>
                      <m:r>
                        <a:rPr lang="en-US" sz="1500" i="1">
                          <a:latin typeface="Cambria Math" panose="02040503050406030204" pitchFamily="18" charset="0"/>
                        </a:rPr>
                        <m:t>∗</m:t>
                      </m:r>
                      <m:d>
                        <m:dPr>
                          <m:begChr m:val="["/>
                          <m:endChr m:val="]"/>
                          <m:ctrlPr>
                            <a:rPr lang="sk-SK" sz="15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sk-SK" sz="15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sk-SK" sz="1500" i="1">
                                  <a:latin typeface="Cambria Math"/>
                                </a:rPr>
                                <m:t>𝑘𝑜𝑚</m:t>
                              </m:r>
                              <m:r>
                                <a:rPr lang="sk-SK" sz="1500" i="1">
                                  <a:latin typeface="Cambria Math"/>
                                </a:rPr>
                                <m:t>é</m:t>
                              </m:r>
                              <m:r>
                                <a:rPr lang="sk-SK" sz="1500" i="1">
                                  <a:latin typeface="Cambria Math"/>
                                </a:rPr>
                                <m:t>𝑑𝑖𝑎</m:t>
                              </m:r>
                              <m:r>
                                <a:rPr lang="en-US" sz="1500" i="1">
                                  <a:latin typeface="Cambria Math"/>
                                </a:rPr>
                                <m:t>;4.2;3</m:t>
                              </m:r>
                            </m:e>
                          </m:d>
                          <m:r>
                            <a:rPr lang="sk-SK" sz="1500" i="1">
                              <a:latin typeface="Cambria Math"/>
                            </a:rPr>
                            <m:t>,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sk-SK" sz="15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sk-SK" sz="1500" i="1">
                                  <a:latin typeface="Cambria Math"/>
                                </a:rPr>
                                <m:t>𝑎𝑘</m:t>
                              </m:r>
                              <m:r>
                                <a:rPr lang="sk-SK" sz="1500" i="1">
                                  <a:latin typeface="Cambria Math"/>
                                </a:rPr>
                                <m:t>č</m:t>
                              </m:r>
                              <m:r>
                                <a:rPr lang="sk-SK" sz="1500" i="1">
                                  <a:latin typeface="Cambria Math"/>
                                </a:rPr>
                                <m:t>𝑛</m:t>
                              </m:r>
                              <m:r>
                                <a:rPr lang="sk-SK" sz="1500" i="1">
                                  <a:latin typeface="Cambria Math"/>
                                </a:rPr>
                                <m:t>ý;3.8;5</m:t>
                              </m:r>
                            </m:e>
                          </m:d>
                          <m:r>
                            <a:rPr lang="sk-SK" sz="1500" i="1">
                              <a:latin typeface="Cambria Math"/>
                            </a:rPr>
                            <m:t>,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sk-SK" sz="15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sk-SK" sz="1500" i="1">
                                  <a:latin typeface="Cambria Math"/>
                                </a:rPr>
                                <m:t>𝑑𝑟</m:t>
                              </m:r>
                              <m:r>
                                <a:rPr lang="sk-SK" sz="1500" i="1">
                                  <a:latin typeface="Cambria Math"/>
                                </a:rPr>
                                <m:t>á</m:t>
                              </m:r>
                              <m:r>
                                <a:rPr lang="sk-SK" sz="1500" i="1">
                                  <a:latin typeface="Cambria Math"/>
                                </a:rPr>
                                <m:t>𝑚𝑎</m:t>
                              </m:r>
                              <m:r>
                                <a:rPr lang="sk-SK" sz="1500" i="1">
                                  <a:latin typeface="Cambria Math"/>
                                </a:rPr>
                                <m:t>;1.5;2</m:t>
                              </m:r>
                            </m:e>
                          </m:d>
                          <m:r>
                            <a:rPr lang="sk-SK" sz="1500" i="1">
                              <a:latin typeface="Cambria Math"/>
                            </a:rPr>
                            <m:t>, …</m:t>
                          </m:r>
                        </m:e>
                      </m:d>
                    </m:oMath>
                  </m:oMathPara>
                </a14:m>
                <a:endParaRPr lang="sk-SK" sz="15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k-SK" sz="15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k-SK" sz="1500" i="1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sk-SK" sz="1500" i="1">
                              <a:latin typeface="Cambria Math"/>
                            </a:rPr>
                            <m:t>𝑘𝑙</m:t>
                          </m:r>
                          <m:r>
                            <a:rPr lang="sk-SK" sz="1500" i="1">
                              <a:latin typeface="Cambria Math"/>
                            </a:rPr>
                            <m:t>. </m:t>
                          </m:r>
                          <m:r>
                            <a:rPr lang="sk-SK" sz="1500" i="1">
                              <a:latin typeface="Cambria Math"/>
                            </a:rPr>
                            <m:t>𝑠𝑙𝑜𝑣</m:t>
                          </m:r>
                          <m:r>
                            <a:rPr lang="sk-SK" sz="1500" i="1">
                              <a:latin typeface="Cambria Math"/>
                            </a:rPr>
                            <m:t>á</m:t>
                          </m:r>
                        </m:sub>
                      </m:sSub>
                      <m:r>
                        <a:rPr lang="sk-SK" sz="1500" i="1">
                          <a:latin typeface="Cambria Math"/>
                        </a:rPr>
                        <m:t>=</m:t>
                      </m:r>
                      <m:r>
                        <a:rPr lang="en-US" sz="1500" b="1" i="1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1500" b="1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500" b="1" i="1">
                          <a:latin typeface="Cambria Math" panose="02040503050406030204" pitchFamily="18" charset="0"/>
                        </a:rPr>
                        <m:t>𝟎𝟔</m:t>
                      </m:r>
                      <m:r>
                        <a:rPr lang="en-US" sz="1500" i="1">
                          <a:latin typeface="Cambria Math" panose="02040503050406030204" pitchFamily="18" charset="0"/>
                        </a:rPr>
                        <m:t>∗</m:t>
                      </m:r>
                      <m:d>
                        <m:dPr>
                          <m:begChr m:val="["/>
                          <m:endChr m:val="]"/>
                          <m:ctrlPr>
                            <a:rPr lang="sk-SK" sz="15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sk-SK" sz="15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sk-SK" sz="1500" i="1">
                                  <a:latin typeface="Cambria Math" panose="02040503050406030204" pitchFamily="18" charset="0"/>
                                </a:rPr>
                                <m:t>h𝑜𝑏𝑖𝑡</m:t>
                              </m:r>
                              <m:r>
                                <a:rPr lang="en-US" sz="1500" i="1">
                                  <a:latin typeface="Cambria Math" panose="02040503050406030204" pitchFamily="18" charset="0"/>
                                </a:rPr>
                                <m:t>;4.5;2</m:t>
                              </m:r>
                            </m:e>
                          </m:d>
                          <m:r>
                            <a:rPr lang="sk-SK" sz="1500" i="1">
                              <a:latin typeface="Cambria Math"/>
                            </a:rPr>
                            <m:t>,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sk-SK" sz="15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500" i="1">
                                  <a:latin typeface="Cambria Math" panose="02040503050406030204" pitchFamily="18" charset="0"/>
                                </a:rPr>
                                <m:t>𝑣𝑟𝑎</m:t>
                              </m:r>
                              <m:r>
                                <a:rPr lang="sk-SK" sz="1500" i="1">
                                  <a:latin typeface="Cambria Math" panose="02040503050406030204" pitchFamily="18" charset="0"/>
                                </a:rPr>
                                <m:t>ž</m:t>
                              </m:r>
                              <m:r>
                                <a:rPr lang="en-US" sz="1500" i="1">
                                  <a:latin typeface="Cambria Math" panose="02040503050406030204" pitchFamily="18" charset="0"/>
                                </a:rPr>
                                <m:t>𝑑𝑎</m:t>
                              </m:r>
                              <m:r>
                                <a:rPr lang="en-US" sz="1500" i="1">
                                  <a:latin typeface="Cambria Math" panose="02040503050406030204" pitchFamily="18" charset="0"/>
                                </a:rPr>
                                <m:t>;3.1;4</m:t>
                              </m:r>
                            </m:e>
                          </m:d>
                          <m:r>
                            <a:rPr lang="sk-SK" sz="1500" i="1">
                              <a:latin typeface="Cambria Math"/>
                            </a:rPr>
                            <m:t>,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sk-SK" sz="15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500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sk-SK" sz="1500" i="1">
                                  <a:latin typeface="Cambria Math" panose="02040503050406030204" pitchFamily="18" charset="0"/>
                                </a:rPr>
                                <m:t>á</m:t>
                              </m:r>
                              <m:r>
                                <a:rPr lang="en-US" sz="1500" i="1">
                                  <a:latin typeface="Cambria Math" panose="02040503050406030204" pitchFamily="18" charset="0"/>
                                </a:rPr>
                                <m:t>𝑠𝑘𝑎</m:t>
                              </m:r>
                              <m:r>
                                <a:rPr lang="en-US" sz="1500" i="1">
                                  <a:latin typeface="Cambria Math" panose="02040503050406030204" pitchFamily="18" charset="0"/>
                                </a:rPr>
                                <m:t>;1.5;1</m:t>
                              </m:r>
                            </m:e>
                          </m:d>
                          <m:r>
                            <a:rPr lang="sk-SK" sz="15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sk-SK" sz="1500" i="1">
                              <a:latin typeface="Cambria Math"/>
                            </a:rPr>
                            <m:t>… </m:t>
                          </m:r>
                          <m:r>
                            <a:rPr lang="sk-SK" sz="1500" i="1">
                              <a:latin typeface="Cambria Math" panose="02040503050406030204" pitchFamily="18" charset="0"/>
                            </a:rPr>
                            <m:t>      </m:t>
                          </m:r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sk-SK" sz="15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k-SK" sz="15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k-SK" sz="1500" i="1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sk-SK" sz="1500" i="1">
                              <a:latin typeface="Cambria Math"/>
                            </a:rPr>
                            <m:t>𝑟𝑒</m:t>
                          </m:r>
                          <m:r>
                            <a:rPr lang="sk-SK" sz="1500" i="1">
                              <a:latin typeface="Cambria Math"/>
                            </a:rPr>
                            <m:t>ž</m:t>
                          </m:r>
                          <m:r>
                            <a:rPr lang="sk-SK" sz="1500" i="1">
                              <a:latin typeface="Cambria Math"/>
                            </a:rPr>
                            <m:t>𝑖𝑠</m:t>
                          </m:r>
                          <m:r>
                            <a:rPr lang="sk-SK" sz="1500" i="1">
                              <a:latin typeface="Cambria Math"/>
                            </a:rPr>
                            <m:t>é</m:t>
                          </m:r>
                          <m:r>
                            <a:rPr lang="sk-SK" sz="1500" i="1">
                              <a:latin typeface="Cambria Math"/>
                            </a:rPr>
                            <m:t>𝑟𝑖</m:t>
                          </m:r>
                        </m:sub>
                      </m:sSub>
                      <m:r>
                        <a:rPr lang="sk-SK" sz="1500" i="1">
                          <a:latin typeface="Cambria Math"/>
                        </a:rPr>
                        <m:t>=</m:t>
                      </m:r>
                      <m:r>
                        <a:rPr lang="en-US" sz="1500" b="1" i="1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1500" b="1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500" b="1" i="1">
                          <a:latin typeface="Cambria Math" panose="02040503050406030204" pitchFamily="18" charset="0"/>
                        </a:rPr>
                        <m:t>𝟐𝟓</m:t>
                      </m:r>
                      <m:r>
                        <a:rPr lang="en-US" sz="1500" i="1">
                          <a:latin typeface="Cambria Math" panose="02040503050406030204" pitchFamily="18" charset="0"/>
                        </a:rPr>
                        <m:t>∗</m:t>
                      </m:r>
                      <m:d>
                        <m:dPr>
                          <m:begChr m:val="["/>
                          <m:endChr m:val="]"/>
                          <m:ctrlPr>
                            <a:rPr lang="sk-SK" sz="15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sk-SK" sz="15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sk-SK" sz="1500" i="1">
                                  <a:latin typeface="Cambria Math" panose="02040503050406030204" pitchFamily="18" charset="0"/>
                                </a:rPr>
                                <m:t>𝑗𝑎𝑐𝑘𝑠𝑜𝑛</m:t>
                              </m:r>
                              <m:r>
                                <a:rPr lang="en-US" sz="1500" i="1">
                                  <a:latin typeface="Cambria Math" panose="02040503050406030204" pitchFamily="18" charset="0"/>
                                </a:rPr>
                                <m:t>;4.</m:t>
                              </m:r>
                              <m:r>
                                <a:rPr lang="sk-SK" sz="15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1500" i="1"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sk-SK" sz="1500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d>
                          <m:r>
                            <a:rPr lang="sk-SK" sz="1500" i="1">
                              <a:latin typeface="Cambria Math"/>
                            </a:rPr>
                            <m:t>,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sk-SK" sz="15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sk-SK" sz="1500" i="1">
                                  <a:latin typeface="Cambria Math" panose="02040503050406030204" pitchFamily="18" charset="0"/>
                                </a:rPr>
                                <m:t>𝑠𝑐𝑜𝑡𝑡</m:t>
                              </m:r>
                              <m:r>
                                <a:rPr lang="en-US" sz="1500" i="1"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sk-SK" sz="1500" i="1">
                                  <a:latin typeface="Cambria Math" panose="02040503050406030204" pitchFamily="18" charset="0"/>
                                </a:rPr>
                                <m:t>4.2</m:t>
                              </m:r>
                              <m:r>
                                <a:rPr lang="en-US" sz="1500" i="1"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sk-SK" sz="15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d>
                          <m:r>
                            <a:rPr lang="sk-SK" sz="1500" i="1">
                              <a:latin typeface="Cambria Math"/>
                            </a:rPr>
                            <m:t>,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sk-SK" sz="15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sk-SK" sz="1500" i="1">
                                  <a:latin typeface="Cambria Math" panose="02040503050406030204" pitchFamily="18" charset="0"/>
                                </a:rPr>
                                <m:t>𝑐𝑜𝑛𝑎𝑛</m:t>
                              </m:r>
                              <m:r>
                                <a:rPr lang="en-US" sz="1500" i="1">
                                  <a:latin typeface="Cambria Math" panose="02040503050406030204" pitchFamily="18" charset="0"/>
                                </a:rPr>
                                <m:t>;1.</m:t>
                              </m:r>
                              <m:r>
                                <a:rPr lang="sk-SK" sz="15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500" i="1"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sk-SK" sz="15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  <m:r>
                            <a:rPr lang="sk-SK" sz="1500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sk-SK" sz="1500" i="1">
                              <a:latin typeface="Cambria Math"/>
                            </a:rPr>
                            <m:t>…</m:t>
                          </m:r>
                          <m:r>
                            <a:rPr lang="sk-SK" sz="1500" i="1">
                              <a:latin typeface="Cambria Math" panose="02040503050406030204" pitchFamily="18" charset="0"/>
                            </a:rPr>
                            <m:t>    </m:t>
                          </m:r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sk-SK" sz="15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k-SK" sz="15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k-SK" sz="1500" i="1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sk-SK" sz="1500" i="1">
                              <a:latin typeface="Cambria Math"/>
                            </a:rPr>
                            <m:t>h𝑒𝑟𝑐𝑖</m:t>
                          </m:r>
                        </m:sub>
                      </m:sSub>
                      <m:r>
                        <a:rPr lang="en-US" sz="1500" i="1"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sk-SK" sz="1500" i="1">
                          <a:latin typeface="Cambria Math"/>
                        </a:rPr>
                        <m:t>=</m:t>
                      </m:r>
                      <m:r>
                        <a:rPr lang="en-US" sz="1500" b="1" i="1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1500" b="1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500" b="1" i="1">
                          <a:latin typeface="Cambria Math" panose="02040503050406030204" pitchFamily="18" charset="0"/>
                        </a:rPr>
                        <m:t>𝟑𝟓</m:t>
                      </m:r>
                      <m:r>
                        <a:rPr lang="en-US" sz="1500" i="1">
                          <a:latin typeface="Cambria Math" panose="02040503050406030204" pitchFamily="18" charset="0"/>
                        </a:rPr>
                        <m:t>∗</m:t>
                      </m:r>
                      <m:d>
                        <m:dPr>
                          <m:begChr m:val="["/>
                          <m:endChr m:val="]"/>
                          <m:ctrlPr>
                            <a:rPr lang="sk-SK" sz="15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sk-SK" sz="15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sk-SK" sz="1500" i="1">
                                  <a:latin typeface="Cambria Math" panose="02040503050406030204" pitchFamily="18" charset="0"/>
                                </a:rPr>
                                <m:t>𝑝𝑎𝑟𝑠𝑜𝑛𝑠</m:t>
                              </m:r>
                              <m:r>
                                <a:rPr lang="en-US" sz="1500" i="1">
                                  <a:latin typeface="Cambria Math" panose="02040503050406030204" pitchFamily="18" charset="0"/>
                                </a:rPr>
                                <m:t>;4.</m:t>
                              </m:r>
                              <m:r>
                                <a:rPr lang="sk-SK" sz="15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1500" i="1"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sk-SK" sz="15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d>
                          <m:r>
                            <a:rPr lang="sk-SK" sz="1500" i="1">
                              <a:latin typeface="Cambria Math"/>
                            </a:rPr>
                            <m:t>,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sk-SK" sz="15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sk-SK" sz="1500" i="1">
                                  <a:latin typeface="Cambria Math" panose="02040503050406030204" pitchFamily="18" charset="0"/>
                                </a:rPr>
                                <m:t>𝑠𝑡𝑟𝑒𝑒𝑝</m:t>
                              </m:r>
                              <m:r>
                                <a:rPr lang="en-US" sz="1500" i="1"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sk-SK" sz="1500" i="1">
                                  <a:latin typeface="Cambria Math" panose="02040503050406030204" pitchFamily="18" charset="0"/>
                                </a:rPr>
                                <m:t>3.2</m:t>
                              </m:r>
                              <m:r>
                                <a:rPr lang="en-US" sz="1500" i="1"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sk-SK" sz="1500" i="1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e>
                          </m:d>
                          <m:r>
                            <a:rPr lang="sk-SK" sz="1500" i="1">
                              <a:latin typeface="Cambria Math"/>
                            </a:rPr>
                            <m:t>,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sk-SK" sz="15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sk-SK" sz="1500" i="1">
                                  <a:latin typeface="Cambria Math" panose="02040503050406030204" pitchFamily="18" charset="0"/>
                                </a:rPr>
                                <m:t>𝑐𝑢𝑜𝑐𝑜</m:t>
                              </m:r>
                              <m:r>
                                <a:rPr lang="en-US" sz="1500" i="1"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sk-SK" sz="15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sz="1500" i="1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sk-SK" sz="15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1500" i="1"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sk-SK" sz="15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d>
                          <m:r>
                            <a:rPr lang="sk-SK" sz="1500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sk-SK" sz="1500" i="1">
                              <a:latin typeface="Cambria Math"/>
                            </a:rPr>
                            <m:t>…</m:t>
                          </m:r>
                          <m:r>
                            <a:rPr lang="sk-SK" sz="1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sk-SK" sz="15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k-SK" sz="15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k-SK" sz="1500" i="1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sk-SK" sz="1500" i="1">
                              <a:latin typeface="Cambria Math"/>
                            </a:rPr>
                            <m:t>𝑖𝑑</m:t>
                          </m:r>
                        </m:sub>
                      </m:sSub>
                      <m:r>
                        <a:rPr lang="en-US" sz="1500" i="1">
                          <a:latin typeface="Cambria Math" panose="02040503050406030204" pitchFamily="18" charset="0"/>
                        </a:rPr>
                        <m:t>         </m:t>
                      </m:r>
                      <m:r>
                        <a:rPr lang="sk-SK" sz="1500" i="1">
                          <a:latin typeface="Cambria Math"/>
                        </a:rPr>
                        <m:t>=</m:t>
                      </m:r>
                      <m:r>
                        <a:rPr lang="en-US" sz="1500" b="1" i="1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1500" b="1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500" b="1" i="1">
                          <a:latin typeface="Cambria Math" panose="02040503050406030204" pitchFamily="18" charset="0"/>
                        </a:rPr>
                        <m:t>𝟐𝟐</m:t>
                      </m:r>
                      <m:r>
                        <a:rPr lang="en-US" sz="1500" i="1">
                          <a:latin typeface="Cambria Math" panose="02040503050406030204" pitchFamily="18" charset="0"/>
                        </a:rPr>
                        <m:t>∗</m:t>
                      </m:r>
                      <m:d>
                        <m:dPr>
                          <m:begChr m:val="["/>
                          <m:endChr m:val="]"/>
                          <m:ctrlPr>
                            <a:rPr lang="sk-SK" sz="15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sk-SK" sz="15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sk-SK" sz="1500" i="1">
                                  <a:latin typeface="Cambria Math" panose="02040503050406030204" pitchFamily="18" charset="0"/>
                                </a:rPr>
                                <m:t>𝑠h𝑒𝑟𝑙𝑜𝑐𝑘</m:t>
                              </m:r>
                              <m:r>
                                <a:rPr lang="en-US" sz="1500" i="1"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sk-SK" sz="1500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n-US" sz="1500" i="1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sk-SK" sz="15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sz="1500" i="1"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sk-SK" sz="15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  <m:r>
                            <a:rPr lang="sk-SK" sz="1500" i="1">
                              <a:latin typeface="Cambria Math"/>
                            </a:rPr>
                            <m:t>,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sk-SK" sz="15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sk-SK" sz="1500" i="1">
                                  <a:latin typeface="Cambria Math" panose="02040503050406030204" pitchFamily="18" charset="0"/>
                                </a:rPr>
                                <m:t>𝑢𝑝</m:t>
                              </m:r>
                              <m:r>
                                <a:rPr lang="en-US" sz="1500" i="1"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sk-SK" sz="1500" i="1">
                                  <a:latin typeface="Cambria Math" panose="02040503050406030204" pitchFamily="18" charset="0"/>
                                </a:rPr>
                                <m:t>3.0</m:t>
                              </m:r>
                              <m:r>
                                <a:rPr lang="en-US" sz="1500" i="1"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sk-SK" sz="15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  <m:r>
                            <a:rPr lang="sk-SK" sz="1500" i="1">
                              <a:latin typeface="Cambria Math"/>
                            </a:rPr>
                            <m:t>,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sk-SK" sz="15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sk-SK" sz="1500" i="1">
                                  <a:latin typeface="Cambria Math" panose="02040503050406030204" pitchFamily="18" charset="0"/>
                                </a:rPr>
                                <m:t>h𝑜𝑢𝑟𝑠</m:t>
                              </m:r>
                              <m:r>
                                <a:rPr lang="en-US" sz="1500" i="1"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sk-SK" sz="1500" i="1">
                                  <a:latin typeface="Cambria Math" panose="02040503050406030204" pitchFamily="18" charset="0"/>
                                </a:rPr>
                                <m:t>4.5</m:t>
                              </m:r>
                              <m:r>
                                <a:rPr lang="en-US" sz="1500" i="1"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sk-SK" sz="15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  <m:r>
                            <a:rPr lang="sk-SK" sz="1500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sk-SK" sz="1500" i="1">
                              <a:latin typeface="Cambria Math"/>
                            </a:rPr>
                            <m:t>…</m:t>
                          </m:r>
                          <m:r>
                            <a:rPr lang="sk-SK" sz="1500" i="1">
                              <a:latin typeface="Cambria Math" panose="02040503050406030204" pitchFamily="18" charset="0"/>
                            </a:rPr>
                            <m:t>        </m:t>
                          </m:r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sk-SK" sz="15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8836" y="4006150"/>
                <a:ext cx="6372708" cy="139493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ounded Rectangle 20"/>
          <p:cNvSpPr/>
          <p:nvPr/>
        </p:nvSpPr>
        <p:spPr>
          <a:xfrm>
            <a:off x="1408837" y="4006151"/>
            <a:ext cx="5864160" cy="1372010"/>
          </a:xfrm>
          <a:prstGeom prst="roundRect">
            <a:avLst>
              <a:gd name="adj" fmla="val 5559"/>
            </a:avLst>
          </a:prstGeom>
          <a:noFill/>
          <a:ln w="28575" cap="flat">
            <a:solidFill>
              <a:schemeClr val="tx1"/>
            </a:solidFill>
            <a:round/>
          </a:ln>
          <a:effectLst>
            <a:glow>
              <a:schemeClr val="accent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" name="Rectangle 23"/>
          <p:cNvSpPr/>
          <p:nvPr/>
        </p:nvSpPr>
        <p:spPr>
          <a:xfrm>
            <a:off x="2326938" y="4082017"/>
            <a:ext cx="594066" cy="12421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7398717"/>
              </p:ext>
            </p:extLst>
          </p:nvPr>
        </p:nvGraphicFramePr>
        <p:xfrm>
          <a:off x="4886687" y="2173234"/>
          <a:ext cx="528603" cy="13225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36" name="CorelDRAW" r:id="rId5" imgW="784687" imgH="1962807" progId="CorelDraw.Graphic.17">
                  <p:embed/>
                </p:oleObj>
              </mc:Choice>
              <mc:Fallback>
                <p:oleObj name="CorelDRAW" r:id="rId5" imgW="784687" imgH="1962807" progId="CorelDraw.Graphic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886687" y="2173234"/>
                        <a:ext cx="528603" cy="13225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" name="Group 16"/>
          <p:cNvGrpSpPr/>
          <p:nvPr/>
        </p:nvGrpSpPr>
        <p:grpSpPr>
          <a:xfrm>
            <a:off x="737874" y="2144175"/>
            <a:ext cx="540217" cy="1351635"/>
            <a:chOff x="676295" y="1454717"/>
            <a:chExt cx="540217" cy="1351635"/>
          </a:xfrm>
        </p:grpSpPr>
        <p:graphicFrame>
          <p:nvGraphicFramePr>
            <p:cNvPr id="27" name="Object 2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35603160"/>
                </p:ext>
              </p:extLst>
            </p:nvPr>
          </p:nvGraphicFramePr>
          <p:xfrm>
            <a:off x="676295" y="1454717"/>
            <a:ext cx="540217" cy="13516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037" name="CorelDRAW" r:id="rId7" imgW="784687" imgH="1962807" progId="CorelDraw.Graphic.17">
                    <p:embed/>
                  </p:oleObj>
                </mc:Choice>
                <mc:Fallback>
                  <p:oleObj name="CorelDRAW" r:id="rId7" imgW="784687" imgH="1962807" progId="CorelDraw.Graphic.17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676295" y="1454717"/>
                          <a:ext cx="540217" cy="135163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8" name="TextBox 27"/>
            <p:cNvSpPr txBox="1"/>
            <p:nvPr/>
          </p:nvSpPr>
          <p:spPr>
            <a:xfrm>
              <a:off x="800369" y="1796629"/>
              <a:ext cx="2920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k-SK" b="1" dirty="0" smtClean="0">
                  <a:latin typeface="Calibri" panose="020F0502020204030204" pitchFamily="34" charset="0"/>
                </a:rPr>
                <a:t>?</a:t>
              </a:r>
              <a:endParaRPr lang="en-US" b="1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478186" y="1610027"/>
            <a:ext cx="2196402" cy="2121452"/>
            <a:chOff x="2130208" y="1439498"/>
            <a:chExt cx="1470397" cy="1473844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35351" y="1601536"/>
              <a:ext cx="554964" cy="484669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0208" y="2069088"/>
              <a:ext cx="554964" cy="484669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9332" y="1734485"/>
              <a:ext cx="554964" cy="484669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3889" y="2031383"/>
              <a:ext cx="554964" cy="484669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6502" y="1912439"/>
              <a:ext cx="554964" cy="484669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5641" y="2194953"/>
              <a:ext cx="554964" cy="484669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8100" y="1439498"/>
              <a:ext cx="554964" cy="484669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3561" y="2428673"/>
              <a:ext cx="554964" cy="484669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1066" y="2421663"/>
              <a:ext cx="554964" cy="484669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7522" y="1608607"/>
              <a:ext cx="554964" cy="484669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/>
        </p:nvGrpSpPr>
        <p:grpSpPr>
          <a:xfrm>
            <a:off x="5858898" y="1892131"/>
            <a:ext cx="2150755" cy="1557244"/>
            <a:chOff x="6143106" y="896374"/>
            <a:chExt cx="2150755" cy="1557244"/>
          </a:xfrm>
        </p:grpSpPr>
        <p:sp>
          <p:nvSpPr>
            <p:cNvPr id="48" name="Cloud Callout 47"/>
            <p:cNvSpPr/>
            <p:nvPr/>
          </p:nvSpPr>
          <p:spPr>
            <a:xfrm>
              <a:off x="6229856" y="1040178"/>
              <a:ext cx="2064005" cy="1413440"/>
            </a:xfrm>
            <a:prstGeom prst="cloudCallout">
              <a:avLst>
                <a:gd name="adj1" fmla="val -79122"/>
                <a:gd name="adj2" fmla="val -36428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43106" y="896374"/>
              <a:ext cx="772066" cy="674271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40083" y="1264805"/>
              <a:ext cx="601376" cy="589729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05044" y="1822077"/>
              <a:ext cx="512002" cy="512002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07214" y="1470070"/>
              <a:ext cx="630910" cy="865248"/>
            </a:xfrm>
            <a:prstGeom prst="rect">
              <a:avLst/>
            </a:prstGeom>
          </p:spPr>
        </p:pic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6893" y="1061661"/>
              <a:ext cx="1153664" cy="865248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3982504" y="2116755"/>
            <a:ext cx="57740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6600" b="1" dirty="0" smtClean="0">
                <a:latin typeface="Calibri" panose="020F0502020204030204" pitchFamily="34" charset="0"/>
              </a:rPr>
              <a:t>?</a:t>
            </a:r>
            <a:endParaRPr lang="en-US" b="1" dirty="0">
              <a:latin typeface="Calibri" panose="020F0502020204030204" pitchFamily="34" charset="0"/>
            </a:endParaRPr>
          </a:p>
        </p:txBody>
      </p:sp>
      <p:graphicFrame>
        <p:nvGraphicFramePr>
          <p:cNvPr id="46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9087200"/>
              </p:ext>
            </p:extLst>
          </p:nvPr>
        </p:nvGraphicFramePr>
        <p:xfrm>
          <a:off x="8499654" y="6155798"/>
          <a:ext cx="644346" cy="2257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38" name="CorelDRAW" r:id="rId14" imgW="1091460" imgH="383299" progId="CorelDraw.Graphic.17">
                  <p:embed/>
                </p:oleObj>
              </mc:Choice>
              <mc:Fallback>
                <p:oleObj name="CorelDRAW" r:id="rId14" imgW="1091460" imgH="383299" progId="CorelDraw.Graphic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8499654" y="6155798"/>
                        <a:ext cx="644346" cy="2257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Object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5236463"/>
              </p:ext>
            </p:extLst>
          </p:nvPr>
        </p:nvGraphicFramePr>
        <p:xfrm>
          <a:off x="8523575" y="5798152"/>
          <a:ext cx="596503" cy="2176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39" name="CorelDRAW" r:id="rId16" imgW="4019118" imgH="1467178" progId="CorelDraw.Graphic.17">
                  <p:embed/>
                </p:oleObj>
              </mc:Choice>
              <mc:Fallback>
                <p:oleObj name="CorelDRAW" r:id="rId16" imgW="4019118" imgH="1467178" progId="CorelDraw.Graphic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8523575" y="5798152"/>
                        <a:ext cx="596503" cy="2176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666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 animBg="1"/>
      <p:bldP spid="24" grpId="0" animBg="1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5512905"/>
              </p:ext>
            </p:extLst>
          </p:nvPr>
        </p:nvGraphicFramePr>
        <p:xfrm>
          <a:off x="278802" y="1560945"/>
          <a:ext cx="7252798" cy="4855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" name="Rectangle 10"/>
          <p:cNvSpPr/>
          <p:nvPr/>
        </p:nvSpPr>
        <p:spPr>
          <a:xfrm>
            <a:off x="351762" y="3000711"/>
            <a:ext cx="5140032" cy="342804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ectangle 11"/>
          <p:cNvSpPr/>
          <p:nvPr/>
        </p:nvSpPr>
        <p:spPr>
          <a:xfrm>
            <a:off x="106044" y="4597754"/>
            <a:ext cx="5463410" cy="225348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946404" y="365760"/>
            <a:ext cx="726948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 spc="-38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b="1" dirty="0" smtClean="0">
                <a:latin typeface="Calibri" panose="020F0502020204030204" pitchFamily="34" charset="0"/>
              </a:rPr>
              <a:t>Hybridné odporúčanie skupine</a:t>
            </a:r>
            <a:endParaRPr lang="en-US" b="1" dirty="0">
              <a:latin typeface="Calibri" panose="020F0502020204030204" pitchFamily="34" charset="0"/>
            </a:endParaRP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0132847"/>
              </p:ext>
            </p:extLst>
          </p:nvPr>
        </p:nvGraphicFramePr>
        <p:xfrm>
          <a:off x="4092932" y="1734354"/>
          <a:ext cx="420003" cy="10508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75" name="CorelDRAW" r:id="rId9" imgW="784687" imgH="1962807" progId="CorelDraw.Graphic.17">
                  <p:embed/>
                </p:oleObj>
              </mc:Choice>
              <mc:Fallback>
                <p:oleObj name="CorelDRAW" r:id="rId9" imgW="784687" imgH="1962807" progId="CorelDraw.Graphic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092932" y="1734354"/>
                        <a:ext cx="420003" cy="10508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694858" y="1906822"/>
            <a:ext cx="1788149" cy="369332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k-SK" dirty="0" smtClean="0">
                <a:latin typeface="Calibri" panose="020F0502020204030204" pitchFamily="34" charset="0"/>
              </a:rPr>
              <a:t>Kolaboratívne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94858" y="2276154"/>
            <a:ext cx="1788149" cy="369332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k-SK" dirty="0" smtClean="0">
                <a:latin typeface="Calibri" panose="020F0502020204030204" pitchFamily="34" charset="0"/>
              </a:rPr>
              <a:t>Obsahové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21" name="Picture 20"/>
          <p:cNvPicPr/>
          <p:nvPr/>
        </p:nvPicPr>
        <p:blipFill>
          <a:blip r:embed="rId11"/>
          <a:stretch>
            <a:fillRect/>
          </a:stretch>
        </p:blipFill>
        <p:spPr>
          <a:xfrm flipH="1">
            <a:off x="6723223" y="1559969"/>
            <a:ext cx="235975" cy="645884"/>
          </a:xfrm>
          <a:prstGeom prst="rect">
            <a:avLst/>
          </a:prstGeom>
        </p:spPr>
      </p:pic>
      <p:pic>
        <p:nvPicPr>
          <p:cNvPr id="24" name="Picture 23"/>
          <p:cNvPicPr/>
          <p:nvPr/>
        </p:nvPicPr>
        <p:blipFill>
          <a:blip r:embed="rId12"/>
          <a:stretch>
            <a:fillRect/>
          </a:stretch>
        </p:blipFill>
        <p:spPr>
          <a:xfrm flipH="1">
            <a:off x="6696691" y="2441598"/>
            <a:ext cx="275888" cy="622169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7023660" y="1629823"/>
            <a:ext cx="1054778" cy="276999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k-SK" sz="1200" dirty="0" smtClean="0">
                <a:latin typeface="Calibri" panose="020F0502020204030204" pitchFamily="34" charset="0"/>
              </a:rPr>
              <a:t>Kolaboratívne</a:t>
            </a:r>
            <a:endParaRPr lang="en-US" sz="1200" dirty="0">
              <a:latin typeface="Calibri" panose="020F050202020403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023659" y="1906822"/>
            <a:ext cx="1054779" cy="276999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k-SK" sz="1200" dirty="0" smtClean="0">
                <a:latin typeface="Calibri" panose="020F0502020204030204" pitchFamily="34" charset="0"/>
              </a:rPr>
              <a:t>Obsahové</a:t>
            </a:r>
            <a:endParaRPr lang="en-US" sz="1200" dirty="0">
              <a:latin typeface="Calibri" panose="020F050202020403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023660" y="2460820"/>
            <a:ext cx="1054778" cy="276999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k-SK" sz="1200" dirty="0" smtClean="0">
                <a:latin typeface="Calibri" panose="020F0502020204030204" pitchFamily="34" charset="0"/>
              </a:rPr>
              <a:t>Kolaboratívne</a:t>
            </a:r>
            <a:endParaRPr lang="en-US" sz="1200" dirty="0">
              <a:latin typeface="Calibri" panose="020F050202020403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023659" y="2737819"/>
            <a:ext cx="1054779" cy="276999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k-SK" sz="1200" dirty="0" smtClean="0">
                <a:latin typeface="Calibri" panose="020F0502020204030204" pitchFamily="34" charset="0"/>
              </a:rPr>
              <a:t>Obsahové</a:t>
            </a:r>
            <a:endParaRPr lang="en-US" sz="1200" dirty="0">
              <a:latin typeface="Calibri" panose="020F050202020403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819441" y="3170885"/>
            <a:ext cx="1581885" cy="1585457"/>
            <a:chOff x="360953" y="1253856"/>
            <a:chExt cx="3816350" cy="3504689"/>
          </a:xfrm>
        </p:grpSpPr>
        <p:graphicFrame>
          <p:nvGraphicFramePr>
            <p:cNvPr id="30" name="Content Placeholder 9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053156702"/>
                </p:ext>
              </p:extLst>
            </p:nvPr>
          </p:nvGraphicFramePr>
          <p:xfrm>
            <a:off x="360953" y="1253856"/>
            <a:ext cx="3816350" cy="3504689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3" r:lo="rId14" r:qs="rId15" r:cs="rId16"/>
            </a:graphicData>
          </a:graphic>
        </p:graphicFrame>
        <p:graphicFrame>
          <p:nvGraphicFramePr>
            <p:cNvPr id="31" name="Object 3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32950530"/>
                </p:ext>
              </p:extLst>
            </p:nvPr>
          </p:nvGraphicFramePr>
          <p:xfrm>
            <a:off x="1599569" y="2029562"/>
            <a:ext cx="292520" cy="7006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076" name="CorelDRAW" r:id="rId18" imgW="784687" imgH="1962807" progId="CorelDraw.Graphic.17">
                    <p:embed/>
                  </p:oleObj>
                </mc:Choice>
                <mc:Fallback>
                  <p:oleObj name="CorelDRAW" r:id="rId18" imgW="784687" imgH="1962807" progId="CorelDraw.Graphic.17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1599569" y="2029562"/>
                          <a:ext cx="292520" cy="70066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32" name="Picture 31"/>
            <p:cNvPicPr/>
            <p:nvPr/>
          </p:nvPicPr>
          <p:blipFill>
            <a:blip r:embed="rId11"/>
            <a:stretch>
              <a:fillRect/>
            </a:stretch>
          </p:blipFill>
          <p:spPr>
            <a:xfrm flipH="1">
              <a:off x="2187607" y="2599529"/>
              <a:ext cx="301482" cy="698762"/>
            </a:xfrm>
            <a:prstGeom prst="rect">
              <a:avLst/>
            </a:prstGeom>
          </p:spPr>
        </p:pic>
        <p:pic>
          <p:nvPicPr>
            <p:cNvPr id="33" name="Picture 32"/>
            <p:cNvPicPr/>
            <p:nvPr/>
          </p:nvPicPr>
          <p:blipFill>
            <a:blip r:embed="rId12"/>
            <a:stretch>
              <a:fillRect/>
            </a:stretch>
          </p:blipFill>
          <p:spPr>
            <a:xfrm flipH="1">
              <a:off x="2454706" y="1837133"/>
              <a:ext cx="309721" cy="691544"/>
            </a:xfrm>
            <a:prstGeom prst="rect">
              <a:avLst/>
            </a:prstGeom>
          </p:spPr>
        </p:pic>
        <p:sp>
          <p:nvSpPr>
            <p:cNvPr id="34" name="Oval 33"/>
            <p:cNvSpPr/>
            <p:nvPr/>
          </p:nvSpPr>
          <p:spPr>
            <a:xfrm>
              <a:off x="1982363" y="2569122"/>
              <a:ext cx="782064" cy="763596"/>
            </a:xfrm>
            <a:prstGeom prst="ellipse">
              <a:avLst/>
            </a:prstGeom>
            <a:solidFill>
              <a:srgbClr val="A9A9AC">
                <a:alpha val="69000"/>
              </a:srgb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 rot="642111">
              <a:off x="1422378" y="2491669"/>
              <a:ext cx="540251" cy="241095"/>
            </a:xfrm>
            <a:prstGeom prst="ellipse">
              <a:avLst/>
            </a:prstGeom>
            <a:solidFill>
              <a:srgbClr val="A9A9AC">
                <a:alpha val="69000"/>
              </a:srgb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 rot="20997300">
              <a:off x="2607120" y="2463145"/>
              <a:ext cx="152127" cy="72739"/>
            </a:xfrm>
            <a:prstGeom prst="ellipse">
              <a:avLst/>
            </a:prstGeom>
            <a:solidFill>
              <a:srgbClr val="A9A9AC">
                <a:alpha val="69000"/>
              </a:srgb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2523396" y="2483705"/>
              <a:ext cx="152127" cy="62706"/>
            </a:xfrm>
            <a:prstGeom prst="ellipse">
              <a:avLst/>
            </a:prstGeom>
            <a:solidFill>
              <a:srgbClr val="A9A9AC">
                <a:alpha val="69000"/>
              </a:srgb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326910" y="3264604"/>
            <a:ext cx="1681018" cy="1467097"/>
            <a:chOff x="4382497" y="2210706"/>
            <a:chExt cx="3816350" cy="3504689"/>
          </a:xfrm>
        </p:grpSpPr>
        <p:graphicFrame>
          <p:nvGraphicFramePr>
            <p:cNvPr id="47" name="Content Placeholder 9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298748884"/>
                </p:ext>
              </p:extLst>
            </p:nvPr>
          </p:nvGraphicFramePr>
          <p:xfrm>
            <a:off x="4382497" y="2210706"/>
            <a:ext cx="3816350" cy="3504689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9" r:lo="rId20" r:qs="rId21" r:cs="rId22"/>
            </a:graphicData>
          </a:graphic>
        </p:graphicFrame>
        <p:graphicFrame>
          <p:nvGraphicFramePr>
            <p:cNvPr id="48" name="Object 4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05708624"/>
                </p:ext>
              </p:extLst>
            </p:nvPr>
          </p:nvGraphicFramePr>
          <p:xfrm>
            <a:off x="5580902" y="2825112"/>
            <a:ext cx="341463" cy="85434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077" name="CorelDRAW" r:id="rId24" imgW="784687" imgH="1962807" progId="CorelDraw.Graphic.17">
                    <p:embed/>
                  </p:oleObj>
                </mc:Choice>
                <mc:Fallback>
                  <p:oleObj name="CorelDRAW" r:id="rId24" imgW="784687" imgH="1962807" progId="CorelDraw.Graphic.17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5580902" y="2825112"/>
                          <a:ext cx="341463" cy="85434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49" name="Picture 48"/>
            <p:cNvPicPr/>
            <p:nvPr/>
          </p:nvPicPr>
          <p:blipFill>
            <a:blip r:embed="rId11"/>
            <a:stretch>
              <a:fillRect/>
            </a:stretch>
          </p:blipFill>
          <p:spPr>
            <a:xfrm flipH="1">
              <a:off x="6191929" y="3471508"/>
              <a:ext cx="341463" cy="823904"/>
            </a:xfrm>
            <a:prstGeom prst="rect">
              <a:avLst/>
            </a:prstGeom>
          </p:spPr>
        </p:pic>
        <p:pic>
          <p:nvPicPr>
            <p:cNvPr id="50" name="Picture 49"/>
            <p:cNvPicPr/>
            <p:nvPr/>
          </p:nvPicPr>
          <p:blipFill>
            <a:blip r:embed="rId12"/>
            <a:stretch>
              <a:fillRect/>
            </a:stretch>
          </p:blipFill>
          <p:spPr>
            <a:xfrm flipH="1">
              <a:off x="6476250" y="2617158"/>
              <a:ext cx="341463" cy="823905"/>
            </a:xfrm>
            <a:prstGeom prst="rect">
              <a:avLst/>
            </a:prstGeom>
          </p:spPr>
        </p:pic>
        <p:sp>
          <p:nvSpPr>
            <p:cNvPr id="51" name="Oval 50"/>
            <p:cNvSpPr/>
            <p:nvPr/>
          </p:nvSpPr>
          <p:spPr>
            <a:xfrm>
              <a:off x="5985872" y="3471506"/>
              <a:ext cx="800099" cy="854349"/>
            </a:xfrm>
            <a:prstGeom prst="ellipse">
              <a:avLst/>
            </a:prstGeom>
            <a:solidFill>
              <a:srgbClr val="A9A9AC">
                <a:alpha val="69000"/>
              </a:srgb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 rot="642111">
              <a:off x="5422491" y="3361540"/>
              <a:ext cx="571171" cy="305141"/>
            </a:xfrm>
            <a:prstGeom prst="ellipse">
              <a:avLst/>
            </a:prstGeom>
            <a:solidFill>
              <a:srgbClr val="A9A9AC">
                <a:alpha val="69000"/>
              </a:srgb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 rot="20997300">
              <a:off x="6634069" y="3368995"/>
              <a:ext cx="152128" cy="72738"/>
            </a:xfrm>
            <a:prstGeom prst="ellipse">
              <a:avLst/>
            </a:prstGeom>
            <a:solidFill>
              <a:srgbClr val="A9A9AC">
                <a:alpha val="69000"/>
              </a:srgb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6533113" y="3384716"/>
              <a:ext cx="152128" cy="62705"/>
            </a:xfrm>
            <a:prstGeom prst="ellipse">
              <a:avLst/>
            </a:prstGeom>
            <a:solidFill>
              <a:srgbClr val="A9A9AC">
                <a:alpha val="69000"/>
              </a:srgb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2" name="Content Placeholder 13"/>
          <p:cNvPicPr>
            <a:picLocks noChangeAspect="1"/>
          </p:cNvPicPr>
          <p:nvPr/>
        </p:nvPicPr>
        <p:blipFill>
          <a:blip r:embed="rId2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937" y="5386333"/>
            <a:ext cx="726182" cy="542788"/>
          </a:xfrm>
          <a:prstGeom prst="rect">
            <a:avLst/>
          </a:prstGeom>
        </p:spPr>
      </p:pic>
      <p:graphicFrame>
        <p:nvGraphicFramePr>
          <p:cNvPr id="87" name="Object 8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9087200"/>
              </p:ext>
            </p:extLst>
          </p:nvPr>
        </p:nvGraphicFramePr>
        <p:xfrm>
          <a:off x="8499654" y="6155798"/>
          <a:ext cx="644346" cy="2257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78" name="CorelDRAW" r:id="rId26" imgW="1091460" imgH="383299" progId="CorelDraw.Graphic.17">
                  <p:embed/>
                </p:oleObj>
              </mc:Choice>
              <mc:Fallback>
                <p:oleObj name="CorelDRAW" r:id="rId26" imgW="1091460" imgH="383299" progId="CorelDraw.Graphic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8499654" y="6155798"/>
                        <a:ext cx="644346" cy="2257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" name="Object 8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5236463"/>
              </p:ext>
            </p:extLst>
          </p:nvPr>
        </p:nvGraphicFramePr>
        <p:xfrm>
          <a:off x="8523575" y="5798152"/>
          <a:ext cx="596503" cy="2176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79" name="CorelDRAW" r:id="rId28" imgW="4019118" imgH="1467178" progId="CorelDraw.Graphic.17">
                  <p:embed/>
                </p:oleObj>
              </mc:Choice>
              <mc:Fallback>
                <p:oleObj name="CorelDRAW" r:id="rId28" imgW="4019118" imgH="1467178" progId="CorelDraw.Graphic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8523575" y="5798152"/>
                        <a:ext cx="596503" cy="2176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ight Arrow 5"/>
          <p:cNvSpPr/>
          <p:nvPr/>
        </p:nvSpPr>
        <p:spPr>
          <a:xfrm rot="3911251">
            <a:off x="5676033" y="4857844"/>
            <a:ext cx="399850" cy="382743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ight Arrow 43"/>
          <p:cNvSpPr/>
          <p:nvPr/>
        </p:nvSpPr>
        <p:spPr>
          <a:xfrm rot="7381293">
            <a:off x="6634710" y="4847703"/>
            <a:ext cx="399850" cy="382743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765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11" grpId="0" animBg="1"/>
      <p:bldP spid="12" grpId="0" animBg="1"/>
      <p:bldP spid="2" grpId="0" animBg="1"/>
      <p:bldP spid="20" grpId="0" animBg="1"/>
      <p:bldP spid="25" grpId="0" animBg="1"/>
      <p:bldP spid="26" grpId="0" animBg="1"/>
      <p:bldP spid="27" grpId="0" animBg="1"/>
      <p:bldP spid="28" grpId="0" animBg="1"/>
      <p:bldP spid="6" grpId="0" animBg="1"/>
      <p:bldP spid="4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sk-SK" b="1" dirty="0" smtClean="0">
                <a:latin typeface="Calibri" panose="020F0502020204030204" pitchFamily="34" charset="0"/>
              </a:rPr>
              <a:t>Overenie</a:t>
            </a:r>
            <a:endParaRPr lang="en-US" b="1" dirty="0">
              <a:latin typeface="Calibri" panose="020F0502020204030204" pitchFamily="34" charset="0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/>
          </p:nvPr>
        </p:nvGraphicFramePr>
        <p:xfrm>
          <a:off x="8499654" y="6155798"/>
          <a:ext cx="644346" cy="2257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8" name="CorelDRAW" r:id="rId4" imgW="1091460" imgH="383299" progId="CorelDraw.Graphic.17">
                  <p:embed/>
                </p:oleObj>
              </mc:Choice>
              <mc:Fallback>
                <p:oleObj name="CorelDRAW" r:id="rId4" imgW="1091460" imgH="383299" progId="CorelDraw.Graphic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499654" y="6155798"/>
                        <a:ext cx="644346" cy="2257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/>
          </p:nvPr>
        </p:nvGraphicFramePr>
        <p:xfrm>
          <a:off x="8523575" y="5798152"/>
          <a:ext cx="596503" cy="2176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9" name="CorelDRAW" r:id="rId6" imgW="4019118" imgH="1467178" progId="CorelDraw.Graphic.17">
                  <p:embed/>
                </p:oleObj>
              </mc:Choice>
              <mc:Fallback>
                <p:oleObj name="CorelDRAW" r:id="rId6" imgW="4019118" imgH="1467178" progId="CorelDraw.Graphic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523575" y="5798152"/>
                        <a:ext cx="596503" cy="2176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Zástupný symbol obsah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17" descr="http://cdn.meme.am/instances/500x/56040489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404" y="1527117"/>
            <a:ext cx="6606269" cy="4954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3648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sk-SK" b="1" dirty="0" smtClean="0">
                <a:latin typeface="Calibri" panose="020F0502020204030204" pitchFamily="34" charset="0"/>
              </a:rPr>
              <a:t>Návrh experimentu</a:t>
            </a:r>
            <a:endParaRPr lang="en-US" b="1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6404" y="1786467"/>
            <a:ext cx="6446520" cy="4766733"/>
          </a:xfrm>
        </p:spPr>
        <p:txBody>
          <a:bodyPr>
            <a:noAutofit/>
          </a:bodyPr>
          <a:lstStyle/>
          <a:p>
            <a:r>
              <a:rPr lang="sk-SK" sz="1800" dirty="0" smtClean="0">
                <a:latin typeface="Calibri" panose="020F0502020204030204" pitchFamily="34" charset="0"/>
              </a:rPr>
              <a:t>Kvantitatívny </a:t>
            </a:r>
            <a:r>
              <a:rPr lang="sk-SK" sz="1800" dirty="0" err="1" smtClean="0">
                <a:latin typeface="Calibri" panose="020F0502020204030204" pitchFamily="34" charset="0"/>
              </a:rPr>
              <a:t>vs</a:t>
            </a:r>
            <a:r>
              <a:rPr lang="sk-SK" sz="1800" dirty="0" smtClean="0">
                <a:latin typeface="Calibri" panose="020F0502020204030204" pitchFamily="34" charset="0"/>
              </a:rPr>
              <a:t>. </a:t>
            </a:r>
            <a:r>
              <a:rPr lang="sk-SK" sz="1800" dirty="0" smtClean="0">
                <a:latin typeface="Calibri" panose="020F0502020204030204" pitchFamily="34" charset="0"/>
              </a:rPr>
              <a:t>kva</a:t>
            </a:r>
            <a:r>
              <a:rPr lang="en-US" sz="1800" dirty="0" smtClean="0">
                <a:latin typeface="Calibri" panose="020F0502020204030204" pitchFamily="34" charset="0"/>
              </a:rPr>
              <a:t>l</a:t>
            </a:r>
            <a:r>
              <a:rPr lang="sk-SK" sz="1800" dirty="0" err="1" smtClean="0">
                <a:latin typeface="Calibri" panose="020F0502020204030204" pitchFamily="34" charset="0"/>
              </a:rPr>
              <a:t>it</a:t>
            </a:r>
            <a:r>
              <a:rPr lang="en-US" sz="1800" dirty="0" smtClean="0">
                <a:latin typeface="Calibri" panose="020F0502020204030204" pitchFamily="34" charset="0"/>
              </a:rPr>
              <a:t>a</a:t>
            </a:r>
            <a:r>
              <a:rPr lang="sk-SK" sz="1800" dirty="0" err="1" smtClean="0">
                <a:latin typeface="Calibri" panose="020F0502020204030204" pitchFamily="34" charset="0"/>
              </a:rPr>
              <a:t>tívny</a:t>
            </a:r>
            <a:endParaRPr lang="sk-SK" sz="1800" dirty="0" smtClean="0">
              <a:latin typeface="Calibri" panose="020F0502020204030204" pitchFamily="34" charset="0"/>
            </a:endParaRPr>
          </a:p>
          <a:p>
            <a:r>
              <a:rPr lang="sk-SK" sz="1800" dirty="0" smtClean="0">
                <a:latin typeface="Calibri" panose="020F0502020204030204" pitchFamily="34" charset="0"/>
              </a:rPr>
              <a:t>Prístupy vyhodnocovania </a:t>
            </a:r>
            <a:r>
              <a:rPr lang="sk-SK" sz="1800" i="1" dirty="0" smtClean="0">
                <a:latin typeface="Calibri" panose="020F0502020204030204" pitchFamily="34" charset="0"/>
              </a:rPr>
              <a:t>(syntetický </a:t>
            </a:r>
            <a:r>
              <a:rPr lang="sk-SK" sz="1800" i="1" dirty="0" err="1" smtClean="0">
                <a:latin typeface="Calibri" panose="020F0502020204030204" pitchFamily="34" charset="0"/>
              </a:rPr>
              <a:t>vs</a:t>
            </a:r>
            <a:r>
              <a:rPr lang="sk-SK" sz="1800" i="1" dirty="0" smtClean="0">
                <a:latin typeface="Calibri" panose="020F0502020204030204" pitchFamily="34" charset="0"/>
              </a:rPr>
              <a:t>. </a:t>
            </a:r>
            <a:r>
              <a:rPr lang="sk-SK" sz="1800" i="1" dirty="0">
                <a:latin typeface="Calibri" panose="020F0502020204030204" pitchFamily="34" charset="0"/>
              </a:rPr>
              <a:t>scenár </a:t>
            </a:r>
            <a:r>
              <a:rPr lang="sk-SK" sz="1800" i="1" dirty="0" err="1">
                <a:latin typeface="Calibri" panose="020F0502020204030204" pitchFamily="34" charset="0"/>
              </a:rPr>
              <a:t>vs</a:t>
            </a:r>
            <a:r>
              <a:rPr lang="sk-SK" sz="1800" i="1" dirty="0">
                <a:latin typeface="Calibri" panose="020F0502020204030204" pitchFamily="34" charset="0"/>
              </a:rPr>
              <a:t>. </a:t>
            </a:r>
            <a:r>
              <a:rPr lang="sk-SK" sz="1800" i="1" dirty="0" smtClean="0">
                <a:latin typeface="Calibri" panose="020F0502020204030204" pitchFamily="34" charset="0"/>
              </a:rPr>
              <a:t>živý)</a:t>
            </a:r>
            <a:endParaRPr lang="sk-SK" sz="1800" i="1" dirty="0">
              <a:latin typeface="Calibri" panose="020F0502020204030204" pitchFamily="34" charset="0"/>
            </a:endParaRPr>
          </a:p>
          <a:p>
            <a:r>
              <a:rPr lang="sk-SK" sz="1800" dirty="0" smtClean="0">
                <a:latin typeface="Calibri" panose="020F0502020204030204" pitchFamily="34" charset="0"/>
              </a:rPr>
              <a:t>Merateľné vlastnosti</a:t>
            </a:r>
          </a:p>
          <a:p>
            <a:r>
              <a:rPr lang="sk-SK" sz="1800" dirty="0" smtClean="0">
                <a:latin typeface="Calibri" panose="020F0502020204030204" pitchFamily="34" charset="0"/>
              </a:rPr>
              <a:t>Spôsob porovnania</a:t>
            </a:r>
          </a:p>
          <a:p>
            <a:endParaRPr lang="sk-SK" sz="1800" dirty="0">
              <a:latin typeface="Calibri" panose="020F0502020204030204" pitchFamily="34" charset="0"/>
            </a:endParaRPr>
          </a:p>
          <a:p>
            <a:r>
              <a:rPr lang="sk-SK" sz="1800" dirty="0" smtClean="0">
                <a:latin typeface="Calibri" panose="020F0502020204030204" pitchFamily="34" charset="0"/>
              </a:rPr>
              <a:t>Vedúci Vám poradí, ale mali by ste prísť aj s niečím vlastným (odpozorovať z </a:t>
            </a:r>
            <a:r>
              <a:rPr lang="sk-SK" sz="1800" dirty="0" err="1" smtClean="0">
                <a:latin typeface="Calibri" panose="020F0502020204030204" pitchFamily="34" charset="0"/>
              </a:rPr>
              <a:t>related</a:t>
            </a:r>
            <a:r>
              <a:rPr lang="sk-SK" sz="1800" dirty="0" smtClean="0">
                <a:latin typeface="Calibri" panose="020F0502020204030204" pitchFamily="34" charset="0"/>
              </a:rPr>
              <a:t> </a:t>
            </a:r>
            <a:r>
              <a:rPr lang="sk-SK" sz="1800" dirty="0" err="1" smtClean="0">
                <a:latin typeface="Calibri" panose="020F0502020204030204" pitchFamily="34" charset="0"/>
              </a:rPr>
              <a:t>work</a:t>
            </a:r>
            <a:r>
              <a:rPr lang="sk-SK" sz="1800" dirty="0" smtClean="0">
                <a:latin typeface="Calibri" panose="020F0502020204030204" pitchFamily="34" charset="0"/>
              </a:rPr>
              <a:t>)</a:t>
            </a:r>
            <a:endParaRPr lang="en-US" sz="1800" dirty="0" smtClean="0">
              <a:latin typeface="Calibri" panose="020F0502020204030204" pitchFamily="34" charset="0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/>
          </p:nvPr>
        </p:nvGraphicFramePr>
        <p:xfrm>
          <a:off x="8499654" y="6155798"/>
          <a:ext cx="644346" cy="2257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66" name="CorelDRAW" r:id="rId4" imgW="1091460" imgH="383299" progId="CorelDraw.Graphic.17">
                  <p:embed/>
                </p:oleObj>
              </mc:Choice>
              <mc:Fallback>
                <p:oleObj name="CorelDRAW" r:id="rId4" imgW="1091460" imgH="383299" progId="CorelDraw.Graphic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499654" y="6155798"/>
                        <a:ext cx="644346" cy="2257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/>
          </p:nvPr>
        </p:nvGraphicFramePr>
        <p:xfrm>
          <a:off x="8523575" y="5798152"/>
          <a:ext cx="596503" cy="2176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67" name="CorelDRAW" r:id="rId6" imgW="4019118" imgH="1467178" progId="CorelDraw.Graphic.17">
                  <p:embed/>
                </p:oleObj>
              </mc:Choice>
              <mc:Fallback>
                <p:oleObj name="CorelDRAW" r:id="rId6" imgW="4019118" imgH="1467178" progId="CorelDraw.Graphic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523575" y="5798152"/>
                        <a:ext cx="596503" cy="2176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31507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sk-SK" sz="3600" b="1" dirty="0">
                <a:latin typeface="Calibri" panose="020F0502020204030204" pitchFamily="34" charset="0"/>
              </a:rPr>
              <a:t>Kvantitatívny </a:t>
            </a:r>
            <a:r>
              <a:rPr lang="sk-SK" sz="3600" b="1" dirty="0" err="1">
                <a:latin typeface="Calibri" panose="020F0502020204030204" pitchFamily="34" charset="0"/>
              </a:rPr>
              <a:t>vs</a:t>
            </a:r>
            <a:r>
              <a:rPr lang="sk-SK" sz="3600" b="1" dirty="0">
                <a:latin typeface="Calibri" panose="020F0502020204030204" pitchFamily="34" charset="0"/>
              </a:rPr>
              <a:t>. Kvalitatívny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6404" y="1786467"/>
            <a:ext cx="6446520" cy="4766733"/>
          </a:xfrm>
        </p:spPr>
        <p:txBody>
          <a:bodyPr>
            <a:noAutofit/>
          </a:bodyPr>
          <a:lstStyle/>
          <a:p>
            <a:endParaRPr lang="en-US" sz="1800" dirty="0" smtClean="0">
              <a:latin typeface="Calibri" panose="020F0502020204030204" pitchFamily="34" charset="0"/>
            </a:endParaRPr>
          </a:p>
          <a:p>
            <a:r>
              <a:rPr lang="en-US" sz="1800" dirty="0" err="1" smtClean="0">
                <a:latin typeface="Calibri" panose="020F0502020204030204" pitchFamily="34" charset="0"/>
              </a:rPr>
              <a:t>Tvar</a:t>
            </a:r>
            <a:r>
              <a:rPr lang="sk-SK" sz="1800" dirty="0" err="1" smtClean="0">
                <a:latin typeface="Calibri" panose="020F0502020204030204" pitchFamily="34" charset="0"/>
              </a:rPr>
              <a:t>ož</a:t>
            </a:r>
            <a:r>
              <a:rPr lang="en-US" sz="1800" dirty="0" err="1" smtClean="0">
                <a:latin typeface="Calibri" panose="020F0502020204030204" pitchFamily="34" charset="0"/>
              </a:rPr>
              <a:t>ek</a:t>
            </a:r>
            <a:r>
              <a:rPr lang="sk-SK" sz="1800" dirty="0">
                <a:latin typeface="Calibri" panose="020F0502020204030204" pitchFamily="34" charset="0"/>
              </a:rPr>
              <a:t> </a:t>
            </a:r>
            <a:r>
              <a:rPr lang="sk-SK" sz="1800" dirty="0" smtClean="0">
                <a:latin typeface="Calibri" panose="020F0502020204030204" pitchFamily="34" charset="0"/>
              </a:rPr>
              <a:t>J. - https</a:t>
            </a:r>
            <a:r>
              <a:rPr lang="sk-SK" sz="1800" dirty="0">
                <a:latin typeface="Calibri" panose="020F0502020204030204" pitchFamily="34" charset="0"/>
              </a:rPr>
              <a:t>://</a:t>
            </a:r>
            <a:r>
              <a:rPr lang="sk-SK" sz="1800" dirty="0" smtClean="0">
                <a:latin typeface="Calibri" panose="020F0502020204030204" pitchFamily="34" charset="0"/>
              </a:rPr>
              <a:t>wiki.fiit.stuba.sk/research/seminars/pewe/ontoparty-2011-2012-autumn/tvarozekj-quantitative-methods.pptx</a:t>
            </a:r>
            <a:endParaRPr lang="en-US" sz="1800" dirty="0" smtClean="0">
              <a:latin typeface="Calibri" panose="020F0502020204030204" pitchFamily="34" charset="0"/>
            </a:endParaRPr>
          </a:p>
          <a:p>
            <a:pPr lvl="1"/>
            <a:r>
              <a:rPr lang="sk-SK" sz="1650" b="1" dirty="0" smtClean="0">
                <a:latin typeface="Calibri" panose="020F0502020204030204" pitchFamily="34" charset="0"/>
              </a:rPr>
              <a:t>Čo? Kto? Kedy? (čísla)</a:t>
            </a:r>
            <a:endParaRPr lang="sk-SK" sz="1650" b="1" dirty="0" smtClean="0">
              <a:latin typeface="Calibri" panose="020F0502020204030204" pitchFamily="34" charset="0"/>
            </a:endParaRPr>
          </a:p>
          <a:p>
            <a:endParaRPr lang="sk-SK" sz="1800" dirty="0" smtClean="0">
              <a:latin typeface="Calibri" panose="020F0502020204030204" pitchFamily="34" charset="0"/>
            </a:endParaRPr>
          </a:p>
          <a:p>
            <a:r>
              <a:rPr lang="sk-SK" sz="1800" dirty="0" smtClean="0">
                <a:latin typeface="Calibri" panose="020F0502020204030204" pitchFamily="34" charset="0"/>
              </a:rPr>
              <a:t>Šimko J. -https</a:t>
            </a:r>
            <a:r>
              <a:rPr lang="sk-SK" sz="1800" dirty="0">
                <a:latin typeface="Calibri" panose="020F0502020204030204" pitchFamily="34" charset="0"/>
              </a:rPr>
              <a:t>://</a:t>
            </a:r>
            <a:r>
              <a:rPr lang="sk-SK" sz="1800" dirty="0" smtClean="0">
                <a:latin typeface="Calibri" panose="020F0502020204030204" pitchFamily="34" charset="0"/>
              </a:rPr>
              <a:t>wiki.fiit.stuba.sk/research/seminars/pewe/ontoparty-2011-2012-autumn/Kvalitativne_experimenty.ppt</a:t>
            </a:r>
          </a:p>
          <a:p>
            <a:pPr lvl="1"/>
            <a:r>
              <a:rPr lang="sk-SK" sz="1650" b="1" dirty="0" smtClean="0">
                <a:latin typeface="Calibri" panose="020F0502020204030204" pitchFamily="34" charset="0"/>
              </a:rPr>
              <a:t>Prečo? Ako? (slová)</a:t>
            </a:r>
            <a:endParaRPr lang="sk-SK" sz="1650" b="1" dirty="0" smtClean="0">
              <a:latin typeface="Calibri" panose="020F0502020204030204" pitchFamily="34" charset="0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/>
          </p:nvPr>
        </p:nvGraphicFramePr>
        <p:xfrm>
          <a:off x="8499654" y="6155798"/>
          <a:ext cx="644346" cy="2257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20" name="CorelDRAW" r:id="rId4" imgW="1091460" imgH="383299" progId="CorelDraw.Graphic.17">
                  <p:embed/>
                </p:oleObj>
              </mc:Choice>
              <mc:Fallback>
                <p:oleObj name="CorelDRAW" r:id="rId4" imgW="1091460" imgH="383299" progId="CorelDraw.Graphic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499654" y="6155798"/>
                        <a:ext cx="644346" cy="2257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/>
          </p:nvPr>
        </p:nvGraphicFramePr>
        <p:xfrm>
          <a:off x="8523575" y="5798152"/>
          <a:ext cx="596503" cy="2176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21" name="CorelDRAW" r:id="rId6" imgW="4019118" imgH="1467178" progId="CorelDraw.Graphic.17">
                  <p:embed/>
                </p:oleObj>
              </mc:Choice>
              <mc:Fallback>
                <p:oleObj name="CorelDRAW" r:id="rId6" imgW="4019118" imgH="1467178" progId="CorelDraw.Graphic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523575" y="5798152"/>
                        <a:ext cx="596503" cy="2176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66885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640581"/>
          </a:xfrm>
        </p:spPr>
        <p:txBody>
          <a:bodyPr/>
          <a:lstStyle/>
          <a:p>
            <a:pPr algn="ctr"/>
            <a:r>
              <a:rPr lang="sk-SK" dirty="0" smtClean="0"/>
              <a:t>vs.</a:t>
            </a:r>
            <a:endParaRPr lang="sk-SK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052736"/>
            <a:ext cx="3754760" cy="49685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b="1" dirty="0" smtClean="0"/>
              <a:t>Kvantitatívne dáta</a:t>
            </a:r>
            <a:br>
              <a:rPr lang="sk-SK" b="1" dirty="0" smtClean="0"/>
            </a:br>
            <a:endParaRPr lang="sk-SK" sz="2400" b="1" dirty="0" smtClean="0"/>
          </a:p>
          <a:p>
            <a:r>
              <a:rPr lang="sk-SK" dirty="0" smtClean="0"/>
              <a:t>Čísla</a:t>
            </a:r>
          </a:p>
          <a:p>
            <a:r>
              <a:rPr lang="sk-SK" dirty="0" smtClean="0"/>
              <a:t>„Nepriestreľné“, dôveryhodné, vedecké</a:t>
            </a:r>
          </a:p>
          <a:p>
            <a:r>
              <a:rPr lang="sk-SK" b="1" dirty="0"/>
              <a:t>Čo?</a:t>
            </a:r>
            <a:r>
              <a:rPr lang="sk-SK" dirty="0"/>
              <a:t> </a:t>
            </a:r>
            <a:r>
              <a:rPr lang="sk-SK" b="1" dirty="0"/>
              <a:t>Kto?</a:t>
            </a:r>
            <a:r>
              <a:rPr lang="sk-SK" dirty="0"/>
              <a:t> A </a:t>
            </a:r>
            <a:r>
              <a:rPr lang="sk-SK" b="1" dirty="0"/>
              <a:t>Kedy</a:t>
            </a:r>
            <a:r>
              <a:rPr lang="sk-SK" b="1" dirty="0" smtClean="0"/>
              <a:t>?</a:t>
            </a:r>
          </a:p>
          <a:p>
            <a:r>
              <a:rPr lang="sk-SK" dirty="0" smtClean="0"/>
              <a:t>Dá sa zovšeobecňovať</a:t>
            </a:r>
          </a:p>
          <a:p>
            <a:r>
              <a:rPr lang="sk-SK" dirty="0" smtClean="0"/>
              <a:t>Bezkontextové</a:t>
            </a:r>
          </a:p>
          <a:p>
            <a:endParaRPr lang="sk-SK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k-SK" dirty="0" smtClean="0"/>
              <a:t>Rýchle porovnanie: kvantitatívne dáta vs. </a:t>
            </a:r>
            <a:r>
              <a:rPr lang="sk-SK" dirty="0"/>
              <a:t>k</a:t>
            </a:r>
            <a:r>
              <a:rPr lang="sk-SK" dirty="0" smtClean="0"/>
              <a:t>valitatívne dáta</a:t>
            </a:r>
            <a:endParaRPr lang="sk-S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sk-SK" smtClean="0"/>
              <a:t>Jozef Tvarožek – </a:t>
            </a:r>
            <a:r>
              <a:rPr lang="en-US" smtClean="0"/>
              <a:t>Kvantitat</a:t>
            </a:r>
            <a:r>
              <a:rPr lang="sk-SK" smtClean="0"/>
              <a:t>ívne metódy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4"/>
          </p:nvPr>
        </p:nvSpPr>
        <p:spPr>
          <a:xfrm>
            <a:off x="5076056" y="1124744"/>
            <a:ext cx="3600400" cy="496855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k-SK" b="1" dirty="0" smtClean="0"/>
              <a:t>Kvalitatívne dáta</a:t>
            </a:r>
            <a:br>
              <a:rPr lang="sk-SK" b="1" dirty="0" smtClean="0"/>
            </a:br>
            <a:endParaRPr lang="sk-SK" b="1" dirty="0" smtClean="0"/>
          </a:p>
          <a:p>
            <a:r>
              <a:rPr lang="sk-SK" dirty="0" smtClean="0"/>
              <a:t>Slová</a:t>
            </a:r>
          </a:p>
          <a:p>
            <a:r>
              <a:rPr lang="sk-SK" dirty="0" smtClean="0"/>
              <a:t>Obrázky, videá, ...</a:t>
            </a:r>
          </a:p>
          <a:p>
            <a:r>
              <a:rPr lang="sk-SK" dirty="0" smtClean="0"/>
              <a:t>Citlivé, detailné, kontextuálne</a:t>
            </a:r>
          </a:p>
          <a:p>
            <a:r>
              <a:rPr lang="sk-SK" b="1" dirty="0"/>
              <a:t>Prečo?</a:t>
            </a:r>
            <a:r>
              <a:rPr lang="sk-SK" dirty="0"/>
              <a:t> a </a:t>
            </a:r>
            <a:r>
              <a:rPr lang="sk-SK" b="1" dirty="0"/>
              <a:t>Ako</a:t>
            </a:r>
            <a:r>
              <a:rPr lang="sk-SK" b="1" dirty="0" smtClean="0"/>
              <a:t>?</a:t>
            </a:r>
            <a:endParaRPr lang="en-US" b="1" dirty="0" smtClean="0"/>
          </a:p>
          <a:p>
            <a:r>
              <a:rPr lang="sk-SK" dirty="0" smtClean="0"/>
              <a:t>Nedá sa zovšeobecňovať</a:t>
            </a:r>
          </a:p>
          <a:p>
            <a:r>
              <a:rPr lang="en-US" dirty="0" err="1" smtClean="0"/>
              <a:t>Dop</a:t>
            </a:r>
            <a:r>
              <a:rPr lang="sk-SK" dirty="0" smtClean="0"/>
              <a:t>ĺňajú kvantitatívne dáta</a:t>
            </a:r>
          </a:p>
        </p:txBody>
      </p:sp>
    </p:spTree>
    <p:extLst>
      <p:ext uri="{BB962C8B-B14F-4D97-AF65-F5344CB8AC3E}">
        <p14:creationId xmlns:p14="http://schemas.microsoft.com/office/powerpoint/2010/main" val="38888112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640581"/>
          </a:xfrm>
        </p:spPr>
        <p:txBody>
          <a:bodyPr/>
          <a:lstStyle/>
          <a:p>
            <a:pPr algn="ctr"/>
            <a:r>
              <a:rPr lang="sk-SK" dirty="0" smtClean="0"/>
              <a:t>vs.</a:t>
            </a:r>
            <a:endParaRPr lang="sk-SK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052736"/>
            <a:ext cx="3898776" cy="4968552"/>
          </a:xfrm>
        </p:spPr>
        <p:txBody>
          <a:bodyPr/>
          <a:lstStyle/>
          <a:p>
            <a:pPr marL="0" indent="0">
              <a:buNone/>
            </a:pPr>
            <a:r>
              <a:rPr lang="sk-SK" b="1" dirty="0" smtClean="0"/>
              <a:t>Kvantitatívne metódy</a:t>
            </a:r>
            <a:r>
              <a:rPr lang="sk-SK" sz="3600" b="1" dirty="0" smtClean="0"/>
              <a:t/>
            </a:r>
            <a:br>
              <a:rPr lang="sk-SK" sz="3600" b="1" dirty="0" smtClean="0"/>
            </a:br>
            <a:endParaRPr lang="sk-SK" b="1" dirty="0" smtClean="0"/>
          </a:p>
          <a:p>
            <a:r>
              <a:rPr lang="sk-SK" dirty="0" smtClean="0"/>
              <a:t>Prieskumy/dotazníky</a:t>
            </a:r>
          </a:p>
          <a:p>
            <a:r>
              <a:rPr lang="sk-SK" dirty="0" smtClean="0"/>
              <a:t>Pre/post testy</a:t>
            </a:r>
          </a:p>
          <a:p>
            <a:r>
              <a:rPr lang="sk-SK" dirty="0" smtClean="0"/>
              <a:t>Štatistická analýza (číselných) dát</a:t>
            </a:r>
          </a:p>
          <a:p>
            <a:r>
              <a:rPr lang="sk-SK" dirty="0" smtClean="0"/>
              <a:t>Iné matematické / výpočtové metódy</a:t>
            </a:r>
            <a:endParaRPr lang="sk-SK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k-SK" dirty="0" smtClean="0"/>
              <a:t>Rýchle porovnanie: kvantitatívne metódy vs. kvalitatívne metódy</a:t>
            </a:r>
            <a:endParaRPr lang="sk-S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sk-SK" smtClean="0"/>
              <a:t>Jozef Tvarožek – </a:t>
            </a:r>
            <a:r>
              <a:rPr lang="en-US" smtClean="0"/>
              <a:t>Kvantitat</a:t>
            </a:r>
            <a:r>
              <a:rPr lang="sk-SK" smtClean="0"/>
              <a:t>ívne metódy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4"/>
          </p:nvPr>
        </p:nvSpPr>
        <p:spPr>
          <a:xfrm>
            <a:off x="4826674" y="1052736"/>
            <a:ext cx="3600400" cy="4968552"/>
          </a:xfrm>
        </p:spPr>
        <p:txBody>
          <a:bodyPr/>
          <a:lstStyle/>
          <a:p>
            <a:pPr marL="0" indent="0">
              <a:buNone/>
            </a:pPr>
            <a:r>
              <a:rPr lang="sk-SK" b="1" dirty="0" smtClean="0"/>
              <a:t>Kvalitatívne metódy</a:t>
            </a:r>
            <a:br>
              <a:rPr lang="sk-SK" b="1" dirty="0" smtClean="0"/>
            </a:br>
            <a:endParaRPr lang="sk-SK" b="1" dirty="0" smtClean="0"/>
          </a:p>
          <a:p>
            <a:r>
              <a:rPr lang="sk-SK" dirty="0" smtClean="0"/>
              <a:t>Pozorovania</a:t>
            </a:r>
          </a:p>
          <a:p>
            <a:r>
              <a:rPr lang="sk-SK" dirty="0" smtClean="0"/>
              <a:t>Rozhovory</a:t>
            </a:r>
          </a:p>
          <a:p>
            <a:r>
              <a:rPr lang="sk-SK" dirty="0" smtClean="0"/>
              <a:t>Fokusované skupiny</a:t>
            </a:r>
          </a:p>
          <a:p>
            <a:r>
              <a:rPr lang="sk-SK" dirty="0" smtClean="0"/>
              <a:t>Neštatistické metódy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6070519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sk-SK" sz="3600" b="1" dirty="0" smtClean="0">
                <a:latin typeface="Calibri" panose="020F0502020204030204" pitchFamily="34" charset="0"/>
              </a:rPr>
              <a:t>Prístupy vyhodnocovania</a:t>
            </a:r>
            <a:endParaRPr lang="sk-SK" sz="3600" b="1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6404" y="1786467"/>
            <a:ext cx="6446520" cy="4766733"/>
          </a:xfrm>
        </p:spPr>
        <p:txBody>
          <a:bodyPr>
            <a:noAutofit/>
          </a:bodyPr>
          <a:lstStyle/>
          <a:p>
            <a:r>
              <a:rPr lang="sk-SK" sz="1800" dirty="0" smtClean="0">
                <a:latin typeface="Calibri" panose="020F0502020204030204" pitchFamily="34" charset="0"/>
              </a:rPr>
              <a:t>Syntetické </a:t>
            </a:r>
            <a:r>
              <a:rPr lang="sk-SK" sz="1800" dirty="0" err="1" smtClean="0">
                <a:latin typeface="Calibri" panose="020F0502020204030204" pitchFamily="34" charset="0"/>
              </a:rPr>
              <a:t>offline</a:t>
            </a:r>
            <a:r>
              <a:rPr lang="sk-SK" sz="1800" dirty="0" smtClean="0">
                <a:latin typeface="Calibri" panose="020F0502020204030204" pitchFamily="34" charset="0"/>
              </a:rPr>
              <a:t> </a:t>
            </a:r>
            <a:r>
              <a:rPr lang="sk-SK" sz="1800" dirty="0" smtClean="0">
                <a:latin typeface="Calibri" panose="020F0502020204030204" pitchFamily="34" charset="0"/>
              </a:rPr>
              <a:t>vyhodnocovanie</a:t>
            </a:r>
          </a:p>
          <a:p>
            <a:pPr lvl="1"/>
            <a:r>
              <a:rPr lang="sk-SK" sz="1650" dirty="0">
                <a:latin typeface="Calibri" panose="020F0502020204030204" pitchFamily="34" charset="0"/>
              </a:rPr>
              <a:t>najjednoduchšia forma </a:t>
            </a:r>
            <a:r>
              <a:rPr lang="sk-SK" sz="1650" dirty="0" smtClean="0">
                <a:latin typeface="Calibri" panose="020F0502020204030204" pitchFamily="34" charset="0"/>
              </a:rPr>
              <a:t>experimentu</a:t>
            </a:r>
          </a:p>
          <a:p>
            <a:pPr lvl="1"/>
            <a:r>
              <a:rPr lang="sk-SK" sz="1650" dirty="0" smtClean="0">
                <a:latin typeface="Calibri" panose="020F0502020204030204" pitchFamily="34" charset="0"/>
              </a:rPr>
              <a:t>historické </a:t>
            </a:r>
            <a:r>
              <a:rPr lang="sk-SK" sz="1650" dirty="0">
                <a:latin typeface="Calibri" panose="020F0502020204030204" pitchFamily="34" charset="0"/>
              </a:rPr>
              <a:t>údaje,  spravidla </a:t>
            </a:r>
            <a:r>
              <a:rPr lang="sk-SK" sz="1650" dirty="0" smtClean="0">
                <a:latin typeface="Calibri" panose="020F0502020204030204" pitchFamily="34" charset="0"/>
              </a:rPr>
              <a:t>sledujeme iba </a:t>
            </a:r>
            <a:r>
              <a:rPr lang="sk-SK" sz="1650" dirty="0">
                <a:latin typeface="Calibri" panose="020F0502020204030204" pitchFamily="34" charset="0"/>
              </a:rPr>
              <a:t>presnosť</a:t>
            </a:r>
          </a:p>
          <a:p>
            <a:pPr lvl="1"/>
            <a:endParaRPr lang="sk-SK" sz="1650" dirty="0" smtClean="0">
              <a:latin typeface="Calibri" panose="020F0502020204030204" pitchFamily="34" charset="0"/>
            </a:endParaRPr>
          </a:p>
          <a:p>
            <a:r>
              <a:rPr lang="sk-SK" sz="1800" dirty="0" smtClean="0">
                <a:latin typeface="Calibri" panose="020F0502020204030204" pitchFamily="34" charset="0"/>
              </a:rPr>
              <a:t>Vyhodnocovanie </a:t>
            </a:r>
            <a:r>
              <a:rPr lang="sk-SK" sz="1800" dirty="0">
                <a:latin typeface="Calibri" panose="020F0502020204030204" pitchFamily="34" charset="0"/>
              </a:rPr>
              <a:t>používateľských </a:t>
            </a:r>
            <a:r>
              <a:rPr lang="sk-SK" sz="1800" dirty="0" smtClean="0">
                <a:latin typeface="Calibri" panose="020F0502020204030204" pitchFamily="34" charset="0"/>
              </a:rPr>
              <a:t>scenárov</a:t>
            </a:r>
          </a:p>
          <a:p>
            <a:pPr lvl="1"/>
            <a:r>
              <a:rPr lang="sk-SK" sz="1650" dirty="0">
                <a:latin typeface="Calibri" panose="020F0502020204030204" pitchFamily="34" charset="0"/>
              </a:rPr>
              <a:t>o niečo </a:t>
            </a:r>
            <a:r>
              <a:rPr lang="sk-SK" sz="1650" dirty="0" smtClean="0">
                <a:latin typeface="Calibri" panose="020F0502020204030204" pitchFamily="34" charset="0"/>
              </a:rPr>
              <a:t>zložitejšie</a:t>
            </a:r>
          </a:p>
          <a:p>
            <a:pPr lvl="1"/>
            <a:r>
              <a:rPr lang="sk-SK" sz="1650" dirty="0" smtClean="0">
                <a:latin typeface="Calibri" panose="020F0502020204030204" pitchFamily="34" charset="0"/>
              </a:rPr>
              <a:t>menšia </a:t>
            </a:r>
            <a:r>
              <a:rPr lang="sk-SK" sz="1650" dirty="0">
                <a:latin typeface="Calibri" panose="020F0502020204030204" pitchFamily="34" charset="0"/>
              </a:rPr>
              <a:t>množina </a:t>
            </a:r>
            <a:r>
              <a:rPr lang="sk-SK" sz="1650" dirty="0" smtClean="0">
                <a:latin typeface="Calibri" panose="020F0502020204030204" pitchFamily="34" charset="0"/>
              </a:rPr>
              <a:t>používateľov</a:t>
            </a:r>
          </a:p>
          <a:p>
            <a:pPr lvl="1"/>
            <a:r>
              <a:rPr lang="sk-SK" sz="1650" dirty="0" smtClean="0">
                <a:latin typeface="Calibri" panose="020F0502020204030204" pitchFamily="34" charset="0"/>
              </a:rPr>
              <a:t>kontrolované prostredia</a:t>
            </a:r>
          </a:p>
          <a:p>
            <a:pPr lvl="1"/>
            <a:r>
              <a:rPr lang="sk-SK" sz="1650" dirty="0" smtClean="0">
                <a:latin typeface="Calibri" panose="020F0502020204030204" pitchFamily="34" charset="0"/>
              </a:rPr>
              <a:t>následne </a:t>
            </a:r>
            <a:r>
              <a:rPr lang="sk-SK" sz="1650" dirty="0">
                <a:latin typeface="Calibri" panose="020F0502020204030204" pitchFamily="34" charset="0"/>
              </a:rPr>
              <a:t>vo väčšine prípadov </a:t>
            </a:r>
            <a:r>
              <a:rPr lang="sk-SK" sz="1650" dirty="0" smtClean="0">
                <a:latin typeface="Calibri" panose="020F0502020204030204" pitchFamily="34" charset="0"/>
              </a:rPr>
              <a:t>dotazník</a:t>
            </a:r>
            <a:endParaRPr lang="sk-SK" sz="1650" dirty="0">
              <a:latin typeface="Calibri" panose="020F0502020204030204" pitchFamily="34" charset="0"/>
            </a:endParaRPr>
          </a:p>
          <a:p>
            <a:pPr lvl="1"/>
            <a:endParaRPr lang="sk-SK" sz="1650" dirty="0" smtClean="0">
              <a:latin typeface="Calibri" panose="020F0502020204030204" pitchFamily="34" charset="0"/>
            </a:endParaRPr>
          </a:p>
          <a:p>
            <a:r>
              <a:rPr lang="sk-SK" sz="1800" dirty="0" smtClean="0">
                <a:latin typeface="Calibri" panose="020F0502020204030204" pitchFamily="34" charset="0"/>
              </a:rPr>
              <a:t>Online </a:t>
            </a:r>
            <a:r>
              <a:rPr lang="sk-SK" sz="1800" dirty="0" smtClean="0">
                <a:latin typeface="Calibri" panose="020F0502020204030204" pitchFamily="34" charset="0"/>
              </a:rPr>
              <a:t>živé </a:t>
            </a:r>
            <a:r>
              <a:rPr lang="sk-SK" sz="1800" dirty="0" smtClean="0">
                <a:latin typeface="Calibri" panose="020F0502020204030204" pitchFamily="34" charset="0"/>
              </a:rPr>
              <a:t>vyhodnocovanie</a:t>
            </a:r>
          </a:p>
          <a:p>
            <a:pPr lvl="1"/>
            <a:r>
              <a:rPr lang="sk-SK" sz="1650" dirty="0">
                <a:latin typeface="Calibri" panose="020F0502020204030204" pitchFamily="34" charset="0"/>
              </a:rPr>
              <a:t>vyhodnotenie s reálnymi </a:t>
            </a:r>
            <a:r>
              <a:rPr lang="sk-SK" sz="1650" dirty="0" smtClean="0">
                <a:latin typeface="Calibri" panose="020F0502020204030204" pitchFamily="34" charset="0"/>
              </a:rPr>
              <a:t>používateľmi</a:t>
            </a:r>
          </a:p>
          <a:p>
            <a:pPr lvl="1"/>
            <a:r>
              <a:rPr lang="sk-SK" sz="1650" dirty="0" smtClean="0">
                <a:latin typeface="Calibri" panose="020F0502020204030204" pitchFamily="34" charset="0"/>
              </a:rPr>
              <a:t>spravidla </a:t>
            </a:r>
            <a:r>
              <a:rPr lang="sk-SK" sz="1650" dirty="0">
                <a:latin typeface="Calibri" panose="020F0502020204030204" pitchFamily="34" charset="0"/>
              </a:rPr>
              <a:t>nie sú oboznámení s tým, že sú súčasťou experimentu</a:t>
            </a:r>
          </a:p>
          <a:p>
            <a:pPr lvl="1"/>
            <a:endParaRPr lang="sk-SK" sz="1650" dirty="0">
              <a:latin typeface="Calibri" panose="020F0502020204030204" pitchFamily="34" charset="0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/>
          </p:nvPr>
        </p:nvGraphicFramePr>
        <p:xfrm>
          <a:off x="8499654" y="6155798"/>
          <a:ext cx="644346" cy="2257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42" name="CorelDRAW" r:id="rId4" imgW="1091460" imgH="383299" progId="CorelDraw.Graphic.17">
                  <p:embed/>
                </p:oleObj>
              </mc:Choice>
              <mc:Fallback>
                <p:oleObj name="CorelDRAW" r:id="rId4" imgW="1091460" imgH="383299" progId="CorelDraw.Graphic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499654" y="6155798"/>
                        <a:ext cx="644346" cy="2257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/>
          </p:nvPr>
        </p:nvGraphicFramePr>
        <p:xfrm>
          <a:off x="8523575" y="5798152"/>
          <a:ext cx="596503" cy="2176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43" name="CorelDRAW" r:id="rId6" imgW="4019118" imgH="1467178" progId="CorelDraw.Graphic.17">
                  <p:embed/>
                </p:oleObj>
              </mc:Choice>
              <mc:Fallback>
                <p:oleObj name="CorelDRAW" r:id="rId6" imgW="4019118" imgH="1467178" progId="CorelDraw.Graphic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523575" y="5798152"/>
                        <a:ext cx="596503" cy="2176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01593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sk-SK" sz="3600" b="1" dirty="0" err="1" smtClean="0">
                <a:latin typeface="Calibri" panose="020F0502020204030204" pitchFamily="34" charset="0"/>
              </a:rPr>
              <a:t>Offline</a:t>
            </a:r>
            <a:r>
              <a:rPr lang="sk-SK" sz="3600" b="1" dirty="0" smtClean="0">
                <a:latin typeface="Calibri" panose="020F0502020204030204" pitchFamily="34" charset="0"/>
              </a:rPr>
              <a:t> vyhodnocovanie</a:t>
            </a:r>
            <a:endParaRPr lang="sk-SK" sz="3600" b="1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6404" y="1786467"/>
            <a:ext cx="6446520" cy="4766733"/>
          </a:xfrm>
        </p:spPr>
        <p:txBody>
          <a:bodyPr>
            <a:noAutofit/>
          </a:bodyPr>
          <a:lstStyle/>
          <a:p>
            <a:r>
              <a:rPr lang="sk-SK" sz="1800" dirty="0" smtClean="0">
                <a:latin typeface="Calibri" panose="020F0502020204030204" pitchFamily="34" charset="0"/>
              </a:rPr>
              <a:t>Možnosť predspracovať dáta</a:t>
            </a:r>
          </a:p>
          <a:p>
            <a:r>
              <a:rPr lang="sk-SK" sz="1800" dirty="0" smtClean="0">
                <a:latin typeface="Calibri" panose="020F0502020204030204" pitchFamily="34" charset="0"/>
              </a:rPr>
              <a:t>Nevyžaduje priamu interakciu s používateľmi</a:t>
            </a:r>
          </a:p>
          <a:p>
            <a:r>
              <a:rPr lang="sk-SK" sz="1800" dirty="0" smtClean="0">
                <a:latin typeface="Calibri" panose="020F0502020204030204" pitchFamily="34" charset="0"/>
              </a:rPr>
              <a:t>Opakovateľný za rovnakých podmienok</a:t>
            </a:r>
          </a:p>
          <a:p>
            <a:endParaRPr lang="sk-SK" sz="1800" dirty="0" smtClean="0">
              <a:latin typeface="Calibri" panose="020F0502020204030204" pitchFamily="34" charset="0"/>
            </a:endParaRPr>
          </a:p>
          <a:p>
            <a:r>
              <a:rPr lang="sk-SK" sz="1800" dirty="0" smtClean="0">
                <a:latin typeface="Calibri" panose="020F0502020204030204" pitchFamily="34" charset="0"/>
              </a:rPr>
              <a:t>Problém - reálna aktivita používateľa (čo by skutočne urobil)</a:t>
            </a:r>
          </a:p>
          <a:p>
            <a:r>
              <a:rPr lang="sk-SK" sz="1800" dirty="0" err="1" smtClean="0">
                <a:latin typeface="Calibri" panose="020F0502020204030204" pitchFamily="34" charset="0"/>
              </a:rPr>
              <a:t>Train</a:t>
            </a:r>
            <a:r>
              <a:rPr lang="en-US" sz="1800" dirty="0" smtClean="0">
                <a:latin typeface="Calibri" panose="020F0502020204030204" pitchFamily="34" charset="0"/>
              </a:rPr>
              <a:t>/</a:t>
            </a:r>
            <a:r>
              <a:rPr lang="sk-SK" sz="1800" dirty="0" smtClean="0">
                <a:latin typeface="Calibri" panose="020F0502020204030204" pitchFamily="34" charset="0"/>
              </a:rPr>
              <a:t>test množiny</a:t>
            </a:r>
            <a:endParaRPr lang="sk-SK" sz="1800" dirty="0">
              <a:latin typeface="Calibri" panose="020F0502020204030204" pitchFamily="34" charset="0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/>
          </p:nvPr>
        </p:nvGraphicFramePr>
        <p:xfrm>
          <a:off x="8499654" y="6155798"/>
          <a:ext cx="644346" cy="2257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02" name="CorelDRAW" r:id="rId4" imgW="1091460" imgH="383299" progId="CorelDraw.Graphic.17">
                  <p:embed/>
                </p:oleObj>
              </mc:Choice>
              <mc:Fallback>
                <p:oleObj name="CorelDRAW" r:id="rId4" imgW="1091460" imgH="383299" progId="CorelDraw.Graphic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499654" y="6155798"/>
                        <a:ext cx="644346" cy="2257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/>
          </p:nvPr>
        </p:nvGraphicFramePr>
        <p:xfrm>
          <a:off x="8523575" y="5798152"/>
          <a:ext cx="596503" cy="2176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03" name="CorelDRAW" r:id="rId6" imgW="4019118" imgH="1467178" progId="CorelDraw.Graphic.17">
                  <p:embed/>
                </p:oleObj>
              </mc:Choice>
              <mc:Fallback>
                <p:oleObj name="CorelDRAW" r:id="rId6" imgW="4019118" imgH="1467178" progId="CorelDraw.Graphic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523575" y="5798152"/>
                        <a:ext cx="596503" cy="2176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072490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sk-SK" b="1" dirty="0" smtClean="0">
                <a:latin typeface="Calibri" panose="020F0502020204030204" pitchFamily="34" charset="0"/>
              </a:rPr>
              <a:t>Obsah</a:t>
            </a:r>
            <a:endParaRPr lang="en-US" b="1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6404" y="1786467"/>
            <a:ext cx="6446520" cy="4766733"/>
          </a:xfrm>
        </p:spPr>
        <p:txBody>
          <a:bodyPr>
            <a:noAutofit/>
          </a:bodyPr>
          <a:lstStyle/>
          <a:p>
            <a:endParaRPr lang="sk-SK" sz="1800" dirty="0">
              <a:latin typeface="Calibri" panose="020F0502020204030204" pitchFamily="34" charset="0"/>
            </a:endParaRPr>
          </a:p>
          <a:p>
            <a:r>
              <a:rPr lang="en-US" sz="1800" dirty="0" smtClean="0">
                <a:latin typeface="Calibri" panose="020F0502020204030204" pitchFamily="34" charset="0"/>
              </a:rPr>
              <a:t>K</a:t>
            </a:r>
            <a:r>
              <a:rPr lang="sk-SK" sz="1800" dirty="0" err="1" smtClean="0">
                <a:latin typeface="Calibri" panose="020F0502020204030204" pitchFamily="34" charset="0"/>
              </a:rPr>
              <a:t>ým</a:t>
            </a:r>
            <a:r>
              <a:rPr lang="sk-SK" sz="1800" dirty="0" smtClean="0">
                <a:latin typeface="Calibri" panose="020F0502020204030204" pitchFamily="34" charset="0"/>
              </a:rPr>
              <a:t> začnete programovať</a:t>
            </a:r>
            <a:endParaRPr lang="sk-SK" sz="1800" dirty="0">
              <a:latin typeface="Calibri" panose="020F0502020204030204" pitchFamily="34" charset="0"/>
            </a:endParaRPr>
          </a:p>
          <a:p>
            <a:endParaRPr lang="sk-SK" sz="1800" dirty="0" smtClean="0">
              <a:latin typeface="Calibri" panose="020F0502020204030204" pitchFamily="34" charset="0"/>
            </a:endParaRPr>
          </a:p>
          <a:p>
            <a:r>
              <a:rPr lang="sk-SK" sz="1800" dirty="0" smtClean="0">
                <a:latin typeface="Calibri" panose="020F0502020204030204" pitchFamily="34" charset="0"/>
              </a:rPr>
              <a:t>Návrh </a:t>
            </a:r>
            <a:r>
              <a:rPr lang="sk-SK" sz="1800" dirty="0">
                <a:latin typeface="Calibri" panose="020F0502020204030204" pitchFamily="34" charset="0"/>
              </a:rPr>
              <a:t>riešenia</a:t>
            </a:r>
          </a:p>
          <a:p>
            <a:endParaRPr lang="sk-SK" sz="1800" dirty="0">
              <a:latin typeface="Calibri" panose="020F0502020204030204" pitchFamily="34" charset="0"/>
            </a:endParaRPr>
          </a:p>
          <a:p>
            <a:r>
              <a:rPr lang="sk-SK" sz="1800" dirty="0" smtClean="0">
                <a:latin typeface="Calibri" panose="020F0502020204030204" pitchFamily="34" charset="0"/>
              </a:rPr>
              <a:t>Moje overenie</a:t>
            </a:r>
            <a:endParaRPr lang="sk-SK" sz="1800" dirty="0">
              <a:latin typeface="Calibri" panose="020F0502020204030204" pitchFamily="34" charset="0"/>
            </a:endParaRPr>
          </a:p>
          <a:p>
            <a:endParaRPr lang="sk-SK" sz="1800" dirty="0">
              <a:latin typeface="Calibri" panose="020F0502020204030204" pitchFamily="34" charset="0"/>
            </a:endParaRPr>
          </a:p>
          <a:p>
            <a:r>
              <a:rPr lang="sk-SK" sz="1800" dirty="0">
                <a:latin typeface="Calibri" panose="020F0502020204030204" pitchFamily="34" charset="0"/>
              </a:rPr>
              <a:t>Čo ďalej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/>
          </p:nvPr>
        </p:nvGraphicFramePr>
        <p:xfrm>
          <a:off x="8499654" y="6155798"/>
          <a:ext cx="644346" cy="2257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50" name="CorelDRAW" r:id="rId4" imgW="1091460" imgH="383299" progId="CorelDraw.Graphic.17">
                  <p:embed/>
                </p:oleObj>
              </mc:Choice>
              <mc:Fallback>
                <p:oleObj name="CorelDRAW" r:id="rId4" imgW="1091460" imgH="383299" progId="CorelDraw.Graphic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499654" y="6155798"/>
                        <a:ext cx="644346" cy="2257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/>
          </p:nvPr>
        </p:nvGraphicFramePr>
        <p:xfrm>
          <a:off x="8523575" y="5798152"/>
          <a:ext cx="596503" cy="2176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51" name="CorelDRAW" r:id="rId6" imgW="4019118" imgH="1467178" progId="CorelDraw.Graphic.17">
                  <p:embed/>
                </p:oleObj>
              </mc:Choice>
              <mc:Fallback>
                <p:oleObj name="CorelDRAW" r:id="rId6" imgW="4019118" imgH="1467178" progId="CorelDraw.Graphic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523575" y="5798152"/>
                        <a:ext cx="596503" cy="2176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50422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sk-SK" sz="3600" b="1" dirty="0" smtClean="0">
                <a:latin typeface="Calibri" panose="020F0502020204030204" pitchFamily="34" charset="0"/>
              </a:rPr>
              <a:t>Používateľské scenáre</a:t>
            </a:r>
            <a:endParaRPr lang="sk-SK" sz="3600" b="1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6403" y="1786467"/>
            <a:ext cx="6594427" cy="4766733"/>
          </a:xfrm>
        </p:spPr>
        <p:txBody>
          <a:bodyPr>
            <a:noAutofit/>
          </a:bodyPr>
          <a:lstStyle/>
          <a:p>
            <a:r>
              <a:rPr lang="sk-SK" sz="1800" dirty="0" smtClean="0">
                <a:latin typeface="Calibri" panose="020F0502020204030204" pitchFamily="34" charset="0"/>
              </a:rPr>
              <a:t>Skutočná reakcia používateľov na odporúčanie</a:t>
            </a:r>
          </a:p>
          <a:p>
            <a:r>
              <a:rPr lang="sk-SK" sz="1800" dirty="0" smtClean="0">
                <a:latin typeface="Calibri" panose="020F0502020204030204" pitchFamily="34" charset="0"/>
              </a:rPr>
              <a:t>Pevne dané podmienky</a:t>
            </a:r>
          </a:p>
          <a:p>
            <a:endParaRPr lang="sk-SK" sz="1800" dirty="0">
              <a:latin typeface="Calibri" panose="020F0502020204030204" pitchFamily="34" charset="0"/>
            </a:endParaRPr>
          </a:p>
          <a:p>
            <a:r>
              <a:rPr lang="sk-SK" sz="1800" dirty="0" smtClean="0">
                <a:latin typeface="Calibri" panose="020F0502020204030204" pitchFamily="34" charset="0"/>
              </a:rPr>
              <a:t>A</a:t>
            </a:r>
            <a:r>
              <a:rPr lang="en-US" sz="1800" dirty="0" smtClean="0">
                <a:latin typeface="Calibri" panose="020F0502020204030204" pitchFamily="34" charset="0"/>
              </a:rPr>
              <a:t>/B testing</a:t>
            </a:r>
            <a:r>
              <a:rPr lang="sk-SK" sz="1800" dirty="0" smtClean="0">
                <a:latin typeface="Calibri" panose="020F0502020204030204" pitchFamily="34" charset="0"/>
              </a:rPr>
              <a:t> - </a:t>
            </a:r>
            <a:r>
              <a:rPr lang="sk-SK" sz="1800" dirty="0">
                <a:latin typeface="Calibri" panose="020F0502020204030204" pitchFamily="34" charset="0"/>
              </a:rPr>
              <a:t>s</a:t>
            </a:r>
            <a:r>
              <a:rPr lang="en-US" sz="1800" dirty="0" err="1" smtClean="0">
                <a:latin typeface="Calibri" panose="020F0502020204030204" pitchFamily="34" charset="0"/>
              </a:rPr>
              <a:t>ledujeme</a:t>
            </a:r>
            <a:r>
              <a:rPr lang="en-US" sz="1800" dirty="0" smtClean="0">
                <a:latin typeface="Calibri" panose="020F0502020204030204" pitchFamily="34" charset="0"/>
              </a:rPr>
              <a:t> </a:t>
            </a:r>
            <a:r>
              <a:rPr lang="en-US" sz="1800" dirty="0" err="1" smtClean="0">
                <a:latin typeface="Calibri" panose="020F0502020204030204" pitchFamily="34" charset="0"/>
              </a:rPr>
              <a:t>rozdiely</a:t>
            </a:r>
            <a:endParaRPr lang="en-US" sz="1800" dirty="0" smtClean="0">
              <a:latin typeface="Calibri" panose="020F0502020204030204" pitchFamily="34" charset="0"/>
            </a:endParaRPr>
          </a:p>
          <a:p>
            <a:r>
              <a:rPr lang="sk-SK" sz="1800" dirty="0" smtClean="0">
                <a:latin typeface="Calibri" panose="020F0502020204030204" pitchFamily="34" charset="0"/>
              </a:rPr>
              <a:t>Vhodné </a:t>
            </a:r>
            <a:r>
              <a:rPr lang="sk-SK" sz="1800" dirty="0">
                <a:latin typeface="Calibri" panose="020F0502020204030204" pitchFamily="34" charset="0"/>
              </a:rPr>
              <a:t>o</a:t>
            </a:r>
            <a:r>
              <a:rPr lang="en-US" sz="1800" dirty="0" err="1" smtClean="0">
                <a:latin typeface="Calibri" panose="020F0502020204030204" pitchFamily="34" charset="0"/>
              </a:rPr>
              <a:t>pakova</a:t>
            </a:r>
            <a:r>
              <a:rPr lang="sk-SK" sz="1800" dirty="0">
                <a:latin typeface="Calibri" panose="020F0502020204030204" pitchFamily="34" charset="0"/>
              </a:rPr>
              <a:t>ť</a:t>
            </a:r>
            <a:r>
              <a:rPr lang="en-US" sz="1800" dirty="0" smtClean="0">
                <a:latin typeface="Calibri" panose="020F0502020204030204" pitchFamily="34" charset="0"/>
              </a:rPr>
              <a:t> </a:t>
            </a:r>
            <a:r>
              <a:rPr lang="en-US" sz="1800" dirty="0" err="1" smtClean="0">
                <a:latin typeface="Calibri" panose="020F0502020204030204" pitchFamily="34" charset="0"/>
              </a:rPr>
              <a:t>viackr</a:t>
            </a:r>
            <a:r>
              <a:rPr lang="sk-SK" sz="1800" dirty="0" smtClean="0">
                <a:latin typeface="Calibri" panose="020F0502020204030204" pitchFamily="34" charset="0"/>
              </a:rPr>
              <a:t>á</a:t>
            </a:r>
            <a:r>
              <a:rPr lang="en-US" sz="1800" dirty="0" smtClean="0">
                <a:latin typeface="Calibri" panose="020F0502020204030204" pitchFamily="34" charset="0"/>
              </a:rPr>
              <a:t>t</a:t>
            </a:r>
            <a:r>
              <a:rPr lang="sk-SK" sz="1800" dirty="0" smtClean="0">
                <a:latin typeface="Calibri" panose="020F0502020204030204" pitchFamily="34" charset="0"/>
              </a:rPr>
              <a:t> (dôveryhodnosť experimentu)</a:t>
            </a:r>
          </a:p>
          <a:p>
            <a:r>
              <a:rPr lang="sk-SK" sz="1800" dirty="0" smtClean="0">
                <a:latin typeface="Calibri" panose="020F0502020204030204" pitchFamily="34" charset="0"/>
              </a:rPr>
              <a:t>Menšie množstvo dát ako pri </a:t>
            </a:r>
            <a:r>
              <a:rPr lang="sk-SK" sz="1800" dirty="0" err="1" smtClean="0">
                <a:latin typeface="Calibri" panose="020F0502020204030204" pitchFamily="34" charset="0"/>
              </a:rPr>
              <a:t>offline</a:t>
            </a:r>
            <a:r>
              <a:rPr lang="sk-SK" sz="1800" dirty="0" smtClean="0">
                <a:latin typeface="Calibri" panose="020F0502020204030204" pitchFamily="34" charset="0"/>
              </a:rPr>
              <a:t> ale môžeme merať aj kvalitatívne výsledky</a:t>
            </a:r>
          </a:p>
          <a:p>
            <a:r>
              <a:rPr lang="sk-SK" sz="1800" dirty="0" smtClean="0">
                <a:latin typeface="Calibri" panose="020F0502020204030204" pitchFamily="34" charset="0"/>
              </a:rPr>
              <a:t>Vysoká cena</a:t>
            </a:r>
            <a:r>
              <a:rPr lang="sk-SK" sz="1800" dirty="0">
                <a:latin typeface="Calibri" panose="020F0502020204030204" pitchFamily="34" charset="0"/>
              </a:rPr>
              <a:t> </a:t>
            </a:r>
            <a:r>
              <a:rPr lang="sk-SK" sz="1800" dirty="0" smtClean="0">
                <a:latin typeface="Calibri" panose="020F0502020204030204" pitchFamily="34" charset="0"/>
              </a:rPr>
              <a:t>- nesmierne dôležitá príprava, chyby môžu byť fatálne</a:t>
            </a:r>
          </a:p>
          <a:p>
            <a:r>
              <a:rPr lang="sk-SK" sz="1800" dirty="0" smtClean="0">
                <a:latin typeface="Calibri" panose="020F0502020204030204" pitchFamily="34" charset="0"/>
              </a:rPr>
              <a:t>Problém – neobjektívnosť subjektov (všetko hodnotia kladne)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/>
          </p:nvPr>
        </p:nvGraphicFramePr>
        <p:xfrm>
          <a:off x="8499654" y="6155798"/>
          <a:ext cx="644346" cy="2257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26" name="CorelDRAW" r:id="rId4" imgW="1091460" imgH="383299" progId="CorelDraw.Graphic.17">
                  <p:embed/>
                </p:oleObj>
              </mc:Choice>
              <mc:Fallback>
                <p:oleObj name="CorelDRAW" r:id="rId4" imgW="1091460" imgH="383299" progId="CorelDraw.Graphic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499654" y="6155798"/>
                        <a:ext cx="644346" cy="2257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/>
          </p:nvPr>
        </p:nvGraphicFramePr>
        <p:xfrm>
          <a:off x="8523575" y="5798152"/>
          <a:ext cx="596503" cy="2176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27" name="CorelDRAW" r:id="rId6" imgW="4019118" imgH="1467178" progId="CorelDraw.Graphic.17">
                  <p:embed/>
                </p:oleObj>
              </mc:Choice>
              <mc:Fallback>
                <p:oleObj name="CorelDRAW" r:id="rId6" imgW="4019118" imgH="1467178" progId="CorelDraw.Graphic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523575" y="5798152"/>
                        <a:ext cx="596503" cy="2176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182966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sk-SK" sz="3600" b="1" dirty="0" smtClean="0">
                <a:latin typeface="Calibri" panose="020F0502020204030204" pitchFamily="34" charset="0"/>
              </a:rPr>
              <a:t>Online vyhodnocovanie</a:t>
            </a:r>
            <a:endParaRPr lang="sk-SK" sz="3600" b="1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6404" y="1786467"/>
            <a:ext cx="6446520" cy="4766733"/>
          </a:xfrm>
        </p:spPr>
        <p:txBody>
          <a:bodyPr>
            <a:noAutofit/>
          </a:bodyPr>
          <a:lstStyle/>
          <a:p>
            <a:r>
              <a:rPr lang="sk-SK" sz="1800" dirty="0" smtClean="0">
                <a:latin typeface="Calibri" panose="020F0502020204030204" pitchFamily="34" charset="0"/>
              </a:rPr>
              <a:t>Najdôveryhodnejšie – používatelia nevedia že sú testovaní</a:t>
            </a:r>
          </a:p>
          <a:p>
            <a:r>
              <a:rPr lang="sk-SK" sz="1800" dirty="0" err="1" smtClean="0">
                <a:latin typeface="Calibri" panose="020F0502020204030204" pitchFamily="34" charset="0"/>
              </a:rPr>
              <a:t>Zdlhavý</a:t>
            </a:r>
            <a:r>
              <a:rPr lang="sk-SK" sz="1800" dirty="0" smtClean="0">
                <a:latin typeface="Calibri" panose="020F0502020204030204" pitchFamily="34" charset="0"/>
              </a:rPr>
              <a:t>, nákladný</a:t>
            </a:r>
          </a:p>
          <a:p>
            <a:r>
              <a:rPr lang="sk-SK" sz="1800" dirty="0" smtClean="0">
                <a:latin typeface="Calibri" panose="020F0502020204030204" pitchFamily="34" charset="0"/>
              </a:rPr>
              <a:t>Objektívny – neovplyvnení používatelia</a:t>
            </a:r>
          </a:p>
          <a:p>
            <a:endParaRPr lang="sk-SK" sz="1800" dirty="0">
              <a:latin typeface="Calibri" panose="020F0502020204030204" pitchFamily="34" charset="0"/>
            </a:endParaRPr>
          </a:p>
          <a:p>
            <a:r>
              <a:rPr lang="sk-SK" sz="1800" dirty="0" smtClean="0">
                <a:latin typeface="Calibri" panose="020F0502020204030204" pitchFamily="34" charset="0"/>
              </a:rPr>
              <a:t>Opäť často A</a:t>
            </a:r>
            <a:r>
              <a:rPr lang="en-US" sz="1800" dirty="0" smtClean="0">
                <a:latin typeface="Calibri" panose="020F0502020204030204" pitchFamily="34" charset="0"/>
              </a:rPr>
              <a:t>/B testing</a:t>
            </a:r>
          </a:p>
          <a:p>
            <a:r>
              <a:rPr lang="en-US" sz="1800" dirty="0" err="1" smtClean="0">
                <a:latin typeface="Calibri" panose="020F0502020204030204" pitchFamily="34" charset="0"/>
              </a:rPr>
              <a:t>Riskantn</a:t>
            </a:r>
            <a:r>
              <a:rPr lang="sk-SK" sz="1800" dirty="0" smtClean="0">
                <a:latin typeface="Calibri" panose="020F0502020204030204" pitchFamily="34" charset="0"/>
              </a:rPr>
              <a:t>ý – strata zákazníkov </a:t>
            </a:r>
            <a:r>
              <a:rPr lang="en-US" sz="1800" dirty="0" smtClean="0">
                <a:latin typeface="Calibri" panose="020F0502020204030204" pitchFamily="34" charset="0"/>
              </a:rPr>
              <a:t>=&gt; </a:t>
            </a:r>
            <a:r>
              <a:rPr lang="en-US" sz="1800" dirty="0" err="1" smtClean="0">
                <a:latin typeface="Calibri" panose="020F0502020204030204" pitchFamily="34" charset="0"/>
              </a:rPr>
              <a:t>vhodn</a:t>
            </a:r>
            <a:r>
              <a:rPr lang="sk-SK" sz="1800" dirty="0" smtClean="0">
                <a:latin typeface="Calibri" panose="020F0502020204030204" pitchFamily="34" charset="0"/>
              </a:rPr>
              <a:t>é</a:t>
            </a:r>
            <a:r>
              <a:rPr lang="en-US" sz="1800" dirty="0" smtClean="0">
                <a:latin typeface="Calibri" panose="020F0502020204030204" pitchFamily="34" charset="0"/>
              </a:rPr>
              <a:t> </a:t>
            </a:r>
            <a:r>
              <a:rPr lang="sk-SK" sz="1800" dirty="0" smtClean="0">
                <a:latin typeface="Calibri" panose="020F0502020204030204" pitchFamily="34" charset="0"/>
              </a:rPr>
              <a:t>aby mu predchádzal aspoň </a:t>
            </a:r>
            <a:r>
              <a:rPr lang="sk-SK" sz="1800" dirty="0" err="1" smtClean="0">
                <a:latin typeface="Calibri" panose="020F0502020204030204" pitchFamily="34" charset="0"/>
              </a:rPr>
              <a:t>offline</a:t>
            </a:r>
            <a:r>
              <a:rPr lang="sk-SK" sz="1800" dirty="0" smtClean="0">
                <a:latin typeface="Calibri" panose="020F0502020204030204" pitchFamily="34" charset="0"/>
              </a:rPr>
              <a:t> alebo aj scenáre</a:t>
            </a:r>
          </a:p>
          <a:p>
            <a:endParaRPr lang="sk-SK" sz="1800" dirty="0" smtClean="0">
              <a:latin typeface="Calibri" panose="020F0502020204030204" pitchFamily="34" charset="0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/>
          </p:nvPr>
        </p:nvGraphicFramePr>
        <p:xfrm>
          <a:off x="8499654" y="6155798"/>
          <a:ext cx="644346" cy="2257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50" name="CorelDRAW" r:id="rId4" imgW="1091460" imgH="383299" progId="CorelDraw.Graphic.17">
                  <p:embed/>
                </p:oleObj>
              </mc:Choice>
              <mc:Fallback>
                <p:oleObj name="CorelDRAW" r:id="rId4" imgW="1091460" imgH="383299" progId="CorelDraw.Graphic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499654" y="6155798"/>
                        <a:ext cx="644346" cy="2257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/>
          </p:nvPr>
        </p:nvGraphicFramePr>
        <p:xfrm>
          <a:off x="8523575" y="5798152"/>
          <a:ext cx="596503" cy="2176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51" name="CorelDRAW" r:id="rId6" imgW="4019118" imgH="1467178" progId="CorelDraw.Graphic.17">
                  <p:embed/>
                </p:oleObj>
              </mc:Choice>
              <mc:Fallback>
                <p:oleObj name="CorelDRAW" r:id="rId6" imgW="4019118" imgH="1467178" progId="CorelDraw.Graphic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523575" y="5798152"/>
                        <a:ext cx="596503" cy="2176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5479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sk-SK" sz="3600" b="1" dirty="0" smtClean="0">
                <a:latin typeface="Calibri" panose="020F0502020204030204" pitchFamily="34" charset="0"/>
              </a:rPr>
              <a:t>Merateľné vlastnosti </a:t>
            </a:r>
            <a:r>
              <a:rPr lang="en-US" sz="3600" b="1" dirty="0" smtClean="0">
                <a:latin typeface="Calibri" panose="020F0502020204030204" pitchFamily="34" charset="0"/>
              </a:rPr>
              <a:t>1/2</a:t>
            </a:r>
            <a:endParaRPr lang="sk-SK" sz="3600" b="1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6404" y="1786467"/>
            <a:ext cx="6446520" cy="4766733"/>
          </a:xfrm>
        </p:spPr>
        <p:txBody>
          <a:bodyPr>
            <a:noAutofit/>
          </a:bodyPr>
          <a:lstStyle/>
          <a:p>
            <a:r>
              <a:rPr lang="sk-SK" sz="1800" dirty="0" smtClean="0">
                <a:latin typeface="Calibri" panose="020F0502020204030204" pitchFamily="34" charset="0"/>
              </a:rPr>
              <a:t>Presnosť predpovede</a:t>
            </a:r>
          </a:p>
          <a:p>
            <a:pPr lvl="1"/>
            <a:r>
              <a:rPr lang="sk-SK" sz="1650" dirty="0" smtClean="0">
                <a:latin typeface="Calibri" panose="020F0502020204030204" pitchFamily="34" charset="0"/>
              </a:rPr>
              <a:t>RMSE - stredná kvadratická chybová hodnota </a:t>
            </a:r>
          </a:p>
          <a:p>
            <a:pPr lvl="1"/>
            <a:endParaRPr lang="sk-SK" sz="1650" dirty="0">
              <a:latin typeface="Calibri" panose="020F0502020204030204" pitchFamily="34" charset="0"/>
            </a:endParaRPr>
          </a:p>
          <a:p>
            <a:pPr lvl="1"/>
            <a:endParaRPr lang="sk-SK" sz="1650" dirty="0" smtClean="0">
              <a:latin typeface="Calibri" panose="020F0502020204030204" pitchFamily="34" charset="0"/>
            </a:endParaRPr>
          </a:p>
          <a:p>
            <a:pPr lvl="1"/>
            <a:r>
              <a:rPr lang="sk-SK" sz="1650" dirty="0" smtClean="0">
                <a:latin typeface="Calibri" panose="020F0502020204030204" pitchFamily="34" charset="0"/>
              </a:rPr>
              <a:t>MAE – stredná absolútna chyba</a:t>
            </a:r>
          </a:p>
          <a:p>
            <a:pPr lvl="1"/>
            <a:endParaRPr lang="sk-SK" sz="1650" dirty="0">
              <a:latin typeface="Calibri" panose="020F0502020204030204" pitchFamily="34" charset="0"/>
            </a:endParaRPr>
          </a:p>
          <a:p>
            <a:pPr lvl="1"/>
            <a:endParaRPr lang="sk-SK" sz="1650" dirty="0" smtClean="0">
              <a:latin typeface="Calibri" panose="020F0502020204030204" pitchFamily="34" charset="0"/>
            </a:endParaRPr>
          </a:p>
          <a:p>
            <a:r>
              <a:rPr lang="sk-SK" sz="1800" dirty="0" smtClean="0">
                <a:latin typeface="Calibri" panose="020F0502020204030204" pitchFamily="34" charset="0"/>
              </a:rPr>
              <a:t>Použiteľnosť predpovede</a:t>
            </a:r>
            <a:r>
              <a:rPr lang="sk-SK" sz="1500" dirty="0" smtClean="0">
                <a:latin typeface="Calibri" panose="020F0502020204030204" pitchFamily="34" charset="0"/>
              </a:rPr>
              <a:t> </a:t>
            </a:r>
          </a:p>
          <a:p>
            <a:pPr lvl="1"/>
            <a:endParaRPr lang="sk-SK" sz="1650" dirty="0">
              <a:latin typeface="Calibri" panose="020F0502020204030204" pitchFamily="34" charset="0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/>
          </p:nvPr>
        </p:nvGraphicFramePr>
        <p:xfrm>
          <a:off x="8499654" y="6155798"/>
          <a:ext cx="644346" cy="2257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82" name="CorelDRAW" r:id="rId4" imgW="1091460" imgH="383299" progId="CorelDraw.Graphic.17">
                  <p:embed/>
                </p:oleObj>
              </mc:Choice>
              <mc:Fallback>
                <p:oleObj name="CorelDRAW" r:id="rId4" imgW="1091460" imgH="383299" progId="CorelDraw.Graphic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499654" y="6155798"/>
                        <a:ext cx="644346" cy="2257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/>
          </p:nvPr>
        </p:nvGraphicFramePr>
        <p:xfrm>
          <a:off x="8523575" y="5798152"/>
          <a:ext cx="596503" cy="2176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83" name="CorelDRAW" r:id="rId6" imgW="4019118" imgH="1467178" progId="CorelDraw.Graphic.17">
                  <p:embed/>
                </p:oleObj>
              </mc:Choice>
              <mc:Fallback>
                <p:oleObj name="CorelDRAW" r:id="rId6" imgW="4019118" imgH="1467178" progId="CorelDraw.Graphic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523575" y="5798152"/>
                        <a:ext cx="596503" cy="2176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Obrázok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68483" y="1949471"/>
            <a:ext cx="2600664" cy="734353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68483" y="2683824"/>
            <a:ext cx="2524104" cy="786679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49025" y="4204856"/>
            <a:ext cx="5123028" cy="1039532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46404" y="5388847"/>
            <a:ext cx="2845686" cy="585674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045186" y="5362332"/>
            <a:ext cx="2847401" cy="544660"/>
          </a:xfrm>
          <a:prstGeom prst="rect">
            <a:avLst/>
          </a:prstGeom>
        </p:spPr>
      </p:pic>
      <p:pic>
        <p:nvPicPr>
          <p:cNvPr id="10" name="Obrázok 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909983" y="6191198"/>
            <a:ext cx="3140298" cy="578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0332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sk-SK" sz="3600" b="1" dirty="0" smtClean="0">
                <a:latin typeface="Calibri" panose="020F0502020204030204" pitchFamily="34" charset="0"/>
              </a:rPr>
              <a:t>Merateľné vlastnosti </a:t>
            </a:r>
            <a:r>
              <a:rPr lang="en-US" sz="3600" b="1" dirty="0">
                <a:latin typeface="Calibri" panose="020F0502020204030204" pitchFamily="34" charset="0"/>
              </a:rPr>
              <a:t>2</a:t>
            </a:r>
            <a:r>
              <a:rPr lang="en-US" sz="3600" b="1" dirty="0" smtClean="0">
                <a:latin typeface="Calibri" panose="020F0502020204030204" pitchFamily="34" charset="0"/>
              </a:rPr>
              <a:t>/2</a:t>
            </a:r>
            <a:endParaRPr lang="sk-SK" sz="3600" b="1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6404" y="1786467"/>
            <a:ext cx="6446520" cy="4766733"/>
          </a:xfrm>
        </p:spPr>
        <p:txBody>
          <a:bodyPr>
            <a:noAutofit/>
          </a:bodyPr>
          <a:lstStyle/>
          <a:p>
            <a:r>
              <a:rPr lang="en-US" sz="1800" dirty="0" smtClean="0">
                <a:latin typeface="Calibri" panose="020F0502020204030204" pitchFamily="34" charset="0"/>
              </a:rPr>
              <a:t>M</a:t>
            </a:r>
            <a:r>
              <a:rPr lang="sk-SK" sz="1800" dirty="0" smtClean="0">
                <a:latin typeface="Calibri" panose="020F0502020204030204" pitchFamily="34" charset="0"/>
              </a:rPr>
              <a:t>e</a:t>
            </a:r>
            <a:r>
              <a:rPr lang="en-US" sz="1800" dirty="0" err="1" smtClean="0">
                <a:latin typeface="Calibri" panose="020F0502020204030204" pitchFamily="34" charset="0"/>
              </a:rPr>
              <a:t>triky</a:t>
            </a:r>
            <a:r>
              <a:rPr lang="en-US" sz="1800" dirty="0" smtClean="0">
                <a:latin typeface="Calibri" panose="020F0502020204030204" pitchFamily="34" charset="0"/>
              </a:rPr>
              <a:t> </a:t>
            </a:r>
            <a:r>
              <a:rPr lang="en-US" sz="1800" dirty="0" err="1" smtClean="0">
                <a:latin typeface="Calibri" panose="020F0502020204030204" pitchFamily="34" charset="0"/>
              </a:rPr>
              <a:t>zora</a:t>
            </a:r>
            <a:r>
              <a:rPr lang="sk-SK" sz="1800" dirty="0" smtClean="0">
                <a:latin typeface="Calibri" panose="020F0502020204030204" pitchFamily="34" charset="0"/>
              </a:rPr>
              <a:t>ď</a:t>
            </a:r>
            <a:r>
              <a:rPr lang="en-US" sz="1800" dirty="0" err="1" smtClean="0">
                <a:latin typeface="Calibri" panose="020F0502020204030204" pitchFamily="34" charset="0"/>
              </a:rPr>
              <a:t>ovania</a:t>
            </a:r>
            <a:endParaRPr lang="sk-SK" sz="1800" dirty="0" smtClean="0">
              <a:latin typeface="Calibri" panose="020F0502020204030204" pitchFamily="34" charset="0"/>
            </a:endParaRPr>
          </a:p>
          <a:p>
            <a:pPr lvl="1"/>
            <a:r>
              <a:rPr lang="sk-SK" sz="1650" dirty="0">
                <a:latin typeface="Calibri" panose="020F0502020204030204" pitchFamily="34" charset="0"/>
              </a:rPr>
              <a:t>NDCG - Normalizovaný kumulatívny znížený výnos</a:t>
            </a:r>
          </a:p>
          <a:p>
            <a:pPr lvl="1"/>
            <a:endParaRPr lang="en-US" sz="1650" dirty="0" smtClean="0">
              <a:latin typeface="Calibri" panose="020F0502020204030204" pitchFamily="34" charset="0"/>
            </a:endParaRPr>
          </a:p>
          <a:p>
            <a:pPr lvl="1"/>
            <a:endParaRPr lang="en-US" sz="1650" dirty="0">
              <a:latin typeface="Calibri" panose="020F0502020204030204" pitchFamily="34" charset="0"/>
            </a:endParaRPr>
          </a:p>
          <a:p>
            <a:pPr lvl="1"/>
            <a:endParaRPr lang="en-US" sz="1650" dirty="0" smtClean="0">
              <a:latin typeface="Calibri" panose="020F0502020204030204" pitchFamily="34" charset="0"/>
            </a:endParaRPr>
          </a:p>
          <a:p>
            <a:pPr lvl="1"/>
            <a:r>
              <a:rPr lang="sk-SK" sz="1650" dirty="0" smtClean="0">
                <a:latin typeface="Calibri" panose="020F0502020204030204" pitchFamily="34" charset="0"/>
              </a:rPr>
              <a:t>NDPM - Normalizovaný výkon založený </a:t>
            </a:r>
            <a:r>
              <a:rPr lang="sk-SK" sz="1650" dirty="0">
                <a:latin typeface="Calibri" panose="020F0502020204030204" pitchFamily="34" charset="0"/>
              </a:rPr>
              <a:t>na </a:t>
            </a:r>
            <a:r>
              <a:rPr lang="sk-SK" sz="1650" dirty="0" smtClean="0">
                <a:latin typeface="Calibri" panose="020F0502020204030204" pitchFamily="34" charset="0"/>
              </a:rPr>
              <a:t>vzdialenosti</a:t>
            </a:r>
          </a:p>
          <a:p>
            <a:pPr marL="205740" lvl="1" indent="0">
              <a:buNone/>
            </a:pPr>
            <a:endParaRPr lang="sk-SK" sz="1650" dirty="0" smtClean="0">
              <a:latin typeface="Calibri" panose="020F0502020204030204" pitchFamily="34" charset="0"/>
            </a:endParaRPr>
          </a:p>
          <a:p>
            <a:pPr lvl="1"/>
            <a:endParaRPr lang="sk-SK" sz="1650" dirty="0">
              <a:latin typeface="Calibri" panose="020F0502020204030204" pitchFamily="34" charset="0"/>
            </a:endParaRPr>
          </a:p>
          <a:p>
            <a:pPr lvl="1"/>
            <a:endParaRPr lang="sk-SK" sz="1650" dirty="0" smtClean="0">
              <a:latin typeface="Calibri" panose="020F0502020204030204" pitchFamily="34" charset="0"/>
            </a:endParaRPr>
          </a:p>
          <a:p>
            <a:pPr lvl="1"/>
            <a:r>
              <a:rPr lang="sk-SK" sz="1650" dirty="0" smtClean="0">
                <a:latin typeface="Calibri" panose="020F0502020204030204" pitchFamily="34" charset="0"/>
              </a:rPr>
              <a:t>SCC - </a:t>
            </a:r>
            <a:r>
              <a:rPr lang="sk-SK" sz="1650" dirty="0" err="1" smtClean="0">
                <a:latin typeface="Calibri" panose="020F0502020204030204" pitchFamily="34" charset="0"/>
              </a:rPr>
              <a:t>Spearmanov</a:t>
            </a:r>
            <a:r>
              <a:rPr lang="sk-SK" sz="1650" dirty="0" smtClean="0">
                <a:latin typeface="Calibri" panose="020F0502020204030204" pitchFamily="34" charset="0"/>
              </a:rPr>
              <a:t> korelačný koeficient</a:t>
            </a:r>
            <a:endParaRPr lang="sk-SK" sz="1650" dirty="0">
              <a:latin typeface="Calibri" panose="020F0502020204030204" pitchFamily="34" charset="0"/>
            </a:endParaRPr>
          </a:p>
          <a:p>
            <a:pPr marL="205740" lvl="1" indent="0">
              <a:buNone/>
            </a:pPr>
            <a:endParaRPr lang="sk-SK" sz="1650" dirty="0">
              <a:latin typeface="Calibri" panose="020F0502020204030204" pitchFamily="34" charset="0"/>
            </a:endParaRPr>
          </a:p>
          <a:p>
            <a:pPr lvl="1"/>
            <a:endParaRPr lang="sk-SK" sz="1650" dirty="0" smtClean="0">
              <a:latin typeface="Calibri" panose="020F0502020204030204" pitchFamily="34" charset="0"/>
            </a:endParaRPr>
          </a:p>
          <a:p>
            <a:pPr lvl="1"/>
            <a:endParaRPr lang="sk-SK" sz="1650" dirty="0" smtClean="0">
              <a:latin typeface="Calibri" panose="020F0502020204030204" pitchFamily="34" charset="0"/>
            </a:endParaRPr>
          </a:p>
          <a:p>
            <a:pPr lvl="1"/>
            <a:r>
              <a:rPr lang="sk-SK" sz="1650" dirty="0" smtClean="0">
                <a:latin typeface="Calibri" panose="020F0502020204030204" pitchFamily="34" charset="0"/>
              </a:rPr>
              <a:t>KCC - </a:t>
            </a:r>
            <a:r>
              <a:rPr lang="sk-SK" sz="1650" dirty="0" err="1" smtClean="0">
                <a:latin typeface="Calibri" panose="020F0502020204030204" pitchFamily="34" charset="0"/>
              </a:rPr>
              <a:t>Kendallov</a:t>
            </a:r>
            <a:r>
              <a:rPr lang="sk-SK" sz="1650" dirty="0" smtClean="0">
                <a:latin typeface="Calibri" panose="020F0502020204030204" pitchFamily="34" charset="0"/>
              </a:rPr>
              <a:t> korelačný koeficient</a:t>
            </a:r>
          </a:p>
          <a:p>
            <a:pPr lvl="1"/>
            <a:endParaRPr lang="sk-SK" sz="1650" dirty="0">
              <a:latin typeface="Calibri" panose="020F0502020204030204" pitchFamily="34" charset="0"/>
            </a:endParaRPr>
          </a:p>
          <a:p>
            <a:pPr lvl="1"/>
            <a:endParaRPr lang="sk-SK" sz="1650" dirty="0" smtClean="0">
              <a:latin typeface="Calibri" panose="020F0502020204030204" pitchFamily="34" charset="0"/>
            </a:endParaRPr>
          </a:p>
          <a:p>
            <a:pPr lvl="1"/>
            <a:endParaRPr lang="sk-SK" sz="1650" dirty="0" smtClean="0">
              <a:latin typeface="Calibri" panose="020F0502020204030204" pitchFamily="34" charset="0"/>
            </a:endParaRPr>
          </a:p>
          <a:p>
            <a:pPr lvl="1"/>
            <a:endParaRPr lang="sk-SK" sz="1650" dirty="0" smtClean="0">
              <a:latin typeface="Calibri" panose="020F0502020204030204" pitchFamily="34" charset="0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/>
          </p:nvPr>
        </p:nvGraphicFramePr>
        <p:xfrm>
          <a:off x="8499654" y="6155798"/>
          <a:ext cx="644346" cy="2257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54" name="CorelDRAW" r:id="rId4" imgW="1091460" imgH="383299" progId="CorelDraw.Graphic.17">
                  <p:embed/>
                </p:oleObj>
              </mc:Choice>
              <mc:Fallback>
                <p:oleObj name="CorelDRAW" r:id="rId4" imgW="1091460" imgH="383299" progId="CorelDraw.Graphic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499654" y="6155798"/>
                        <a:ext cx="644346" cy="2257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/>
          </p:nvPr>
        </p:nvGraphicFramePr>
        <p:xfrm>
          <a:off x="8523575" y="5798152"/>
          <a:ext cx="596503" cy="2176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55" name="CorelDRAW" r:id="rId6" imgW="4019118" imgH="1467178" progId="CorelDraw.Graphic.17">
                  <p:embed/>
                </p:oleObj>
              </mc:Choice>
              <mc:Fallback>
                <p:oleObj name="CorelDRAW" r:id="rId6" imgW="4019118" imgH="1467178" progId="CorelDraw.Graphic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523575" y="5798152"/>
                        <a:ext cx="596503" cy="2176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Obrázok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65194" y="3053732"/>
            <a:ext cx="1903331" cy="725420"/>
          </a:xfrm>
          <a:prstGeom prst="rect">
            <a:avLst/>
          </a:prstGeom>
        </p:spPr>
      </p:pic>
      <p:pic>
        <p:nvPicPr>
          <p:cNvPr id="12" name="Obrázok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54342" y="4117759"/>
            <a:ext cx="3031960" cy="869632"/>
          </a:xfrm>
          <a:prstGeom prst="rect">
            <a:avLst/>
          </a:prstGeom>
        </p:spPr>
      </p:pic>
      <p:pic>
        <p:nvPicPr>
          <p:cNvPr id="14" name="Obrázok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48599" y="5192772"/>
            <a:ext cx="1736519" cy="805944"/>
          </a:xfrm>
          <a:prstGeom prst="rect">
            <a:avLst/>
          </a:prstGeom>
        </p:spPr>
      </p:pic>
      <p:pic>
        <p:nvPicPr>
          <p:cNvPr id="15" name="Obrázok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70818" y="1536893"/>
            <a:ext cx="1692080" cy="824783"/>
          </a:xfrm>
          <a:prstGeom prst="rect">
            <a:avLst/>
          </a:prstGeom>
        </p:spPr>
      </p:pic>
      <p:pic>
        <p:nvPicPr>
          <p:cNvPr id="16" name="Obrázok 1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40805" y="2286106"/>
            <a:ext cx="2152106" cy="634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0467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946404" y="365760"/>
            <a:ext cx="726948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 spc="-38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b="1" dirty="0">
                <a:latin typeface="Calibri" panose="020F0502020204030204" pitchFamily="34" charset="0"/>
              </a:rPr>
              <a:t>Postupné overenie </a:t>
            </a:r>
            <a:r>
              <a:rPr lang="sk-SK" b="1" dirty="0" smtClean="0">
                <a:latin typeface="Calibri" panose="020F0502020204030204" pitchFamily="34" charset="0"/>
              </a:rPr>
              <a:t>práce po </a:t>
            </a:r>
            <a:r>
              <a:rPr lang="sk-SK" b="1" dirty="0">
                <a:latin typeface="Calibri" panose="020F0502020204030204" pitchFamily="34" charset="0"/>
              </a:rPr>
              <a:t>krokoch</a:t>
            </a:r>
            <a:endParaRPr lang="en-US" b="1" dirty="0">
              <a:latin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46404" y="5794945"/>
            <a:ext cx="73847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baseline="30000" dirty="0" smtClean="0">
                <a:latin typeface="Calibri" panose="020F0502020204030204" pitchFamily="34" charset="0"/>
              </a:rPr>
              <a:t>1</a:t>
            </a:r>
            <a:r>
              <a:rPr lang="sk-SK" sz="1200" dirty="0" smtClean="0">
                <a:latin typeface="Calibri" panose="020F0502020204030204" pitchFamily="34" charset="0"/>
              </a:rPr>
              <a:t> </a:t>
            </a:r>
            <a:r>
              <a:rPr lang="en-US" sz="1200" dirty="0" smtClean="0">
                <a:latin typeface="Calibri" panose="020F0502020204030204" pitchFamily="34" charset="0"/>
              </a:rPr>
              <a:t>O’Connor </a:t>
            </a:r>
            <a:r>
              <a:rPr lang="sk-SK" sz="1200" dirty="0" smtClean="0">
                <a:latin typeface="Calibri" panose="020F0502020204030204" pitchFamily="34" charset="0"/>
              </a:rPr>
              <a:t>et al.,</a:t>
            </a:r>
            <a:r>
              <a:rPr lang="en-US" sz="1200" dirty="0" smtClean="0">
                <a:latin typeface="Calibri" panose="020F0502020204030204" pitchFamily="34" charset="0"/>
              </a:rPr>
              <a:t> 2002</a:t>
            </a:r>
            <a:r>
              <a:rPr lang="sk-SK" sz="1200" dirty="0" smtClean="0">
                <a:latin typeface="Calibri" panose="020F0502020204030204" pitchFamily="34" charset="0"/>
              </a:rPr>
              <a:t>,</a:t>
            </a:r>
            <a:r>
              <a:rPr lang="en-US" sz="1200" dirty="0" smtClean="0">
                <a:latin typeface="Calibri" panose="020F0502020204030204" pitchFamily="34" charset="0"/>
              </a:rPr>
              <a:t> </a:t>
            </a:r>
            <a:r>
              <a:rPr lang="en-US" sz="1200" dirty="0" err="1" smtClean="0">
                <a:latin typeface="Calibri" panose="020F0502020204030204" pitchFamily="34" charset="0"/>
              </a:rPr>
              <a:t>PolyLens</a:t>
            </a:r>
            <a:r>
              <a:rPr lang="en-US" sz="1200" dirty="0" smtClean="0">
                <a:latin typeface="Calibri" panose="020F0502020204030204" pitchFamily="34" charset="0"/>
              </a:rPr>
              <a:t>: A Recommender System for Groups of Users</a:t>
            </a:r>
            <a:endParaRPr lang="sk-SK" sz="1200" dirty="0" smtClean="0">
              <a:latin typeface="Calibri" panose="020F0502020204030204" pitchFamily="34" charset="0"/>
            </a:endParaRPr>
          </a:p>
          <a:p>
            <a:r>
              <a:rPr lang="sk-SK" sz="1200" baseline="30000" dirty="0" smtClean="0">
                <a:latin typeface="Calibri" panose="020F0502020204030204" pitchFamily="34" charset="0"/>
              </a:rPr>
              <a:t> </a:t>
            </a:r>
            <a:r>
              <a:rPr lang="sk-SK" sz="1200" dirty="0" smtClean="0">
                <a:latin typeface="Calibri" panose="020F0502020204030204" pitchFamily="34" charset="0"/>
              </a:rPr>
              <a:t>  </a:t>
            </a:r>
            <a:r>
              <a:rPr lang="en-US" sz="1200" dirty="0" smtClean="0">
                <a:latin typeface="Calibri" panose="020F0502020204030204" pitchFamily="34" charset="0"/>
              </a:rPr>
              <a:t>Yu</a:t>
            </a:r>
            <a:r>
              <a:rPr lang="sk-SK" sz="1200" dirty="0" smtClean="0">
                <a:latin typeface="Calibri" panose="020F0502020204030204" pitchFamily="34" charset="0"/>
              </a:rPr>
              <a:t> et al., </a:t>
            </a:r>
            <a:r>
              <a:rPr lang="en-US" sz="1200" dirty="0" smtClean="0">
                <a:latin typeface="Calibri" panose="020F0502020204030204" pitchFamily="34" charset="0"/>
              </a:rPr>
              <a:t>2006</a:t>
            </a:r>
            <a:r>
              <a:rPr lang="sk-SK" sz="1200" dirty="0" smtClean="0">
                <a:latin typeface="Calibri" panose="020F0502020204030204" pitchFamily="34" charset="0"/>
              </a:rPr>
              <a:t>,</a:t>
            </a:r>
            <a:r>
              <a:rPr lang="en-US" sz="1200" dirty="0" smtClean="0">
                <a:latin typeface="Calibri" panose="020F0502020204030204" pitchFamily="34" charset="0"/>
              </a:rPr>
              <a:t> </a:t>
            </a:r>
            <a:r>
              <a:rPr lang="en-US" sz="1200" dirty="0">
                <a:latin typeface="Calibri" panose="020F0502020204030204" pitchFamily="34" charset="0"/>
              </a:rPr>
              <a:t>TV Program Recommendation for Multiple Viewers Based on user Profile </a:t>
            </a:r>
            <a:r>
              <a:rPr lang="en-US" sz="1200" dirty="0" smtClean="0">
                <a:latin typeface="Calibri" panose="020F0502020204030204" pitchFamily="34" charset="0"/>
              </a:rPr>
              <a:t>Merging</a:t>
            </a:r>
            <a:endParaRPr lang="sk-SK" sz="1200" dirty="0" smtClean="0">
              <a:latin typeface="Calibri" panose="020F0502020204030204" pitchFamily="34" charset="0"/>
            </a:endParaRPr>
          </a:p>
          <a:p>
            <a:r>
              <a:rPr lang="sk-SK" sz="1200" baseline="30000" dirty="0">
                <a:latin typeface="Calibri" panose="020F0502020204030204" pitchFamily="34" charset="0"/>
              </a:rPr>
              <a:t> </a:t>
            </a:r>
            <a:r>
              <a:rPr lang="sk-SK" sz="1200" dirty="0" smtClean="0">
                <a:latin typeface="Calibri" panose="020F0502020204030204" pitchFamily="34" charset="0"/>
              </a:rPr>
              <a:t>  </a:t>
            </a:r>
            <a:r>
              <a:rPr lang="en-US" sz="1200" dirty="0" smtClean="0">
                <a:latin typeface="Calibri" panose="020F0502020204030204" pitchFamily="34" charset="0"/>
              </a:rPr>
              <a:t>Kim</a:t>
            </a:r>
            <a:r>
              <a:rPr lang="sk-SK" sz="1200" dirty="0" smtClean="0">
                <a:latin typeface="Calibri" panose="020F0502020204030204" pitchFamily="34" charset="0"/>
              </a:rPr>
              <a:t> et al., </a:t>
            </a:r>
            <a:r>
              <a:rPr lang="en-US" sz="1200" dirty="0" smtClean="0">
                <a:latin typeface="Calibri" panose="020F0502020204030204" pitchFamily="34" charset="0"/>
              </a:rPr>
              <a:t>2010</a:t>
            </a:r>
            <a:r>
              <a:rPr lang="sk-SK" sz="1200" dirty="0" smtClean="0">
                <a:latin typeface="Calibri" panose="020F0502020204030204" pitchFamily="34" charset="0"/>
              </a:rPr>
              <a:t>, </a:t>
            </a:r>
            <a:r>
              <a:rPr lang="en-US" sz="1200" dirty="0" smtClean="0">
                <a:latin typeface="Calibri" panose="020F0502020204030204" pitchFamily="34" charset="0"/>
              </a:rPr>
              <a:t>A </a:t>
            </a:r>
            <a:r>
              <a:rPr lang="en-US" sz="1200" dirty="0">
                <a:latin typeface="Calibri" panose="020F0502020204030204" pitchFamily="34" charset="0"/>
              </a:rPr>
              <a:t>group recommendation system for online </a:t>
            </a:r>
            <a:r>
              <a:rPr lang="en-US" sz="1200" dirty="0" smtClean="0">
                <a:latin typeface="Calibri" panose="020F0502020204030204" pitchFamily="34" charset="0"/>
              </a:rPr>
              <a:t>communities</a:t>
            </a:r>
            <a:endParaRPr lang="sk-SK" sz="1200" dirty="0" smtClean="0">
              <a:latin typeface="Calibri" panose="020F0502020204030204" pitchFamily="34" charset="0"/>
            </a:endParaRPr>
          </a:p>
          <a:p>
            <a:r>
              <a:rPr lang="sk-SK" sz="1200" baseline="30000" dirty="0">
                <a:latin typeface="Calibri" panose="020F0502020204030204" pitchFamily="34" charset="0"/>
              </a:rPr>
              <a:t> </a:t>
            </a:r>
            <a:r>
              <a:rPr lang="sk-SK" sz="1200" dirty="0" smtClean="0">
                <a:latin typeface="Calibri" panose="020F0502020204030204" pitchFamily="34" charset="0"/>
              </a:rPr>
              <a:t>  </a:t>
            </a:r>
            <a:r>
              <a:rPr lang="en-US" sz="1200" dirty="0" err="1" smtClean="0">
                <a:latin typeface="Calibri" panose="020F0502020204030204" pitchFamily="34" charset="0"/>
              </a:rPr>
              <a:t>Kagita</a:t>
            </a:r>
            <a:r>
              <a:rPr lang="sk-SK" sz="1200" dirty="0" smtClean="0">
                <a:latin typeface="Calibri" panose="020F0502020204030204" pitchFamily="34" charset="0"/>
              </a:rPr>
              <a:t> et al.</a:t>
            </a:r>
            <a:r>
              <a:rPr lang="en-US" sz="1200" dirty="0" smtClean="0">
                <a:latin typeface="Calibri" panose="020F0502020204030204" pitchFamily="34" charset="0"/>
              </a:rPr>
              <a:t>, 2013</a:t>
            </a:r>
            <a:r>
              <a:rPr lang="sk-SK" sz="1200" dirty="0" smtClean="0">
                <a:latin typeface="Calibri" panose="020F0502020204030204" pitchFamily="34" charset="0"/>
              </a:rPr>
              <a:t>,</a:t>
            </a:r>
            <a:r>
              <a:rPr lang="en-US" sz="1200" dirty="0" smtClean="0">
                <a:latin typeface="Calibri" panose="020F0502020204030204" pitchFamily="34" charset="0"/>
              </a:rPr>
              <a:t> </a:t>
            </a:r>
            <a:r>
              <a:rPr lang="en-US" sz="1200" dirty="0">
                <a:latin typeface="Calibri" panose="020F0502020204030204" pitchFamily="34" charset="0"/>
              </a:rPr>
              <a:t>Group Recommender Systems: A Virtual User Approach Based </a:t>
            </a:r>
            <a:r>
              <a:rPr lang="en-US" sz="1200" dirty="0" smtClean="0">
                <a:latin typeface="Calibri" panose="020F0502020204030204" pitchFamily="34" charset="0"/>
              </a:rPr>
              <a:t>on Precedence</a:t>
            </a:r>
            <a:r>
              <a:rPr lang="sk-SK" sz="1200" dirty="0">
                <a:latin typeface="Calibri" panose="020F0502020204030204" pitchFamily="34" charset="0"/>
              </a:rPr>
              <a:t> </a:t>
            </a:r>
            <a:r>
              <a:rPr lang="en-US" sz="1200" dirty="0" smtClean="0">
                <a:latin typeface="Calibri" panose="020F0502020204030204" pitchFamily="34" charset="0"/>
              </a:rPr>
              <a:t>Mining</a:t>
            </a:r>
            <a:endParaRPr lang="sk-SK" sz="1200" dirty="0" smtClean="0">
              <a:latin typeface="Calibri" panose="020F0502020204030204" pitchFamily="34" charset="0"/>
            </a:endParaRPr>
          </a:p>
          <a:p>
            <a:r>
              <a:rPr lang="sk-SK" sz="1200" baseline="30000" dirty="0">
                <a:latin typeface="Calibri" panose="020F0502020204030204" pitchFamily="34" charset="0"/>
              </a:rPr>
              <a:t> </a:t>
            </a:r>
            <a:r>
              <a:rPr lang="sk-SK" sz="1200" dirty="0" smtClean="0">
                <a:latin typeface="Calibri" panose="020F0502020204030204" pitchFamily="34" charset="0"/>
              </a:rPr>
              <a:t>  </a:t>
            </a:r>
            <a:r>
              <a:rPr lang="en-US" sz="1200" dirty="0" smtClean="0">
                <a:latin typeface="Calibri" panose="020F0502020204030204" pitchFamily="34" charset="0"/>
              </a:rPr>
              <a:t>Wang</a:t>
            </a:r>
            <a:r>
              <a:rPr lang="sk-SK" sz="1200" dirty="0" smtClean="0">
                <a:latin typeface="Calibri" panose="020F0502020204030204" pitchFamily="34" charset="0"/>
              </a:rPr>
              <a:t> et al., </a:t>
            </a:r>
            <a:r>
              <a:rPr lang="en-US" sz="1200" dirty="0" smtClean="0">
                <a:latin typeface="Calibri" panose="020F0502020204030204" pitchFamily="34" charset="0"/>
              </a:rPr>
              <a:t>2011</a:t>
            </a:r>
            <a:r>
              <a:rPr lang="sk-SK" sz="1200" dirty="0" smtClean="0">
                <a:latin typeface="Calibri" panose="020F0502020204030204" pitchFamily="34" charset="0"/>
              </a:rPr>
              <a:t>, </a:t>
            </a:r>
            <a:r>
              <a:rPr lang="en-US" sz="1200" dirty="0" smtClean="0">
                <a:latin typeface="Calibri" panose="020F0502020204030204" pitchFamily="34" charset="0"/>
              </a:rPr>
              <a:t>Recommendation </a:t>
            </a:r>
            <a:r>
              <a:rPr lang="en-US" sz="1200" dirty="0">
                <a:latin typeface="Calibri" panose="020F0502020204030204" pitchFamily="34" charset="0"/>
              </a:rPr>
              <a:t>Algorithm Based on Graph-Model Considering </a:t>
            </a:r>
            <a:r>
              <a:rPr lang="en-US" sz="1200" dirty="0" smtClean="0">
                <a:latin typeface="Calibri" panose="020F0502020204030204" pitchFamily="34" charset="0"/>
              </a:rPr>
              <a:t>User</a:t>
            </a:r>
            <a:r>
              <a:rPr lang="sk-SK" sz="1200" dirty="0" smtClean="0">
                <a:latin typeface="Calibri" panose="020F0502020204030204" pitchFamily="34" charset="0"/>
              </a:rPr>
              <a:t> </a:t>
            </a:r>
            <a:r>
              <a:rPr lang="en-US" sz="1200" dirty="0" smtClean="0">
                <a:latin typeface="Calibri" panose="020F0502020204030204" pitchFamily="34" charset="0"/>
              </a:rPr>
              <a:t>Background Information</a:t>
            </a:r>
            <a:endParaRPr lang="en-US" sz="1200" dirty="0">
              <a:latin typeface="Calibri" panose="020F0502020204030204" pitchFamily="34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819876698"/>
              </p:ext>
            </p:extLst>
          </p:nvPr>
        </p:nvGraphicFramePr>
        <p:xfrm>
          <a:off x="1503934" y="169132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9087200"/>
              </p:ext>
            </p:extLst>
          </p:nvPr>
        </p:nvGraphicFramePr>
        <p:xfrm>
          <a:off x="8499654" y="6155798"/>
          <a:ext cx="644346" cy="2257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88" name="CorelDRAW" r:id="rId9" imgW="1091460" imgH="383299" progId="CorelDraw.Graphic.17">
                  <p:embed/>
                </p:oleObj>
              </mc:Choice>
              <mc:Fallback>
                <p:oleObj name="CorelDRAW" r:id="rId9" imgW="1091460" imgH="383299" progId="CorelDraw.Graphic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8499654" y="6155798"/>
                        <a:ext cx="644346" cy="2257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5236463"/>
              </p:ext>
            </p:extLst>
          </p:nvPr>
        </p:nvGraphicFramePr>
        <p:xfrm>
          <a:off x="8523575" y="5798152"/>
          <a:ext cx="596503" cy="2176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89" name="CorelDRAW" r:id="rId11" imgW="4019118" imgH="1467178" progId="CorelDraw.Graphic.17">
                  <p:embed/>
                </p:oleObj>
              </mc:Choice>
              <mc:Fallback>
                <p:oleObj name="CorelDRAW" r:id="rId11" imgW="4019118" imgH="1467178" progId="CorelDraw.Graphic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8523575" y="5798152"/>
                        <a:ext cx="596503" cy="2176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0230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 fontScale="90000"/>
          </a:bodyPr>
          <a:lstStyle/>
          <a:p>
            <a:r>
              <a:rPr lang="sk-SK" b="1" dirty="0" smtClean="0">
                <a:latin typeface="Calibri" panose="020F0502020204030204" pitchFamily="34" charset="0"/>
              </a:rPr>
              <a:t>Model s personalizovaným </a:t>
            </a:r>
            <a:r>
              <a:rPr lang="sk-SK" b="1" dirty="0" err="1" smtClean="0">
                <a:latin typeface="Calibri" panose="020F0502020204030204" pitchFamily="34" charset="0"/>
              </a:rPr>
              <a:t>váhovaním</a:t>
            </a:r>
            <a:r>
              <a:rPr lang="sk-SK" b="1" dirty="0" smtClean="0">
                <a:latin typeface="Calibri" panose="020F0502020204030204" pitchFamily="34" charset="0"/>
              </a:rPr>
              <a:t> signifikantne zlepšil presnosť odporúčania</a:t>
            </a:r>
            <a:endParaRPr lang="en-US" b="1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8501" y="5726265"/>
            <a:ext cx="7801154" cy="815340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sk-SK" sz="1400" dirty="0" smtClean="0">
                <a:latin typeface="Calibri" panose="020F0502020204030204" pitchFamily="34" charset="0"/>
              </a:rPr>
              <a:t>Kvantitatívny syntetický experiment, </a:t>
            </a:r>
            <a:r>
              <a:rPr lang="sk-SK" sz="1400" dirty="0" err="1" smtClean="0">
                <a:latin typeface="Calibri" panose="020F0502020204030204" pitchFamily="34" charset="0"/>
              </a:rPr>
              <a:t>Movielens</a:t>
            </a:r>
            <a:r>
              <a:rPr lang="sk-SK" sz="1400" dirty="0" smtClean="0">
                <a:latin typeface="Calibri" panose="020F0502020204030204" pitchFamily="34" charset="0"/>
              </a:rPr>
              <a:t> 10M, </a:t>
            </a:r>
            <a:r>
              <a:rPr lang="sk-SK" sz="1400" dirty="0" err="1" smtClean="0">
                <a:latin typeface="Calibri" panose="020F0502020204030204" pitchFamily="34" charset="0"/>
              </a:rPr>
              <a:t>Metaúdaje</a:t>
            </a:r>
            <a:r>
              <a:rPr lang="sk-SK" sz="1400" dirty="0" smtClean="0">
                <a:latin typeface="Calibri" panose="020F0502020204030204" pitchFamily="34" charset="0"/>
              </a:rPr>
              <a:t> o filmoch – </a:t>
            </a:r>
            <a:r>
              <a:rPr lang="sk-SK" sz="1400" dirty="0" err="1" smtClean="0">
                <a:latin typeface="Calibri" panose="020F0502020204030204" pitchFamily="34" charset="0"/>
              </a:rPr>
              <a:t>IMDb</a:t>
            </a:r>
            <a:endParaRPr lang="sk-SK" sz="1400" dirty="0" smtClean="0">
              <a:latin typeface="Calibri" panose="020F050202020403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sk-SK" sz="1400" dirty="0" smtClean="0">
                <a:latin typeface="Calibri" panose="020F0502020204030204" pitchFamily="34" charset="0"/>
              </a:rPr>
              <a:t>6 000 používateľov</a:t>
            </a:r>
            <a:r>
              <a:rPr lang="sk-SK" sz="1400" dirty="0">
                <a:latin typeface="Calibri" panose="020F0502020204030204" pitchFamily="34" charset="0"/>
              </a:rPr>
              <a:t>, </a:t>
            </a:r>
            <a:r>
              <a:rPr lang="sk-SK" sz="1400" dirty="0" smtClean="0">
                <a:latin typeface="Calibri" panose="020F0502020204030204" pitchFamily="34" charset="0"/>
              </a:rPr>
              <a:t>600 000 hodnotení, Stratifikácia modelu 80:20, </a:t>
            </a:r>
            <a:r>
              <a:rPr lang="pl-PL" sz="1400" i="1" dirty="0">
                <a:latin typeface="Calibri" panose="020F0502020204030204" pitchFamily="34" charset="0"/>
              </a:rPr>
              <a:t>(p = 0.0047, </a:t>
            </a:r>
            <a:r>
              <a:rPr lang="el-GR" sz="1400" i="1" dirty="0">
                <a:latin typeface="Calibri" panose="020F0502020204030204" pitchFamily="34" charset="0"/>
              </a:rPr>
              <a:t>α = </a:t>
            </a:r>
            <a:r>
              <a:rPr lang="el-GR" sz="1400" i="1" dirty="0" smtClean="0">
                <a:latin typeface="Calibri" panose="020F0502020204030204" pitchFamily="34" charset="0"/>
              </a:rPr>
              <a:t>0.05 </a:t>
            </a:r>
            <a:r>
              <a:rPr lang="pl-PL" sz="1400" i="1" dirty="0">
                <a:latin typeface="Calibri" panose="020F0502020204030204" pitchFamily="34" charset="0"/>
              </a:rPr>
              <a:t>, t = 7.6401</a:t>
            </a:r>
            <a:r>
              <a:rPr lang="pl-PL" sz="1400" i="1" dirty="0" smtClean="0">
                <a:latin typeface="Calibri" panose="020F0502020204030204" pitchFamily="34" charset="0"/>
              </a:rPr>
              <a:t>)</a:t>
            </a:r>
            <a:endParaRPr lang="sk-SK" sz="1400" dirty="0">
              <a:latin typeface="Calibri" panose="020F0502020204030204" pitchFamily="34" charset="0"/>
            </a:endParaRPr>
          </a:p>
          <a:p>
            <a:endParaRPr lang="sk-SK" sz="1200" dirty="0" smtClean="0">
              <a:latin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</a:endParaRP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310297069"/>
              </p:ext>
            </p:extLst>
          </p:nvPr>
        </p:nvGraphicFramePr>
        <p:xfrm>
          <a:off x="946404" y="2095501"/>
          <a:ext cx="6825995" cy="3406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9087200"/>
              </p:ext>
            </p:extLst>
          </p:nvPr>
        </p:nvGraphicFramePr>
        <p:xfrm>
          <a:off x="8499654" y="6155798"/>
          <a:ext cx="644346" cy="2257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44" name="CorelDRAW" r:id="rId5" imgW="1091460" imgH="383299" progId="CorelDraw.Graphic.17">
                  <p:embed/>
                </p:oleObj>
              </mc:Choice>
              <mc:Fallback>
                <p:oleObj name="CorelDRAW" r:id="rId5" imgW="1091460" imgH="383299" progId="CorelDraw.Graphic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499654" y="6155798"/>
                        <a:ext cx="644346" cy="2257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5236463"/>
              </p:ext>
            </p:extLst>
          </p:nvPr>
        </p:nvGraphicFramePr>
        <p:xfrm>
          <a:off x="8523575" y="5798152"/>
          <a:ext cx="596503" cy="2176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45" name="CorelDRAW" r:id="rId7" imgW="4019118" imgH="1467178" progId="CorelDraw.Graphic.17">
                  <p:embed/>
                </p:oleObj>
              </mc:Choice>
              <mc:Fallback>
                <p:oleObj name="CorelDRAW" r:id="rId7" imgW="4019118" imgH="1467178" progId="CorelDraw.Graphic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523575" y="5798152"/>
                        <a:ext cx="596503" cy="2176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98501" y="6402962"/>
            <a:ext cx="67168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200" baseline="30000" dirty="0">
                <a:latin typeface="Calibri" panose="020F0502020204030204" pitchFamily="34" charset="0"/>
              </a:rPr>
              <a:t>1</a:t>
            </a:r>
            <a:r>
              <a:rPr lang="sk-SK" sz="1200" dirty="0">
                <a:latin typeface="Calibri" panose="020F0502020204030204" pitchFamily="34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</a:rPr>
              <a:t>Desrosiers</a:t>
            </a:r>
            <a:r>
              <a:rPr lang="en-US" sz="1200" dirty="0">
                <a:latin typeface="Calibri" panose="020F0502020204030204" pitchFamily="34" charset="0"/>
              </a:rPr>
              <a:t>, </a:t>
            </a:r>
            <a:r>
              <a:rPr lang="en-US" sz="1200" dirty="0" err="1">
                <a:latin typeface="Calibri" panose="020F0502020204030204" pitchFamily="34" charset="0"/>
              </a:rPr>
              <a:t>Karypis</a:t>
            </a:r>
            <a:r>
              <a:rPr lang="en-US" sz="1200" dirty="0">
                <a:latin typeface="Calibri" panose="020F0502020204030204" pitchFamily="34" charset="0"/>
              </a:rPr>
              <a:t>, 2011</a:t>
            </a:r>
            <a:r>
              <a:rPr lang="sk-SK" sz="1200" dirty="0">
                <a:latin typeface="Calibri" panose="020F0502020204030204" pitchFamily="34" charset="0"/>
              </a:rPr>
              <a:t>,</a:t>
            </a:r>
            <a:r>
              <a:rPr lang="en-US" sz="1200" dirty="0">
                <a:latin typeface="Calibri" panose="020F0502020204030204" pitchFamily="34" charset="0"/>
              </a:rPr>
              <a:t> A Comprehensive Survey of Neighborhood-based Recommendation Methods</a:t>
            </a:r>
            <a:endParaRPr lang="sk-SK" sz="1200" dirty="0">
              <a:latin typeface="Calibri" panose="020F0502020204030204" pitchFamily="34" charset="0"/>
            </a:endParaRPr>
          </a:p>
          <a:p>
            <a:r>
              <a:rPr lang="sk-SK" sz="1200" baseline="30000" dirty="0" smtClean="0">
                <a:latin typeface="Calibri" panose="020F0502020204030204" pitchFamily="34" charset="0"/>
              </a:rPr>
              <a:t>2</a:t>
            </a:r>
            <a:r>
              <a:rPr lang="sk-SK" sz="1200" dirty="0" smtClean="0">
                <a:latin typeface="Calibri" panose="020F0502020204030204" pitchFamily="34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</a:rPr>
              <a:t>Adomavicius</a:t>
            </a:r>
            <a:r>
              <a:rPr lang="en-US" sz="1200" dirty="0">
                <a:latin typeface="Calibri" panose="020F0502020204030204" pitchFamily="34" charset="0"/>
              </a:rPr>
              <a:t>, </a:t>
            </a:r>
            <a:r>
              <a:rPr lang="en-US" sz="1200" dirty="0" err="1">
                <a:latin typeface="Calibri" panose="020F0502020204030204" pitchFamily="34" charset="0"/>
              </a:rPr>
              <a:t>Tuzhilin</a:t>
            </a:r>
            <a:r>
              <a:rPr lang="en-US" sz="1200" dirty="0">
                <a:latin typeface="Calibri" panose="020F0502020204030204" pitchFamily="34" charset="0"/>
              </a:rPr>
              <a:t>, </a:t>
            </a:r>
            <a:r>
              <a:rPr lang="en-US" sz="1200" dirty="0" smtClean="0">
                <a:latin typeface="Calibri" panose="020F0502020204030204" pitchFamily="34" charset="0"/>
              </a:rPr>
              <a:t>2005</a:t>
            </a:r>
            <a:r>
              <a:rPr lang="sk-SK" sz="1200" dirty="0" smtClean="0">
                <a:latin typeface="Calibri" panose="020F0502020204030204" pitchFamily="34" charset="0"/>
              </a:rPr>
              <a:t>,</a:t>
            </a:r>
            <a:r>
              <a:rPr lang="en-US" sz="1200" dirty="0" smtClean="0">
                <a:latin typeface="Calibri" panose="020F0502020204030204" pitchFamily="34" charset="0"/>
              </a:rPr>
              <a:t> </a:t>
            </a:r>
            <a:r>
              <a:rPr lang="en-US" sz="1200" dirty="0">
                <a:latin typeface="Calibri" panose="020F0502020204030204" pitchFamily="34" charset="0"/>
              </a:rPr>
              <a:t>Toward the next generation of recommender </a:t>
            </a:r>
            <a:r>
              <a:rPr lang="en-US" sz="1200" dirty="0" smtClean="0">
                <a:latin typeface="Calibri" panose="020F0502020204030204" pitchFamily="34" charset="0"/>
              </a:rPr>
              <a:t>systems</a:t>
            </a:r>
            <a:endParaRPr lang="sk-SK" sz="1200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3231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sk-SK" b="1" dirty="0" smtClean="0">
                <a:latin typeface="Calibri" panose="020F0502020204030204" pitchFamily="34" charset="0"/>
              </a:rPr>
              <a:t>Vyhodnotenie odporúčania jednotlivcom</a:t>
            </a:r>
            <a:endParaRPr lang="en-US" b="1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6404" y="1786467"/>
            <a:ext cx="6446520" cy="4766733"/>
          </a:xfrm>
        </p:spPr>
        <p:txBody>
          <a:bodyPr>
            <a:noAutofit/>
          </a:bodyPr>
          <a:lstStyle/>
          <a:p>
            <a:endParaRPr lang="sk-SK" sz="1800" dirty="0" smtClean="0">
              <a:latin typeface="Calibri" panose="020F0502020204030204" pitchFamily="34" charset="0"/>
            </a:endParaRPr>
          </a:p>
          <a:p>
            <a:endParaRPr lang="sk-SK" sz="1800" dirty="0">
              <a:latin typeface="Calibri" panose="020F0502020204030204" pitchFamily="34" charset="0"/>
            </a:endParaRPr>
          </a:p>
          <a:p>
            <a:endParaRPr lang="sk-SK" sz="1800" dirty="0" smtClean="0">
              <a:latin typeface="Calibri" panose="020F0502020204030204" pitchFamily="34" charset="0"/>
            </a:endParaRPr>
          </a:p>
          <a:p>
            <a:endParaRPr lang="sk-SK" sz="1800" dirty="0">
              <a:latin typeface="Calibri" panose="020F0502020204030204" pitchFamily="34" charset="0"/>
            </a:endParaRPr>
          </a:p>
          <a:p>
            <a:endParaRPr lang="sk-SK" sz="1800" dirty="0" smtClean="0">
              <a:latin typeface="Calibri" panose="020F0502020204030204" pitchFamily="34" charset="0"/>
            </a:endParaRPr>
          </a:p>
          <a:p>
            <a:endParaRPr lang="sk-SK" sz="1800" dirty="0">
              <a:latin typeface="Calibri" panose="020F0502020204030204" pitchFamily="34" charset="0"/>
            </a:endParaRPr>
          </a:p>
          <a:p>
            <a:endParaRPr lang="sk-SK" sz="1800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sk-SK" sz="1800" dirty="0">
              <a:latin typeface="Calibri" panose="020F0502020204030204" pitchFamily="34" charset="0"/>
            </a:endParaRPr>
          </a:p>
          <a:p>
            <a:pPr lvl="1" algn="just"/>
            <a:endParaRPr lang="sk-SK" sz="1800" dirty="0" smtClean="0">
              <a:latin typeface="Calibri" panose="020F0502020204030204" pitchFamily="34" charset="0"/>
            </a:endParaRPr>
          </a:p>
          <a:p>
            <a:pPr lvl="1" algn="just"/>
            <a:endParaRPr lang="en-US" sz="1800" dirty="0" smtClean="0">
              <a:latin typeface="Calibri" panose="020F0502020204030204" pitchFamily="34" charset="0"/>
            </a:endParaRPr>
          </a:p>
          <a:p>
            <a:pPr lvl="1" algn="just"/>
            <a:r>
              <a:rPr lang="en-US" sz="1800" dirty="0" err="1" smtClean="0">
                <a:latin typeface="Calibri" panose="020F0502020204030204" pitchFamily="34" charset="0"/>
              </a:rPr>
              <a:t>Hodnotenia</a:t>
            </a:r>
            <a:r>
              <a:rPr lang="en-US" sz="1800" dirty="0" smtClean="0">
                <a:latin typeface="Calibri" panose="020F0502020204030204" pitchFamily="34" charset="0"/>
              </a:rPr>
              <a:t> </a:t>
            </a:r>
            <a:r>
              <a:rPr lang="en-US" sz="1800" dirty="0">
                <a:latin typeface="Calibri" panose="020F0502020204030204" pitchFamily="34" charset="0"/>
              </a:rPr>
              <a:t>- </a:t>
            </a:r>
            <a:r>
              <a:rPr lang="en-US" sz="1800" dirty="0" err="1">
                <a:latin typeface="Calibri" panose="020F0502020204030204" pitchFamily="34" charset="0"/>
              </a:rPr>
              <a:t>Movielens</a:t>
            </a:r>
            <a:r>
              <a:rPr lang="en-US" sz="1800" dirty="0">
                <a:latin typeface="Calibri" panose="020F0502020204030204" pitchFamily="34" charset="0"/>
              </a:rPr>
              <a:t> 10M, </a:t>
            </a:r>
            <a:r>
              <a:rPr lang="sk-SK" sz="1800" dirty="0" smtClean="0">
                <a:latin typeface="Calibri" panose="020F0502020204030204" pitchFamily="34" charset="0"/>
              </a:rPr>
              <a:t>m</a:t>
            </a:r>
            <a:r>
              <a:rPr lang="en-US" sz="1800" dirty="0" err="1" smtClean="0">
                <a:latin typeface="Calibri" panose="020F0502020204030204" pitchFamily="34" charset="0"/>
              </a:rPr>
              <a:t>etaúdaje</a:t>
            </a:r>
            <a:r>
              <a:rPr lang="en-US" sz="1800" dirty="0" smtClean="0">
                <a:latin typeface="Calibri" panose="020F0502020204030204" pitchFamily="34" charset="0"/>
              </a:rPr>
              <a:t> </a:t>
            </a:r>
            <a:r>
              <a:rPr lang="en-US" sz="1800" dirty="0">
                <a:latin typeface="Calibri" panose="020F0502020204030204" pitchFamily="34" charset="0"/>
              </a:rPr>
              <a:t>o </a:t>
            </a:r>
            <a:r>
              <a:rPr lang="en-US" sz="1800" dirty="0" err="1">
                <a:latin typeface="Calibri" panose="020F0502020204030204" pitchFamily="34" charset="0"/>
              </a:rPr>
              <a:t>filmoch</a:t>
            </a:r>
            <a:r>
              <a:rPr lang="en-US" sz="1800" dirty="0">
                <a:latin typeface="Calibri" panose="020F0502020204030204" pitchFamily="34" charset="0"/>
              </a:rPr>
              <a:t> – </a:t>
            </a:r>
            <a:r>
              <a:rPr lang="en-US" sz="1800" dirty="0" err="1">
                <a:latin typeface="Calibri" panose="020F0502020204030204" pitchFamily="34" charset="0"/>
              </a:rPr>
              <a:t>IMDb</a:t>
            </a:r>
            <a:endParaRPr lang="en-US" sz="1800" dirty="0">
              <a:latin typeface="Calibri" panose="020F0502020204030204" pitchFamily="34" charset="0"/>
            </a:endParaRPr>
          </a:p>
          <a:p>
            <a:pPr lvl="1" algn="just"/>
            <a:r>
              <a:rPr lang="en-US" sz="1800" dirty="0">
                <a:latin typeface="Calibri" panose="020F0502020204030204" pitchFamily="34" charset="0"/>
              </a:rPr>
              <a:t>6 000 </a:t>
            </a:r>
            <a:r>
              <a:rPr lang="en-US" sz="1800" dirty="0" err="1">
                <a:latin typeface="Calibri" panose="020F0502020204030204" pitchFamily="34" charset="0"/>
              </a:rPr>
              <a:t>používateľov</a:t>
            </a:r>
            <a:r>
              <a:rPr lang="en-US" sz="1800" dirty="0">
                <a:latin typeface="Calibri" panose="020F0502020204030204" pitchFamily="34" charset="0"/>
              </a:rPr>
              <a:t>, 600 000 </a:t>
            </a:r>
            <a:r>
              <a:rPr lang="en-US" sz="1800" dirty="0" err="1" smtClean="0">
                <a:latin typeface="Calibri" panose="020F0502020204030204" pitchFamily="34" charset="0"/>
              </a:rPr>
              <a:t>hodnotení</a:t>
            </a:r>
            <a:endParaRPr lang="sk-SK" sz="1800" dirty="0">
              <a:latin typeface="Calibri" panose="020F0502020204030204" pitchFamily="34" charset="0"/>
            </a:endParaRP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4293336647"/>
              </p:ext>
            </p:extLst>
          </p:nvPr>
        </p:nvGraphicFramePr>
        <p:xfrm>
          <a:off x="1276350" y="2086549"/>
          <a:ext cx="6496050" cy="3264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118057" y="1957917"/>
            <a:ext cx="45604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 sz="1400" b="0" i="0" u="none" strike="noStrike" kern="1200" cap="none" spc="0" normalizeH="0" baseline="0">
                <a:solidFill>
                  <a:srgbClr val="000000"/>
                </a:solidFill>
                <a:latin typeface="Calibri" panose="020F0502020204030204" pitchFamily="34" charset="0"/>
                <a:ea typeface="+mj-ea"/>
                <a:cs typeface="+mj-cs"/>
              </a:defRPr>
            </a:pPr>
            <a:r>
              <a:rPr lang="sk-SK" sz="1600" b="1" dirty="0">
                <a:latin typeface="Calibri" panose="020F0502020204030204" pitchFamily="34" charset="0"/>
              </a:rPr>
              <a:t>Presnosť</a:t>
            </a:r>
            <a:r>
              <a:rPr lang="en-US" sz="1600" b="1" dirty="0">
                <a:latin typeface="Calibri" panose="020F0502020204030204" pitchFamily="34" charset="0"/>
              </a:rPr>
              <a:t>@</a:t>
            </a:r>
            <a:r>
              <a:rPr lang="sk-SK" sz="1600" b="1" dirty="0">
                <a:latin typeface="Calibri" panose="020F0502020204030204" pitchFamily="34" charset="0"/>
              </a:rPr>
              <a:t>n </a:t>
            </a:r>
            <a:r>
              <a:rPr lang="sk-SK" sz="1600" b="1" dirty="0" smtClean="0">
                <a:latin typeface="Calibri" panose="020F0502020204030204" pitchFamily="34" charset="0"/>
              </a:rPr>
              <a:t>hybridného odporúčania a jeho zložiek</a:t>
            </a:r>
            <a:endParaRPr lang="sk-SK" sz="1600" b="1" dirty="0">
              <a:latin typeface="Calibri" panose="020F0502020204030204" pitchFamily="34" charset="0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9087200"/>
              </p:ext>
            </p:extLst>
          </p:nvPr>
        </p:nvGraphicFramePr>
        <p:xfrm>
          <a:off x="8499654" y="6155798"/>
          <a:ext cx="644346" cy="2257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00" name="CorelDRAW" r:id="rId5" imgW="1091460" imgH="383299" progId="CorelDraw.Graphic.17">
                  <p:embed/>
                </p:oleObj>
              </mc:Choice>
              <mc:Fallback>
                <p:oleObj name="CorelDRAW" r:id="rId5" imgW="1091460" imgH="383299" progId="CorelDraw.Graphic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499654" y="6155798"/>
                        <a:ext cx="644346" cy="2257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5236463"/>
              </p:ext>
            </p:extLst>
          </p:nvPr>
        </p:nvGraphicFramePr>
        <p:xfrm>
          <a:off x="8523575" y="5798152"/>
          <a:ext cx="596503" cy="2176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01" name="CorelDRAW" r:id="rId7" imgW="4019118" imgH="1467178" progId="CorelDraw.Graphic.17">
                  <p:embed/>
                </p:oleObj>
              </mc:Choice>
              <mc:Fallback>
                <p:oleObj name="CorelDRAW" r:id="rId7" imgW="4019118" imgH="1467178" progId="CorelDraw.Graphic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523575" y="5798152"/>
                        <a:ext cx="596503" cy="2176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35176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3800266232"/>
              </p:ext>
            </p:extLst>
          </p:nvPr>
        </p:nvGraphicFramePr>
        <p:xfrm>
          <a:off x="822971" y="3573796"/>
          <a:ext cx="6999224" cy="30964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4121688"/>
              </p:ext>
            </p:extLst>
          </p:nvPr>
        </p:nvGraphicFramePr>
        <p:xfrm>
          <a:off x="162962" y="1930999"/>
          <a:ext cx="4369777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2904695"/>
              </p:ext>
            </p:extLst>
          </p:nvPr>
        </p:nvGraphicFramePr>
        <p:xfrm>
          <a:off x="1901228" y="2651447"/>
          <a:ext cx="451485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3360404"/>
              </p:ext>
            </p:extLst>
          </p:nvPr>
        </p:nvGraphicFramePr>
        <p:xfrm>
          <a:off x="3576119" y="2166389"/>
          <a:ext cx="451485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7213912"/>
              </p:ext>
            </p:extLst>
          </p:nvPr>
        </p:nvGraphicFramePr>
        <p:xfrm>
          <a:off x="289710" y="3535203"/>
          <a:ext cx="4524375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0" name="Graf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5918443"/>
              </p:ext>
            </p:extLst>
          </p:nvPr>
        </p:nvGraphicFramePr>
        <p:xfrm>
          <a:off x="3268301" y="3871302"/>
          <a:ext cx="4781738" cy="29866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/>
          </p:nvPr>
        </p:nvGraphicFramePr>
        <p:xfrm>
          <a:off x="8499654" y="6155798"/>
          <a:ext cx="644346" cy="2257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88" name="CorelDRAW" r:id="rId10" imgW="1091460" imgH="383299" progId="CorelDraw.Graphic.17">
                  <p:embed/>
                </p:oleObj>
              </mc:Choice>
              <mc:Fallback>
                <p:oleObj name="CorelDRAW" r:id="rId10" imgW="1091460" imgH="383299" progId="CorelDraw.Graphic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8499654" y="6155798"/>
                        <a:ext cx="644346" cy="2257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/>
          </p:nvPr>
        </p:nvGraphicFramePr>
        <p:xfrm>
          <a:off x="8523575" y="5798152"/>
          <a:ext cx="596503" cy="2176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89" name="CorelDRAW" r:id="rId12" imgW="4019118" imgH="1467178" progId="CorelDraw.Graphic.17">
                  <p:embed/>
                </p:oleObj>
              </mc:Choice>
              <mc:Fallback>
                <p:oleObj name="CorelDRAW" r:id="rId12" imgW="4019118" imgH="1467178" progId="CorelDraw.Graphic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8523575" y="5798152"/>
                        <a:ext cx="596503" cy="2176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7"/>
          <p:cNvSpPr/>
          <p:nvPr/>
        </p:nvSpPr>
        <p:spPr>
          <a:xfrm>
            <a:off x="236768" y="1539089"/>
            <a:ext cx="8080082" cy="5241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965889" y="1961639"/>
            <a:ext cx="6446520" cy="4692820"/>
          </a:xfrm>
        </p:spPr>
        <p:txBody>
          <a:bodyPr>
            <a:noAutofit/>
          </a:bodyPr>
          <a:lstStyle/>
          <a:p>
            <a:endParaRPr lang="pl-PL" sz="1800" dirty="0" smtClean="0">
              <a:latin typeface="Calibri" panose="020F0502020204030204" pitchFamily="34" charset="0"/>
            </a:endParaRPr>
          </a:p>
          <a:p>
            <a:endParaRPr lang="pl-PL" sz="1800" dirty="0" smtClean="0">
              <a:latin typeface="Calibri" panose="020F0502020204030204" pitchFamily="34" charset="0"/>
            </a:endParaRPr>
          </a:p>
          <a:p>
            <a:endParaRPr lang="pl-PL" sz="1800" dirty="0">
              <a:latin typeface="Calibri" panose="020F0502020204030204" pitchFamily="34" charset="0"/>
            </a:endParaRPr>
          </a:p>
          <a:p>
            <a:endParaRPr lang="pl-PL" sz="1800" dirty="0" smtClean="0">
              <a:latin typeface="Calibri" panose="020F0502020204030204" pitchFamily="34" charset="0"/>
            </a:endParaRPr>
          </a:p>
          <a:p>
            <a:endParaRPr lang="pl-PL" sz="1800" dirty="0">
              <a:latin typeface="Calibri" panose="020F0502020204030204" pitchFamily="34" charset="0"/>
            </a:endParaRPr>
          </a:p>
          <a:p>
            <a:endParaRPr lang="pl-PL" sz="1800" dirty="0" smtClean="0">
              <a:latin typeface="Calibri" panose="020F0502020204030204" pitchFamily="34" charset="0"/>
            </a:endParaRPr>
          </a:p>
          <a:p>
            <a:endParaRPr lang="pl-PL" sz="1800" dirty="0">
              <a:latin typeface="Calibri" panose="020F0502020204030204" pitchFamily="34" charset="0"/>
            </a:endParaRPr>
          </a:p>
          <a:p>
            <a:endParaRPr lang="pl-PL" sz="1800" dirty="0" smtClean="0">
              <a:latin typeface="Calibri" panose="020F0502020204030204" pitchFamily="34" charset="0"/>
            </a:endParaRPr>
          </a:p>
          <a:p>
            <a:endParaRPr lang="pl-PL" sz="1800" dirty="0">
              <a:latin typeface="Calibri" panose="020F0502020204030204" pitchFamily="34" charset="0"/>
            </a:endParaRPr>
          </a:p>
          <a:p>
            <a:r>
              <a:rPr lang="pl-PL" sz="1800" dirty="0" smtClean="0">
                <a:latin typeface="Calibri" panose="020F0502020204030204" pitchFamily="34" charset="0"/>
              </a:rPr>
              <a:t>Rôzne </a:t>
            </a:r>
            <a:r>
              <a:rPr lang="pl-PL" sz="1800" dirty="0">
                <a:latin typeface="Calibri" panose="020F0502020204030204" pitchFamily="34" charset="0"/>
              </a:rPr>
              <a:t>datasety – HYB_AVG .88, Kagita .33, </a:t>
            </a:r>
            <a:r>
              <a:rPr lang="pl-PL" sz="1800" dirty="0" smtClean="0">
                <a:latin typeface="Calibri" panose="020F0502020204030204" pitchFamily="34" charset="0"/>
              </a:rPr>
              <a:t>Kim </a:t>
            </a:r>
            <a:r>
              <a:rPr lang="pl-PL" sz="1800" dirty="0">
                <a:latin typeface="Calibri" panose="020F0502020204030204" pitchFamily="34" charset="0"/>
              </a:rPr>
              <a:t>.63, Wang .</a:t>
            </a:r>
            <a:r>
              <a:rPr lang="pl-PL" sz="1800" dirty="0" smtClean="0">
                <a:latin typeface="Calibri" panose="020F0502020204030204" pitchFamily="34" charset="0"/>
              </a:rPr>
              <a:t>23</a:t>
            </a:r>
            <a:endParaRPr lang="pl-PL" sz="1800" dirty="0">
              <a:latin typeface="Calibri" panose="020F0502020204030204" pitchFamily="34" charset="0"/>
            </a:endParaRPr>
          </a:p>
        </p:txBody>
      </p:sp>
      <p:graphicFrame>
        <p:nvGraphicFramePr>
          <p:cNvPr id="17" name="Char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4478288"/>
              </p:ext>
            </p:extLst>
          </p:nvPr>
        </p:nvGraphicFramePr>
        <p:xfrm>
          <a:off x="1061585" y="2137675"/>
          <a:ext cx="6717672" cy="34265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946404" y="365760"/>
            <a:ext cx="7269480" cy="1325562"/>
          </a:xfrm>
        </p:spPr>
        <p:txBody>
          <a:bodyPr anchor="ctr">
            <a:noAutofit/>
          </a:bodyPr>
          <a:lstStyle/>
          <a:p>
            <a:r>
              <a:rPr lang="sk-SK" sz="3100" b="1" dirty="0" err="1" smtClean="0">
                <a:latin typeface="Calibri" panose="020F0502020204030204" pitchFamily="34" charset="0"/>
              </a:rPr>
              <a:t>Porovanie</a:t>
            </a:r>
            <a:r>
              <a:rPr lang="sk-SK" sz="3100" b="1" dirty="0" smtClean="0">
                <a:latin typeface="Calibri" panose="020F0502020204030204" pitchFamily="34" charset="0"/>
              </a:rPr>
              <a:t> vlastností </a:t>
            </a:r>
            <a:r>
              <a:rPr lang="en-US" sz="3100" b="1" dirty="0" err="1" smtClean="0">
                <a:latin typeface="Calibri" panose="020F0502020204030204" pitchFamily="34" charset="0"/>
              </a:rPr>
              <a:t>odporúčania</a:t>
            </a:r>
            <a:r>
              <a:rPr lang="en-US" sz="3100" b="1" dirty="0" smtClean="0">
                <a:latin typeface="Calibri" panose="020F0502020204030204" pitchFamily="34" charset="0"/>
              </a:rPr>
              <a:t> s</a:t>
            </a:r>
            <a:r>
              <a:rPr lang="en-US" sz="3100" b="1" dirty="0">
                <a:latin typeface="Calibri" panose="020F0502020204030204" pitchFamily="34" charset="0"/>
              </a:rPr>
              <a:t> </a:t>
            </a:r>
            <a:r>
              <a:rPr lang="en-US" sz="3100" b="1" dirty="0" err="1">
                <a:latin typeface="Calibri" panose="020F0502020204030204" pitchFamily="34" charset="0"/>
              </a:rPr>
              <a:t>metódami</a:t>
            </a:r>
            <a:r>
              <a:rPr lang="en-US" sz="3100" b="1" dirty="0">
                <a:latin typeface="Calibri" panose="020F0502020204030204" pitchFamily="34" charset="0"/>
              </a:rPr>
              <a:t> </a:t>
            </a:r>
            <a:r>
              <a:rPr lang="en-US" sz="3100" b="1" dirty="0" err="1">
                <a:latin typeface="Calibri" panose="020F0502020204030204" pitchFamily="34" charset="0"/>
              </a:rPr>
              <a:t>používanými</a:t>
            </a:r>
            <a:r>
              <a:rPr lang="en-US" sz="3100" b="1" dirty="0">
                <a:latin typeface="Calibri" panose="020F0502020204030204" pitchFamily="34" charset="0"/>
              </a:rPr>
              <a:t> v </a:t>
            </a:r>
            <a:r>
              <a:rPr lang="en-US" sz="3100" b="1" dirty="0" err="1">
                <a:latin typeface="Calibri" panose="020F0502020204030204" pitchFamily="34" charset="0"/>
              </a:rPr>
              <a:t>referenčných</a:t>
            </a:r>
            <a:r>
              <a:rPr lang="en-US" sz="3100" b="1" dirty="0">
                <a:latin typeface="Calibri" panose="020F0502020204030204" pitchFamily="34" charset="0"/>
              </a:rPr>
              <a:t> </a:t>
            </a:r>
            <a:r>
              <a:rPr lang="en-US" sz="3100" b="1" dirty="0" err="1">
                <a:latin typeface="Calibri" panose="020F0502020204030204" pitchFamily="34" charset="0"/>
              </a:rPr>
              <a:t>systémoch</a:t>
            </a:r>
            <a:endParaRPr lang="en-US" sz="31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5606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  <p:bldGraphic spid="5" grpId="0">
        <p:bldAsOne/>
      </p:bldGraphic>
      <p:bldGraphic spid="7" grpId="0">
        <p:bldAsOne/>
      </p:bldGraphic>
      <p:bldGraphic spid="8" grpId="0">
        <p:bldAsOne/>
      </p:bldGraphic>
      <p:bldGraphic spid="9" grpId="0">
        <p:bldAsOne/>
      </p:bldGraphic>
      <p:bldGraphic spid="10" grpId="0">
        <p:bldAsOne/>
      </p:bldGraphic>
      <p:bldP spid="18" grpId="0" animBg="1"/>
      <p:bldGraphic spid="17" grpId="0">
        <p:bldAsOne/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25" y="2154717"/>
            <a:ext cx="1173159" cy="102455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85" y="3794845"/>
            <a:ext cx="1474839" cy="1106129"/>
          </a:xfrm>
          <a:prstGeom prst="rect">
            <a:avLst/>
          </a:prstGeom>
        </p:spPr>
      </p:pic>
      <p:pic>
        <p:nvPicPr>
          <p:cNvPr id="6" name="Zástupný symbol obsahu 4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6104" y="2870828"/>
            <a:ext cx="2545521" cy="1319311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6404" y="122028"/>
            <a:ext cx="7269480" cy="1325562"/>
          </a:xfrm>
        </p:spPr>
        <p:txBody>
          <a:bodyPr/>
          <a:lstStyle/>
          <a:p>
            <a:r>
              <a:rPr lang="sk-SK" b="1" dirty="0">
                <a:latin typeface="Calibri" panose="020F0502020204030204" pitchFamily="34" charset="0"/>
              </a:rPr>
              <a:t>Využitie v reálnych systémoch</a:t>
            </a:r>
            <a:endParaRPr lang="en-US" b="1" dirty="0"/>
          </a:p>
        </p:txBody>
      </p:sp>
      <p:pic>
        <p:nvPicPr>
          <p:cNvPr id="5" name="Zástupný symbol obsahu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1357" y="1498274"/>
            <a:ext cx="2545521" cy="1610661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1357884" y="2228850"/>
            <a:ext cx="6446520" cy="3263503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200"/>
              </a:spcBef>
              <a:buNone/>
            </a:pPr>
            <a:r>
              <a:rPr lang="sk-SK" sz="1400" dirty="0" smtClean="0">
                <a:latin typeface="Calibri" panose="020F0502020204030204" pitchFamily="34" charset="0"/>
              </a:rPr>
              <a:t>Overené na </a:t>
            </a:r>
            <a:r>
              <a:rPr lang="sk-SK" sz="1400" b="1" dirty="0" smtClean="0">
                <a:latin typeface="Calibri" panose="020F0502020204030204" pitchFamily="34" charset="0"/>
              </a:rPr>
              <a:t>reálnych používateľoch</a:t>
            </a:r>
            <a:r>
              <a:rPr lang="sk-SK" sz="1400" dirty="0" smtClean="0">
                <a:latin typeface="Calibri" panose="020F0502020204030204" pitchFamily="34" charset="0"/>
              </a:rPr>
              <a:t> - Movielens10M</a:t>
            </a:r>
          </a:p>
          <a:p>
            <a:pPr marL="0" indent="0">
              <a:spcBef>
                <a:spcPts val="200"/>
              </a:spcBef>
              <a:buNone/>
            </a:pPr>
            <a:endParaRPr lang="sk-SK" sz="1400" b="1" dirty="0">
              <a:latin typeface="Calibri" panose="020F0502020204030204" pitchFamily="34" charset="0"/>
            </a:endParaRPr>
          </a:p>
          <a:p>
            <a:pPr marL="0" indent="0">
              <a:spcBef>
                <a:spcPts val="200"/>
              </a:spcBef>
              <a:buNone/>
            </a:pPr>
            <a:r>
              <a:rPr lang="sk-SK" sz="1400" b="1" dirty="0">
                <a:latin typeface="Calibri" panose="020F0502020204030204" pitchFamily="34" charset="0"/>
              </a:rPr>
              <a:t>N</a:t>
            </a:r>
            <a:r>
              <a:rPr lang="sk-SK" sz="1400" b="1" dirty="0" smtClean="0">
                <a:latin typeface="Calibri" panose="020F0502020204030204" pitchFamily="34" charset="0"/>
              </a:rPr>
              <a:t>asadené </a:t>
            </a:r>
            <a:r>
              <a:rPr lang="sk-SK" sz="1400" dirty="0">
                <a:latin typeface="Calibri" panose="020F0502020204030204" pitchFamily="34" charset="0"/>
              </a:rPr>
              <a:t>do </a:t>
            </a:r>
            <a:r>
              <a:rPr lang="sk-SK" sz="1400" dirty="0" smtClean="0">
                <a:latin typeface="Calibri" panose="020F0502020204030204" pitchFamily="34" charset="0"/>
              </a:rPr>
              <a:t>experimentálneho systému </a:t>
            </a:r>
            <a:r>
              <a:rPr lang="sk-SK" sz="1400" dirty="0" err="1">
                <a:latin typeface="Calibri" panose="020F0502020204030204" pitchFamily="34" charset="0"/>
              </a:rPr>
              <a:t>Loomie</a:t>
            </a:r>
            <a:endParaRPr lang="sk-SK" sz="1400" dirty="0">
              <a:latin typeface="Calibri" panose="020F0502020204030204" pitchFamily="34" charset="0"/>
            </a:endParaRPr>
          </a:p>
          <a:p>
            <a:pPr>
              <a:spcBef>
                <a:spcPts val="200"/>
              </a:spcBef>
            </a:pPr>
            <a:endParaRPr lang="sk-SK" sz="1400" dirty="0">
              <a:latin typeface="Calibri" panose="020F0502020204030204" pitchFamily="34" charset="0"/>
            </a:endParaRPr>
          </a:p>
          <a:p>
            <a:pPr>
              <a:spcBef>
                <a:spcPts val="200"/>
              </a:spcBef>
            </a:pPr>
            <a:endParaRPr lang="sk-SK" sz="1400" dirty="0">
              <a:latin typeface="Calibri" panose="020F0502020204030204" pitchFamily="34" charset="0"/>
            </a:endParaRPr>
          </a:p>
          <a:p>
            <a:pPr marL="0" indent="0">
              <a:spcBef>
                <a:spcPts val="200"/>
              </a:spcBef>
              <a:buNone/>
            </a:pPr>
            <a:endParaRPr lang="sk-SK" sz="1400" b="1" dirty="0" smtClean="0">
              <a:latin typeface="Calibri" panose="020F0502020204030204" pitchFamily="34" charset="0"/>
            </a:endParaRPr>
          </a:p>
          <a:p>
            <a:pPr marL="0" indent="0">
              <a:spcBef>
                <a:spcPts val="200"/>
              </a:spcBef>
              <a:buNone/>
            </a:pPr>
            <a:endParaRPr lang="sk-SK" sz="1400" b="1" dirty="0">
              <a:latin typeface="Calibri" panose="020F0502020204030204" pitchFamily="34" charset="0"/>
            </a:endParaRPr>
          </a:p>
          <a:p>
            <a:pPr marL="0" indent="0">
              <a:spcBef>
                <a:spcPts val="200"/>
              </a:spcBef>
              <a:buNone/>
            </a:pPr>
            <a:r>
              <a:rPr lang="sk-SK" sz="1400" b="1" dirty="0" smtClean="0">
                <a:latin typeface="Calibri" panose="020F0502020204030204" pitchFamily="34" charset="0"/>
              </a:rPr>
              <a:t>O </a:t>
            </a:r>
            <a:r>
              <a:rPr lang="sk-SK" sz="1400" b="1" dirty="0">
                <a:latin typeface="Calibri" panose="020F0502020204030204" pitchFamily="34" charset="0"/>
              </a:rPr>
              <a:t>riešenie </a:t>
            </a:r>
            <a:r>
              <a:rPr lang="sk-SK" sz="1400" b="1" dirty="0" smtClean="0">
                <a:latin typeface="Calibri" panose="020F0502020204030204" pitchFamily="34" charset="0"/>
              </a:rPr>
              <a:t>má </a:t>
            </a:r>
            <a:r>
              <a:rPr lang="sk-SK" sz="1400" b="1" dirty="0">
                <a:latin typeface="Calibri" panose="020F0502020204030204" pitchFamily="34" charset="0"/>
              </a:rPr>
              <a:t>záujem</a:t>
            </a:r>
            <a:r>
              <a:rPr lang="sk-SK" sz="1400" dirty="0">
                <a:latin typeface="Calibri" panose="020F0502020204030204" pitchFamily="34" charset="0"/>
              </a:rPr>
              <a:t> </a:t>
            </a:r>
            <a:r>
              <a:rPr lang="sk-SK" sz="1400" dirty="0" smtClean="0">
                <a:latin typeface="Calibri" panose="020F0502020204030204" pitchFamily="34" charset="0"/>
              </a:rPr>
              <a:t>poskytovateľ </a:t>
            </a:r>
            <a:r>
              <a:rPr lang="sk-SK" sz="1400" dirty="0">
                <a:latin typeface="Calibri" panose="020F0502020204030204" pitchFamily="34" charset="0"/>
              </a:rPr>
              <a:t>TV signálu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sk-SK" sz="1400" dirty="0">
                <a:latin typeface="Calibri" panose="020F0502020204030204" pitchFamily="34" charset="0"/>
              </a:rPr>
              <a:t>Analýza domény (6 mesiacov, </a:t>
            </a:r>
            <a:r>
              <a:rPr lang="sk-SK" sz="1400" dirty="0" smtClean="0">
                <a:latin typeface="Calibri" panose="020F0502020204030204" pitchFamily="34" charset="0"/>
              </a:rPr>
              <a:t>15 </a:t>
            </a:r>
            <a:r>
              <a:rPr lang="sk-SK" sz="1400" dirty="0">
                <a:latin typeface="Calibri" panose="020F0502020204030204" pitchFamily="34" charset="0"/>
              </a:rPr>
              <a:t>mil. </a:t>
            </a:r>
            <a:r>
              <a:rPr lang="sk-SK" sz="1400" dirty="0" smtClean="0">
                <a:latin typeface="Calibri" panose="020F0502020204030204" pitchFamily="34" charset="0"/>
              </a:rPr>
              <a:t>logov)</a:t>
            </a:r>
            <a:endParaRPr lang="sk-SK" sz="1400" dirty="0">
              <a:latin typeface="Calibri" panose="020F0502020204030204" pitchFamily="34" charset="0"/>
            </a:endParaRPr>
          </a:p>
          <a:p>
            <a:pPr marL="0" indent="0">
              <a:spcBef>
                <a:spcPts val="200"/>
              </a:spcBef>
              <a:buNone/>
            </a:pPr>
            <a:r>
              <a:rPr lang="sk-SK" sz="1400" b="1" dirty="0">
                <a:latin typeface="Calibri" panose="020F0502020204030204" pitchFamily="34" charset="0"/>
              </a:rPr>
              <a:t>Pripravujeme nasadenie</a:t>
            </a:r>
            <a:r>
              <a:rPr lang="en-US" sz="1400" b="1" dirty="0">
                <a:latin typeface="Calibri" panose="020F0502020204030204" pitchFamily="34" charset="0"/>
              </a:rPr>
              <a:t> </a:t>
            </a:r>
            <a:r>
              <a:rPr lang="sk-SK" sz="1400" dirty="0">
                <a:latin typeface="Calibri" panose="020F0502020204030204" pitchFamily="34" charset="0"/>
              </a:rPr>
              <a:t>metódy</a:t>
            </a:r>
            <a:endParaRPr lang="en-US" sz="1100" dirty="0">
              <a:latin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344" y="4764298"/>
            <a:ext cx="2116047" cy="211604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527" y="4902361"/>
            <a:ext cx="1906657" cy="183992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0660" y="4935121"/>
            <a:ext cx="2478410" cy="144638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2377" y="4878950"/>
            <a:ext cx="1917776" cy="1827719"/>
          </a:xfrm>
          <a:prstGeom prst="rect">
            <a:avLst/>
          </a:prstGeom>
        </p:spPr>
      </p:pic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9087200"/>
              </p:ext>
            </p:extLst>
          </p:nvPr>
        </p:nvGraphicFramePr>
        <p:xfrm>
          <a:off x="8499654" y="6155798"/>
          <a:ext cx="644346" cy="2257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26" name="CorelDRAW" r:id="rId12" imgW="1091460" imgH="383299" progId="CorelDraw.Graphic.17">
                  <p:embed/>
                </p:oleObj>
              </mc:Choice>
              <mc:Fallback>
                <p:oleObj name="CorelDRAW" r:id="rId12" imgW="1091460" imgH="383299" progId="CorelDraw.Graphic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8499654" y="6155798"/>
                        <a:ext cx="644346" cy="2257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0273757"/>
              </p:ext>
            </p:extLst>
          </p:nvPr>
        </p:nvGraphicFramePr>
        <p:xfrm>
          <a:off x="8523575" y="5798152"/>
          <a:ext cx="596503" cy="2176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27" name="CorelDRAW" r:id="rId14" imgW="4019118" imgH="1467178" progId="CorelDraw.Graphic.17">
                  <p:embed/>
                </p:oleObj>
              </mc:Choice>
              <mc:Fallback>
                <p:oleObj name="CorelDRAW" r:id="rId14" imgW="4019118" imgH="1467178" progId="CorelDraw.Graphic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8523575" y="5798152"/>
                        <a:ext cx="596503" cy="2176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8320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sk-SK" sz="3600" b="1" dirty="0">
                <a:latin typeface="Calibri" panose="020F0502020204030204" pitchFamily="34" charset="0"/>
              </a:rPr>
              <a:t>Ako písať záverečnú prácu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6404" y="1786467"/>
            <a:ext cx="6446520" cy="47667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>
                <a:latin typeface="Calibri" panose="020F0502020204030204" pitchFamily="34" charset="0"/>
              </a:rPr>
              <a:t>https://wiki.fiit.stuba.sk/research/seminars/pewe/ontoparty-2014-2015-autumn/thesis_writing.pdf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/>
          </p:nvPr>
        </p:nvGraphicFramePr>
        <p:xfrm>
          <a:off x="8499654" y="6155798"/>
          <a:ext cx="644346" cy="2257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96" name="CorelDRAW" r:id="rId4" imgW="1091460" imgH="383299" progId="CorelDraw.Graphic.17">
                  <p:embed/>
                </p:oleObj>
              </mc:Choice>
              <mc:Fallback>
                <p:oleObj name="CorelDRAW" r:id="rId4" imgW="1091460" imgH="383299" progId="CorelDraw.Graphic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499654" y="6155798"/>
                        <a:ext cx="644346" cy="2257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/>
          </p:nvPr>
        </p:nvGraphicFramePr>
        <p:xfrm>
          <a:off x="8523575" y="5798152"/>
          <a:ext cx="596503" cy="2176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97" name="CorelDRAW" r:id="rId6" imgW="4019118" imgH="1467178" progId="CorelDraw.Graphic.17">
                  <p:embed/>
                </p:oleObj>
              </mc:Choice>
              <mc:Fallback>
                <p:oleObj name="CorelDRAW" r:id="rId6" imgW="4019118" imgH="1467178" progId="CorelDraw.Graphic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523575" y="5798152"/>
                        <a:ext cx="596503" cy="2176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8059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5" name="Object 10"/>
          <p:cNvGraphicFramePr>
            <a:graphicFrameLocks noChangeAspect="1"/>
          </p:cNvGraphicFramePr>
          <p:nvPr>
            <p:extLst/>
          </p:nvPr>
        </p:nvGraphicFramePr>
        <p:xfrm>
          <a:off x="8499654" y="6155798"/>
          <a:ext cx="644346" cy="2257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62" name="CorelDRAW" r:id="rId3" imgW="1091460" imgH="383299" progId="CorelDraw.Graphic.17">
                  <p:embed/>
                </p:oleObj>
              </mc:Choice>
              <mc:Fallback>
                <p:oleObj name="CorelDRAW" r:id="rId3" imgW="1091460" imgH="383299" progId="CorelDraw.Graphic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499654" y="6155798"/>
                        <a:ext cx="644346" cy="2257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14"/>
          <p:cNvGraphicFramePr>
            <a:graphicFrameLocks noChangeAspect="1"/>
          </p:cNvGraphicFramePr>
          <p:nvPr>
            <p:extLst/>
          </p:nvPr>
        </p:nvGraphicFramePr>
        <p:xfrm>
          <a:off x="8523575" y="5798152"/>
          <a:ext cx="596503" cy="2176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63" name="CorelDRAW" r:id="rId5" imgW="4019118" imgH="1467178" progId="CorelDraw.Graphic.17">
                  <p:embed/>
                </p:oleObj>
              </mc:Choice>
              <mc:Fallback>
                <p:oleObj name="CorelDRAW" r:id="rId5" imgW="4019118" imgH="1467178" progId="CorelDraw.Graphic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523575" y="5798152"/>
                        <a:ext cx="596503" cy="2176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2" descr="http://www.troll.me/images/baby-godfather/lets-do-work-right-here-right-now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212" y="107386"/>
            <a:ext cx="4981575" cy="6619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56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endParaRPr lang="sk-SK" sz="3600" b="1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86467"/>
            <a:ext cx="8499654" cy="4766733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1600" dirty="0">
              <a:latin typeface="Calibri" panose="020F0502020204030204" pitchFamily="34" charset="0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/>
          </p:nvPr>
        </p:nvGraphicFramePr>
        <p:xfrm>
          <a:off x="8499654" y="6155798"/>
          <a:ext cx="644346" cy="2257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20" name="CorelDRAW" r:id="rId4" imgW="1091460" imgH="383299" progId="CorelDraw.Graphic.17">
                  <p:embed/>
                </p:oleObj>
              </mc:Choice>
              <mc:Fallback>
                <p:oleObj name="CorelDRAW" r:id="rId4" imgW="1091460" imgH="383299" progId="CorelDraw.Graphic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499654" y="6155798"/>
                        <a:ext cx="644346" cy="2257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/>
          </p:nvPr>
        </p:nvGraphicFramePr>
        <p:xfrm>
          <a:off x="8523575" y="5798152"/>
          <a:ext cx="596503" cy="2176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21" name="CorelDRAW" r:id="rId6" imgW="4019118" imgH="1467178" progId="CorelDraw.Graphic.17">
                  <p:embed/>
                </p:oleObj>
              </mc:Choice>
              <mc:Fallback>
                <p:oleObj name="CorelDRAW" r:id="rId6" imgW="4019118" imgH="1467178" progId="CorelDraw.Graphic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523575" y="5798152"/>
                        <a:ext cx="596503" cy="2176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0658" name="Picture 2" descr="http://memecreator.eu/media/created/zmlmxb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040" y="261258"/>
            <a:ext cx="6413574" cy="6381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8938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5" name="Object 10"/>
          <p:cNvGraphicFramePr>
            <a:graphicFrameLocks noChangeAspect="1"/>
          </p:cNvGraphicFramePr>
          <p:nvPr>
            <p:extLst/>
          </p:nvPr>
        </p:nvGraphicFramePr>
        <p:xfrm>
          <a:off x="8499654" y="6155798"/>
          <a:ext cx="644346" cy="2257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86" name="CorelDRAW" r:id="rId3" imgW="1091460" imgH="383299" progId="CorelDraw.Graphic.17">
                  <p:embed/>
                </p:oleObj>
              </mc:Choice>
              <mc:Fallback>
                <p:oleObj name="CorelDRAW" r:id="rId3" imgW="1091460" imgH="383299" progId="CorelDraw.Graphic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499654" y="6155798"/>
                        <a:ext cx="644346" cy="2257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14"/>
          <p:cNvGraphicFramePr>
            <a:graphicFrameLocks noChangeAspect="1"/>
          </p:cNvGraphicFramePr>
          <p:nvPr>
            <p:extLst/>
          </p:nvPr>
        </p:nvGraphicFramePr>
        <p:xfrm>
          <a:off x="8523575" y="5798152"/>
          <a:ext cx="596503" cy="2176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87" name="CorelDRAW" r:id="rId5" imgW="4019118" imgH="1467178" progId="CorelDraw.Graphic.17">
                  <p:embed/>
                </p:oleObj>
              </mc:Choice>
              <mc:Fallback>
                <p:oleObj name="CorelDRAW" r:id="rId5" imgW="4019118" imgH="1467178" progId="CorelDraw.Graphic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523575" y="5798152"/>
                        <a:ext cx="596503" cy="2176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4" descr="https://kristieskreationsva.files.wordpress.com/2014/06/grumpy-cat-no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249" y="0"/>
            <a:ext cx="6885501" cy="688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166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b="1" dirty="0" err="1">
                <a:latin typeface="Calibri" panose="020F0502020204030204" pitchFamily="34" charset="0"/>
              </a:rPr>
              <a:t>Prečo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robím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svoju</a:t>
            </a:r>
            <a:r>
              <a:rPr lang="en-US" b="1" dirty="0">
                <a:latin typeface="Calibri" panose="020F0502020204030204" pitchFamily="34" charset="0"/>
              </a:rPr>
              <a:t> DP/BP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6404" y="1786467"/>
            <a:ext cx="6446520" cy="4766733"/>
          </a:xfrm>
        </p:spPr>
        <p:txBody>
          <a:bodyPr>
            <a:noAutofit/>
          </a:bodyPr>
          <a:lstStyle/>
          <a:p>
            <a:r>
              <a:rPr lang="sk-SK" sz="1800" dirty="0">
                <a:latin typeface="Calibri" panose="020F0502020204030204" pitchFamily="34" charset="0"/>
              </a:rPr>
              <a:t>Sledovanie TV</a:t>
            </a:r>
          </a:p>
          <a:p>
            <a:pPr lvl="1"/>
            <a:r>
              <a:rPr lang="sk-SK" sz="1650" dirty="0">
                <a:latin typeface="Calibri" panose="020F0502020204030204" pitchFamily="34" charset="0"/>
              </a:rPr>
              <a:t>Veľa hodín denne</a:t>
            </a:r>
          </a:p>
          <a:p>
            <a:pPr lvl="1"/>
            <a:r>
              <a:rPr lang="sk-SK" sz="1650" dirty="0">
                <a:latin typeface="Calibri" panose="020F0502020204030204" pitchFamily="34" charset="0"/>
              </a:rPr>
              <a:t>Dôležitý zdroj informácií a zábavy</a:t>
            </a:r>
          </a:p>
          <a:p>
            <a:endParaRPr lang="sk-SK" sz="1800" dirty="0">
              <a:latin typeface="Calibri" panose="020F0502020204030204" pitchFamily="34" charset="0"/>
            </a:endParaRPr>
          </a:p>
          <a:p>
            <a:r>
              <a:rPr lang="sk-SK" sz="1800" dirty="0">
                <a:latin typeface="Calibri" panose="020F0502020204030204" pitchFamily="34" charset="0"/>
              </a:rPr>
              <a:t>Informačné zahltenie</a:t>
            </a:r>
          </a:p>
          <a:p>
            <a:endParaRPr lang="sk-SK" sz="1800" dirty="0">
              <a:latin typeface="Calibri" panose="020F0502020204030204" pitchFamily="34" charset="0"/>
            </a:endParaRPr>
          </a:p>
          <a:p>
            <a:r>
              <a:rPr lang="sk-SK" sz="1800" dirty="0">
                <a:latin typeface="Calibri" panose="020F0502020204030204" pitchFamily="34" charset="0"/>
              </a:rPr>
              <a:t>Neviditeľnosť informačného priestoru</a:t>
            </a:r>
          </a:p>
          <a:p>
            <a:endParaRPr lang="sk-SK" sz="1800" dirty="0">
              <a:latin typeface="Calibri" panose="020F0502020204030204" pitchFamily="34" charset="0"/>
            </a:endParaRPr>
          </a:p>
          <a:p>
            <a:r>
              <a:rPr lang="sk-SK" sz="1800" dirty="0">
                <a:latin typeface="Calibri" panose="020F0502020204030204" pitchFamily="34" charset="0"/>
              </a:rPr>
              <a:t>Skupinová aktivita</a:t>
            </a:r>
          </a:p>
          <a:p>
            <a:endParaRPr lang="sk-SK" sz="1800" dirty="0">
              <a:latin typeface="Calibri" panose="020F0502020204030204" pitchFamily="34" charset="0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/>
          </p:nvPr>
        </p:nvGraphicFramePr>
        <p:xfrm>
          <a:off x="8499654" y="6155798"/>
          <a:ext cx="644346" cy="2257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74" name="CorelDRAW" r:id="rId4" imgW="1091460" imgH="383299" progId="CorelDraw.Graphic.17">
                  <p:embed/>
                </p:oleObj>
              </mc:Choice>
              <mc:Fallback>
                <p:oleObj name="CorelDRAW" r:id="rId4" imgW="1091460" imgH="383299" progId="CorelDraw.Graphic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499654" y="6155798"/>
                        <a:ext cx="644346" cy="2257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/>
          </p:nvPr>
        </p:nvGraphicFramePr>
        <p:xfrm>
          <a:off x="8523575" y="5798152"/>
          <a:ext cx="596503" cy="2176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75" name="CorelDRAW" r:id="rId6" imgW="4019118" imgH="1467178" progId="CorelDraw.Graphic.17">
                  <p:embed/>
                </p:oleObj>
              </mc:Choice>
              <mc:Fallback>
                <p:oleObj name="CorelDRAW" r:id="rId6" imgW="4019118" imgH="1467178" progId="CorelDraw.Graphic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523575" y="5798152"/>
                        <a:ext cx="596503" cy="2176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09134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b="1" dirty="0" err="1">
                <a:latin typeface="Calibri" panose="020F0502020204030204" pitchFamily="34" charset="0"/>
              </a:rPr>
              <a:t>Kopec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nevyriešených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vecí</a:t>
            </a:r>
            <a:endParaRPr lang="en-US" b="1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6404" y="1786467"/>
            <a:ext cx="6446520" cy="4766733"/>
          </a:xfrm>
        </p:spPr>
        <p:txBody>
          <a:bodyPr>
            <a:noAutofit/>
          </a:bodyPr>
          <a:lstStyle/>
          <a:p>
            <a:r>
              <a:rPr lang="sk-SK" sz="1800" dirty="0">
                <a:latin typeface="Calibri" panose="020F0502020204030204" pitchFamily="34" charset="0"/>
              </a:rPr>
              <a:t>Modely používateľa</a:t>
            </a:r>
          </a:p>
          <a:p>
            <a:pPr lvl="1"/>
            <a:r>
              <a:rPr lang="sk-SK" sz="1650" dirty="0">
                <a:latin typeface="Calibri" panose="020F0502020204030204" pitchFamily="34" charset="0"/>
              </a:rPr>
              <a:t>UM nezachytávajú dostatok </a:t>
            </a:r>
            <a:r>
              <a:rPr lang="sk-SK" sz="1650" dirty="0" smtClean="0">
                <a:latin typeface="Calibri" panose="020F0502020204030204" pitchFamily="34" charset="0"/>
              </a:rPr>
              <a:t>informácií</a:t>
            </a:r>
            <a:r>
              <a:rPr lang="en-US" sz="1650" baseline="30000" dirty="0" smtClean="0">
                <a:latin typeface="Calibri" panose="020F0502020204030204" pitchFamily="34" charset="0"/>
              </a:rPr>
              <a:t>1</a:t>
            </a:r>
            <a:endParaRPr lang="sk-SK" sz="1650" baseline="30000" dirty="0">
              <a:latin typeface="Calibri" panose="020F0502020204030204" pitchFamily="34" charset="0"/>
            </a:endParaRPr>
          </a:p>
          <a:p>
            <a:endParaRPr lang="sk-SK" sz="1800" dirty="0">
              <a:latin typeface="Calibri" panose="020F0502020204030204" pitchFamily="34" charset="0"/>
            </a:endParaRPr>
          </a:p>
          <a:p>
            <a:r>
              <a:rPr lang="sk-SK" sz="1800" dirty="0">
                <a:latin typeface="Calibri" panose="020F0502020204030204" pitchFamily="34" charset="0"/>
              </a:rPr>
              <a:t>Skupiny</a:t>
            </a:r>
          </a:p>
          <a:p>
            <a:pPr lvl="1"/>
            <a:r>
              <a:rPr lang="sk-SK" sz="1650" dirty="0">
                <a:latin typeface="Calibri" panose="020F0502020204030204" pitchFamily="34" charset="0"/>
              </a:rPr>
              <a:t>Ignorovanie väzieb medzi členmi </a:t>
            </a:r>
            <a:r>
              <a:rPr lang="sk-SK" sz="1650" dirty="0" smtClean="0">
                <a:latin typeface="Calibri" panose="020F0502020204030204" pitchFamily="34" charset="0"/>
              </a:rPr>
              <a:t>skupiny</a:t>
            </a:r>
            <a:r>
              <a:rPr lang="en-US" sz="1650" baseline="30000" dirty="0" smtClean="0">
                <a:latin typeface="Calibri" panose="020F0502020204030204" pitchFamily="34" charset="0"/>
              </a:rPr>
              <a:t>2</a:t>
            </a:r>
            <a:endParaRPr lang="sk-SK" sz="1650" baseline="30000" dirty="0">
              <a:latin typeface="Calibri" panose="020F0502020204030204" pitchFamily="34" charset="0"/>
            </a:endParaRPr>
          </a:p>
          <a:p>
            <a:endParaRPr lang="sk-SK" sz="1800" dirty="0">
              <a:latin typeface="Calibri" panose="020F0502020204030204" pitchFamily="34" charset="0"/>
            </a:endParaRPr>
          </a:p>
          <a:p>
            <a:r>
              <a:rPr lang="sk-SK" sz="1800" dirty="0" smtClean="0">
                <a:latin typeface="Calibri" panose="020F0502020204030204" pitchFamily="34" charset="0"/>
              </a:rPr>
              <a:t>Existujúce </a:t>
            </a:r>
            <a:r>
              <a:rPr lang="sk-SK" sz="1800" dirty="0">
                <a:latin typeface="Calibri" panose="020F0502020204030204" pitchFamily="34" charset="0"/>
              </a:rPr>
              <a:t>prístupy majú všeobecne známe obmedzenia</a:t>
            </a:r>
          </a:p>
          <a:p>
            <a:pPr lvl="1"/>
            <a:r>
              <a:rPr lang="sk-SK" sz="1650" dirty="0">
                <a:latin typeface="Calibri" panose="020F0502020204030204" pitchFamily="34" charset="0"/>
              </a:rPr>
              <a:t>Kolaboratívne – problém studeného </a:t>
            </a:r>
            <a:r>
              <a:rPr lang="sk-SK" sz="1650" dirty="0" smtClean="0">
                <a:latin typeface="Calibri" panose="020F0502020204030204" pitchFamily="34" charset="0"/>
              </a:rPr>
              <a:t>štartu</a:t>
            </a:r>
            <a:r>
              <a:rPr lang="en-US" sz="1650" baseline="30000" dirty="0" smtClean="0">
                <a:latin typeface="Calibri" panose="020F0502020204030204" pitchFamily="34" charset="0"/>
              </a:rPr>
              <a:t>3</a:t>
            </a:r>
            <a:endParaRPr lang="sk-SK" sz="1650" baseline="30000" dirty="0">
              <a:latin typeface="Calibri" panose="020F0502020204030204" pitchFamily="34" charset="0"/>
            </a:endParaRPr>
          </a:p>
          <a:p>
            <a:pPr lvl="1"/>
            <a:r>
              <a:rPr lang="sk-SK" sz="1650" dirty="0">
                <a:latin typeface="Calibri" panose="020F0502020204030204" pitchFamily="34" charset="0"/>
              </a:rPr>
              <a:t>Obsahové – uzatváranie používateľa v </a:t>
            </a:r>
            <a:r>
              <a:rPr lang="sk-SK" sz="1650" dirty="0" smtClean="0">
                <a:latin typeface="Calibri" panose="020F0502020204030204" pitchFamily="34" charset="0"/>
              </a:rPr>
              <a:t>bubline</a:t>
            </a:r>
            <a:r>
              <a:rPr lang="en-US" sz="1650" baseline="30000" dirty="0" smtClean="0">
                <a:latin typeface="Calibri" panose="020F0502020204030204" pitchFamily="34" charset="0"/>
              </a:rPr>
              <a:t>4</a:t>
            </a:r>
            <a:endParaRPr lang="sk-SK" sz="1650" baseline="30000" dirty="0">
              <a:latin typeface="Calibri" panose="020F0502020204030204" pitchFamily="34" charset="0"/>
            </a:endParaRPr>
          </a:p>
          <a:p>
            <a:endParaRPr lang="sk-SK" sz="1800" dirty="0">
              <a:latin typeface="Calibri" panose="020F0502020204030204" pitchFamily="34" charset="0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/>
          </p:nvPr>
        </p:nvGraphicFramePr>
        <p:xfrm>
          <a:off x="8499654" y="6155798"/>
          <a:ext cx="644346" cy="2257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98" name="CorelDRAW" r:id="rId4" imgW="1091460" imgH="383299" progId="CorelDraw.Graphic.17">
                  <p:embed/>
                </p:oleObj>
              </mc:Choice>
              <mc:Fallback>
                <p:oleObj name="CorelDRAW" r:id="rId4" imgW="1091460" imgH="383299" progId="CorelDraw.Graphic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499654" y="6155798"/>
                        <a:ext cx="644346" cy="2257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/>
          </p:nvPr>
        </p:nvGraphicFramePr>
        <p:xfrm>
          <a:off x="8523575" y="5798152"/>
          <a:ext cx="596503" cy="2176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99" name="CorelDRAW" r:id="rId6" imgW="4019118" imgH="1467178" progId="CorelDraw.Graphic.17">
                  <p:embed/>
                </p:oleObj>
              </mc:Choice>
              <mc:Fallback>
                <p:oleObj name="CorelDRAW" r:id="rId6" imgW="4019118" imgH="1467178" progId="CorelDraw.Graphic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523575" y="5798152"/>
                        <a:ext cx="596503" cy="2176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946150" y="6034088"/>
            <a:ext cx="731200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/>
            <a:r>
              <a:rPr lang="sk-SK" altLang="en-US" sz="1200" baseline="30000" dirty="0">
                <a:latin typeface="Calibri" panose="020F0502020204030204" pitchFamily="34" charset="0"/>
              </a:rPr>
              <a:t>1</a:t>
            </a:r>
            <a:r>
              <a:rPr lang="sk-SK" altLang="en-US" sz="1200" dirty="0">
                <a:latin typeface="Calibri" panose="020F0502020204030204" pitchFamily="34" charset="0"/>
              </a:rPr>
              <a:t> </a:t>
            </a:r>
            <a:r>
              <a:rPr lang="sk-SK" altLang="en-US" sz="1200" dirty="0" err="1">
                <a:latin typeface="Calibri" panose="020F0502020204030204" pitchFamily="34" charset="0"/>
              </a:rPr>
              <a:t>Kuflik</a:t>
            </a:r>
            <a:r>
              <a:rPr lang="sk-SK" altLang="en-US" sz="1200" dirty="0">
                <a:latin typeface="Calibri" panose="020F0502020204030204" pitchFamily="34" charset="0"/>
              </a:rPr>
              <a:t>, </a:t>
            </a:r>
            <a:r>
              <a:rPr lang="sk-SK" altLang="en-US" sz="1200" dirty="0" err="1">
                <a:latin typeface="Calibri" panose="020F0502020204030204" pitchFamily="34" charset="0"/>
              </a:rPr>
              <a:t>Kay</a:t>
            </a:r>
            <a:r>
              <a:rPr lang="sk-SK" altLang="en-US" sz="1200" dirty="0">
                <a:latin typeface="Calibri" panose="020F0502020204030204" pitchFamily="34" charset="0"/>
              </a:rPr>
              <a:t>, </a:t>
            </a:r>
            <a:r>
              <a:rPr lang="sk-SK" altLang="en-US" sz="1200" dirty="0" err="1">
                <a:latin typeface="Calibri" panose="020F0502020204030204" pitchFamily="34" charset="0"/>
              </a:rPr>
              <a:t>Kummerfeld</a:t>
            </a:r>
            <a:r>
              <a:rPr lang="sk-SK" altLang="en-US" sz="1200" dirty="0">
                <a:latin typeface="Calibri" panose="020F0502020204030204" pitchFamily="34" charset="0"/>
              </a:rPr>
              <a:t>, 2012,</a:t>
            </a:r>
            <a:r>
              <a:rPr lang="en-US" altLang="en-US" sz="1200" dirty="0">
                <a:latin typeface="Calibri" panose="020F0502020204030204" pitchFamily="34" charset="0"/>
              </a:rPr>
              <a:t> </a:t>
            </a:r>
            <a:r>
              <a:rPr lang="en-GB" altLang="en-US" sz="1200" dirty="0">
                <a:latin typeface="Calibri" panose="020F0502020204030204" pitchFamily="34" charset="0"/>
              </a:rPr>
              <a:t>Challenges and Solutions of Ubiquitous User </a:t>
            </a:r>
            <a:r>
              <a:rPr lang="en-GB" altLang="en-US" sz="1200" dirty="0" err="1" smtClean="0">
                <a:latin typeface="Calibri" panose="020F0502020204030204" pitchFamily="34" charset="0"/>
              </a:rPr>
              <a:t>Modeling</a:t>
            </a:r>
            <a:endParaRPr lang="en-GB" altLang="en-US" sz="1200" dirty="0" smtClean="0">
              <a:latin typeface="Calibri" panose="020F0502020204030204" pitchFamily="34" charset="0"/>
            </a:endParaRPr>
          </a:p>
          <a:p>
            <a:r>
              <a:rPr lang="en-US" altLang="en-US" sz="1200" baseline="30000" dirty="0" smtClean="0">
                <a:latin typeface="Calibri" panose="020F0502020204030204" pitchFamily="34" charset="0"/>
              </a:rPr>
              <a:t>2</a:t>
            </a:r>
            <a:r>
              <a:rPr lang="sk-SK" altLang="en-US" sz="1200" dirty="0" smtClean="0">
                <a:latin typeface="Calibri" panose="020F0502020204030204" pitchFamily="34" charset="0"/>
              </a:rPr>
              <a:t> </a:t>
            </a:r>
            <a:r>
              <a:rPr lang="en-US" altLang="en-US" sz="1200" dirty="0">
                <a:latin typeface="Calibri" panose="020F0502020204030204" pitchFamily="34" charset="0"/>
              </a:rPr>
              <a:t>Masthoff</a:t>
            </a:r>
            <a:r>
              <a:rPr lang="sk-SK" altLang="en-US" sz="1200" dirty="0">
                <a:latin typeface="Calibri" panose="020F0502020204030204" pitchFamily="34" charset="0"/>
              </a:rPr>
              <a:t>, </a:t>
            </a:r>
            <a:r>
              <a:rPr lang="en-US" altLang="en-US" sz="1200" dirty="0">
                <a:latin typeface="Calibri" panose="020F0502020204030204" pitchFamily="34" charset="0"/>
              </a:rPr>
              <a:t>2011</a:t>
            </a:r>
            <a:r>
              <a:rPr lang="sk-SK" altLang="en-US" sz="1200" dirty="0">
                <a:latin typeface="Calibri" panose="020F0502020204030204" pitchFamily="34" charset="0"/>
              </a:rPr>
              <a:t>,</a:t>
            </a:r>
            <a:r>
              <a:rPr lang="en-US" altLang="en-US" sz="1200" dirty="0">
                <a:latin typeface="Calibri" panose="020F0502020204030204" pitchFamily="34" charset="0"/>
              </a:rPr>
              <a:t> Group Recommender Systems: Combining Individual </a:t>
            </a:r>
            <a:r>
              <a:rPr lang="en-US" altLang="en-US" sz="1200" dirty="0" smtClean="0">
                <a:latin typeface="Calibri" panose="020F0502020204030204" pitchFamily="34" charset="0"/>
              </a:rPr>
              <a:t>Models</a:t>
            </a:r>
            <a:endParaRPr lang="sk-SK" altLang="en-US" sz="1200" dirty="0">
              <a:latin typeface="Calibri" panose="020F0502020204030204" pitchFamily="34" charset="0"/>
            </a:endParaRPr>
          </a:p>
          <a:p>
            <a:pPr eaLnBrk="1" hangingPunct="1"/>
            <a:r>
              <a:rPr lang="en-US" altLang="en-US" sz="1200" baseline="30000" dirty="0" smtClean="0">
                <a:latin typeface="Calibri" panose="020F0502020204030204" pitchFamily="34" charset="0"/>
              </a:rPr>
              <a:t>3</a:t>
            </a:r>
            <a:r>
              <a:rPr lang="sk-SK" altLang="en-US" sz="1200" dirty="0" smtClean="0">
                <a:latin typeface="Calibri" panose="020F0502020204030204" pitchFamily="34" charset="0"/>
              </a:rPr>
              <a:t> </a:t>
            </a:r>
            <a:r>
              <a:rPr lang="sk-SK" altLang="en-US" sz="1200" dirty="0" err="1">
                <a:latin typeface="Calibri" panose="020F0502020204030204" pitchFamily="34" charset="0"/>
              </a:rPr>
              <a:t>Sedhain</a:t>
            </a:r>
            <a:r>
              <a:rPr lang="sk-SK" altLang="en-US" sz="1200" dirty="0">
                <a:latin typeface="Calibri" panose="020F0502020204030204" pitchFamily="34" charset="0"/>
              </a:rPr>
              <a:t>, 2014, </a:t>
            </a:r>
            <a:r>
              <a:rPr lang="en-GB" altLang="en-US" sz="1200" dirty="0">
                <a:latin typeface="Calibri" panose="020F0502020204030204" pitchFamily="34" charset="0"/>
              </a:rPr>
              <a:t>Social collaborative filtering for cold-start recommendations</a:t>
            </a:r>
            <a:endParaRPr lang="sk-SK" altLang="en-US" sz="1200" dirty="0">
              <a:latin typeface="Calibri" panose="020F0502020204030204" pitchFamily="34" charset="0"/>
            </a:endParaRPr>
          </a:p>
          <a:p>
            <a:pPr eaLnBrk="1" hangingPunct="1"/>
            <a:r>
              <a:rPr lang="en-US" altLang="en-US" sz="1200" baseline="30000" dirty="0" smtClean="0">
                <a:latin typeface="Calibri" panose="020F0502020204030204" pitchFamily="34" charset="0"/>
              </a:rPr>
              <a:t>4</a:t>
            </a:r>
            <a:r>
              <a:rPr lang="sk-SK" altLang="en-US" sz="1200" dirty="0" smtClean="0">
                <a:latin typeface="Calibri" panose="020F0502020204030204" pitchFamily="34" charset="0"/>
              </a:rPr>
              <a:t> </a:t>
            </a:r>
            <a:r>
              <a:rPr lang="sk-SK" altLang="en-US" sz="1200" dirty="0" err="1">
                <a:latin typeface="Calibri" panose="020F0502020204030204" pitchFamily="34" charset="0"/>
              </a:rPr>
              <a:t>Taramigkou</a:t>
            </a:r>
            <a:r>
              <a:rPr lang="sk-SK" altLang="en-US" sz="1200" dirty="0">
                <a:latin typeface="Calibri" panose="020F0502020204030204" pitchFamily="34" charset="0"/>
              </a:rPr>
              <a:t>, et. al., 2013,</a:t>
            </a:r>
            <a:r>
              <a:rPr lang="en-US" altLang="en-US" sz="1200" dirty="0">
                <a:latin typeface="Calibri" panose="020F0502020204030204" pitchFamily="34" charset="0"/>
              </a:rPr>
              <a:t> </a:t>
            </a:r>
            <a:r>
              <a:rPr lang="en-GB" altLang="en-US" sz="1200" dirty="0">
                <a:latin typeface="Calibri" panose="020F0502020204030204" pitchFamily="34" charset="0"/>
              </a:rPr>
              <a:t>Escape the bubble: guided exploration of music preferences for serendipity and novelty</a:t>
            </a:r>
            <a:endParaRPr lang="sk-SK" altLang="en-US" sz="1200" dirty="0">
              <a:latin typeface="Calibri" panose="020F0502020204030204" pitchFamily="34" charset="0"/>
            </a:endParaRPr>
          </a:p>
          <a:p>
            <a:pPr eaLnBrk="1" hangingPunct="1"/>
            <a:endParaRPr lang="en-US" altLang="en-US" sz="1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5093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pl-PL" b="1" dirty="0">
                <a:latin typeface="Calibri" panose="020F0502020204030204" pitchFamily="34" charset="0"/>
              </a:rPr>
              <a:t>Čo s tým chcem robiť</a:t>
            </a:r>
            <a:endParaRPr lang="en-US" b="1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6404" y="1786467"/>
            <a:ext cx="6446520" cy="4766733"/>
          </a:xfrm>
        </p:spPr>
        <p:txBody>
          <a:bodyPr>
            <a:noAutofit/>
          </a:bodyPr>
          <a:lstStyle/>
          <a:p>
            <a:r>
              <a:rPr lang="en-US" sz="1800" dirty="0">
                <a:latin typeface="Calibri" panose="020F0502020204030204" pitchFamily="34" charset="0"/>
              </a:rPr>
              <a:t>UM </a:t>
            </a:r>
            <a:r>
              <a:rPr lang="en-US" sz="1800" dirty="0" err="1">
                <a:latin typeface="Calibri" panose="020F0502020204030204" pitchFamily="34" charset="0"/>
              </a:rPr>
              <a:t>zachytávajúci</a:t>
            </a:r>
            <a:r>
              <a:rPr lang="en-US" sz="1800" dirty="0">
                <a:latin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</a:rPr>
              <a:t>predmet</a:t>
            </a:r>
            <a:r>
              <a:rPr lang="en-US" sz="1800" dirty="0">
                <a:latin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</a:rPr>
              <a:t>záujmu</a:t>
            </a:r>
            <a:endParaRPr lang="en-US" sz="1800" dirty="0">
              <a:latin typeface="Calibri" panose="020F0502020204030204" pitchFamily="34" charset="0"/>
            </a:endParaRPr>
          </a:p>
          <a:p>
            <a:endParaRPr lang="en-US" sz="1800" dirty="0">
              <a:latin typeface="Calibri" panose="020F0502020204030204" pitchFamily="34" charset="0"/>
            </a:endParaRPr>
          </a:p>
          <a:p>
            <a:r>
              <a:rPr lang="en-US" sz="1800" dirty="0" err="1">
                <a:latin typeface="Calibri" panose="020F0502020204030204" pitchFamily="34" charset="0"/>
              </a:rPr>
              <a:t>Zachytenie</a:t>
            </a:r>
            <a:r>
              <a:rPr lang="en-US" sz="1800" dirty="0">
                <a:latin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</a:rPr>
              <a:t>dôležitosti</a:t>
            </a:r>
            <a:r>
              <a:rPr lang="en-US" sz="1800" dirty="0">
                <a:latin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</a:rPr>
              <a:t>členov</a:t>
            </a:r>
            <a:r>
              <a:rPr lang="en-US" sz="1800" dirty="0">
                <a:latin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</a:rPr>
              <a:t>skupiny</a:t>
            </a:r>
            <a:endParaRPr lang="en-US" sz="1800" dirty="0">
              <a:latin typeface="Calibri" panose="020F0502020204030204" pitchFamily="34" charset="0"/>
            </a:endParaRPr>
          </a:p>
          <a:p>
            <a:endParaRPr lang="en-US" sz="1800" dirty="0">
              <a:latin typeface="Calibri" panose="020F0502020204030204" pitchFamily="34" charset="0"/>
            </a:endParaRPr>
          </a:p>
          <a:p>
            <a:r>
              <a:rPr lang="en-US" sz="1800" dirty="0" err="1">
                <a:latin typeface="Calibri" panose="020F0502020204030204" pitchFamily="34" charset="0"/>
              </a:rPr>
              <a:t>Kombinácia</a:t>
            </a:r>
            <a:r>
              <a:rPr lang="en-US" sz="1800" dirty="0">
                <a:latin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</a:rPr>
              <a:t>odporúčaní</a:t>
            </a:r>
            <a:endParaRPr lang="en-US" sz="1800" dirty="0">
              <a:latin typeface="Calibri" panose="020F0502020204030204" pitchFamily="34" charset="0"/>
            </a:endParaRPr>
          </a:p>
          <a:p>
            <a:endParaRPr lang="en-US" sz="1800" dirty="0">
              <a:latin typeface="Calibri" panose="020F0502020204030204" pitchFamily="34" charset="0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/>
          </p:nvPr>
        </p:nvGraphicFramePr>
        <p:xfrm>
          <a:off x="8499654" y="6155798"/>
          <a:ext cx="644346" cy="2257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22" name="CorelDRAW" r:id="rId4" imgW="1091460" imgH="383299" progId="CorelDraw.Graphic.17">
                  <p:embed/>
                </p:oleObj>
              </mc:Choice>
              <mc:Fallback>
                <p:oleObj name="CorelDRAW" r:id="rId4" imgW="1091460" imgH="383299" progId="CorelDraw.Graphic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499654" y="6155798"/>
                        <a:ext cx="644346" cy="2257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/>
          </p:nvPr>
        </p:nvGraphicFramePr>
        <p:xfrm>
          <a:off x="8523575" y="5798152"/>
          <a:ext cx="596503" cy="2176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23" name="CorelDRAW" r:id="rId6" imgW="4019118" imgH="1467178" progId="CorelDraw.Graphic.17">
                  <p:embed/>
                </p:oleObj>
              </mc:Choice>
              <mc:Fallback>
                <p:oleObj name="CorelDRAW" r:id="rId6" imgW="4019118" imgH="1467178" progId="CorelDraw.Graphic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523575" y="5798152"/>
                        <a:ext cx="596503" cy="2176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15647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pl-PL" b="1" dirty="0" smtClean="0">
                <a:latin typeface="Calibri" panose="020F0502020204030204" pitchFamily="34" charset="0"/>
              </a:rPr>
              <a:t>Hypotéza, hypotéza, hypotéza</a:t>
            </a:r>
            <a:endParaRPr lang="en-US" b="1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6404" y="1786467"/>
            <a:ext cx="6446520" cy="47667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>
                <a:latin typeface="Calibri" panose="020F0502020204030204" pitchFamily="34" charset="0"/>
              </a:rPr>
              <a:t>„</a:t>
            </a:r>
            <a:r>
              <a:rPr lang="en-US" sz="1800" b="1" dirty="0" err="1">
                <a:latin typeface="Calibri" panose="020F0502020204030204" pitchFamily="34" charset="0"/>
              </a:rPr>
              <a:t>Navrhnutý</a:t>
            </a:r>
            <a:r>
              <a:rPr lang="en-US" sz="1800" b="1" dirty="0">
                <a:latin typeface="Calibri" panose="020F0502020204030204" pitchFamily="34" charset="0"/>
              </a:rPr>
              <a:t> model </a:t>
            </a:r>
            <a:r>
              <a:rPr lang="en-US" sz="1800" b="1" dirty="0" err="1">
                <a:latin typeface="Calibri" panose="020F0502020204030204" pitchFamily="34" charset="0"/>
              </a:rPr>
              <a:t>používateľa</a:t>
            </a:r>
            <a:r>
              <a:rPr lang="en-US" sz="1800" dirty="0">
                <a:latin typeface="Calibri" panose="020F0502020204030204" pitchFamily="34" charset="0"/>
              </a:rPr>
              <a:t> </a:t>
            </a:r>
            <a:r>
              <a:rPr lang="en-US" sz="1800" i="1" dirty="0" err="1">
                <a:latin typeface="Calibri" panose="020F0502020204030204" pitchFamily="34" charset="0"/>
              </a:rPr>
              <a:t>uvažujúci</a:t>
            </a:r>
            <a:r>
              <a:rPr lang="en-US" sz="1800" i="1" dirty="0">
                <a:latin typeface="Calibri" panose="020F0502020204030204" pitchFamily="34" charset="0"/>
              </a:rPr>
              <a:t> </a:t>
            </a:r>
            <a:r>
              <a:rPr lang="en-US" sz="1800" i="1" dirty="0" err="1">
                <a:latin typeface="Calibri" panose="020F0502020204030204" pitchFamily="34" charset="0"/>
              </a:rPr>
              <a:t>vektory</a:t>
            </a:r>
            <a:r>
              <a:rPr lang="en-US" sz="1800" i="1" dirty="0">
                <a:latin typeface="Calibri" panose="020F0502020204030204" pitchFamily="34" charset="0"/>
              </a:rPr>
              <a:t> </a:t>
            </a:r>
            <a:r>
              <a:rPr lang="en-US" sz="1800" i="1" dirty="0" err="1">
                <a:latin typeface="Calibri" panose="020F0502020204030204" pitchFamily="34" charset="0"/>
              </a:rPr>
              <a:t>prvkov</a:t>
            </a:r>
            <a:r>
              <a:rPr lang="en-US" sz="1800" i="1" dirty="0">
                <a:latin typeface="Calibri" panose="020F0502020204030204" pitchFamily="34" charset="0"/>
              </a:rPr>
              <a:t>, </a:t>
            </a:r>
            <a:r>
              <a:rPr lang="en-US" sz="1800" i="1" dirty="0" err="1">
                <a:latin typeface="Calibri" panose="020F0502020204030204" pitchFamily="34" charset="0"/>
              </a:rPr>
              <a:t>ktoré</a:t>
            </a:r>
            <a:r>
              <a:rPr lang="en-US" sz="1800" i="1" dirty="0">
                <a:latin typeface="Calibri" panose="020F0502020204030204" pitchFamily="34" charset="0"/>
              </a:rPr>
              <a:t> </a:t>
            </a:r>
            <a:r>
              <a:rPr lang="en-US" sz="1800" i="1" dirty="0" err="1">
                <a:latin typeface="Calibri" panose="020F0502020204030204" pitchFamily="34" charset="0"/>
              </a:rPr>
              <a:t>opisujú</a:t>
            </a:r>
            <a:r>
              <a:rPr lang="en-US" sz="1800" i="1" dirty="0">
                <a:latin typeface="Calibri" panose="020F0502020204030204" pitchFamily="34" charset="0"/>
              </a:rPr>
              <a:t> </a:t>
            </a:r>
            <a:r>
              <a:rPr lang="en-US" sz="1800" i="1" dirty="0" err="1">
                <a:latin typeface="Calibri" panose="020F0502020204030204" pitchFamily="34" charset="0"/>
              </a:rPr>
              <a:t>hodnotené</a:t>
            </a:r>
            <a:r>
              <a:rPr lang="en-US" sz="1800" i="1" dirty="0">
                <a:latin typeface="Calibri" panose="020F0502020204030204" pitchFamily="34" charset="0"/>
              </a:rPr>
              <a:t> </a:t>
            </a:r>
            <a:r>
              <a:rPr lang="en-US" sz="1800" i="1" dirty="0" err="1">
                <a:latin typeface="Calibri" panose="020F0502020204030204" pitchFamily="34" charset="0"/>
              </a:rPr>
              <a:t>položky</a:t>
            </a:r>
            <a:r>
              <a:rPr lang="en-US" sz="1800" i="1" dirty="0">
                <a:latin typeface="Calibri" panose="020F0502020204030204" pitchFamily="34" charset="0"/>
              </a:rPr>
              <a:t> a </a:t>
            </a:r>
            <a:r>
              <a:rPr lang="en-US" sz="1800" i="1" dirty="0" err="1">
                <a:latin typeface="Calibri" panose="020F0502020204030204" pitchFamily="34" charset="0"/>
              </a:rPr>
              <a:t>uvažujúci</a:t>
            </a:r>
            <a:r>
              <a:rPr lang="en-US" sz="1800" i="1" dirty="0">
                <a:latin typeface="Calibri" panose="020F0502020204030204" pitchFamily="34" charset="0"/>
              </a:rPr>
              <a:t> </a:t>
            </a:r>
            <a:r>
              <a:rPr lang="en-US" sz="1800" i="1" dirty="0" err="1">
                <a:latin typeface="Calibri" panose="020F0502020204030204" pitchFamily="34" charset="0"/>
              </a:rPr>
              <a:t>individuálne</a:t>
            </a:r>
            <a:r>
              <a:rPr lang="en-US" sz="1800" i="1" dirty="0">
                <a:latin typeface="Calibri" panose="020F0502020204030204" pitchFamily="34" charset="0"/>
              </a:rPr>
              <a:t> </a:t>
            </a:r>
            <a:r>
              <a:rPr lang="en-US" sz="1800" i="1" dirty="0" err="1">
                <a:latin typeface="Calibri" panose="020F0502020204030204" pitchFamily="34" charset="0"/>
              </a:rPr>
              <a:t>preferencie</a:t>
            </a:r>
            <a:r>
              <a:rPr lang="en-US" sz="1800" i="1" dirty="0">
                <a:latin typeface="Calibri" panose="020F0502020204030204" pitchFamily="34" charset="0"/>
              </a:rPr>
              <a:t> </a:t>
            </a:r>
            <a:r>
              <a:rPr lang="en-US" sz="1800" i="1" dirty="0" err="1">
                <a:latin typeface="Calibri" panose="020F0502020204030204" pitchFamily="34" charset="0"/>
              </a:rPr>
              <a:t>týchto</a:t>
            </a:r>
            <a:r>
              <a:rPr lang="en-US" sz="1800" i="1" dirty="0">
                <a:latin typeface="Calibri" panose="020F0502020204030204" pitchFamily="34" charset="0"/>
              </a:rPr>
              <a:t> </a:t>
            </a:r>
            <a:r>
              <a:rPr lang="en-US" sz="1800" i="1" dirty="0" err="1">
                <a:latin typeface="Calibri" panose="020F0502020204030204" pitchFamily="34" charset="0"/>
              </a:rPr>
              <a:t>vektorov</a:t>
            </a:r>
            <a:r>
              <a:rPr lang="en-US" sz="1800" dirty="0">
                <a:latin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B0F0"/>
                </a:solidFill>
                <a:latin typeface="Calibri" panose="020F0502020204030204" pitchFamily="34" charset="0"/>
              </a:rPr>
              <a:t>pomôže</a:t>
            </a:r>
            <a:r>
              <a:rPr lang="en-US" sz="1800" b="1" dirty="0">
                <a:solidFill>
                  <a:srgbClr val="00B0F0"/>
                </a:solidFill>
                <a:latin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B0F0"/>
                </a:solidFill>
                <a:latin typeface="Calibri" panose="020F0502020204030204" pitchFamily="34" charset="0"/>
              </a:rPr>
              <a:t>zlepšiť</a:t>
            </a:r>
            <a:r>
              <a:rPr lang="en-US" sz="1800" b="1" dirty="0">
                <a:solidFill>
                  <a:srgbClr val="00B0F0"/>
                </a:solidFill>
                <a:latin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B0F0"/>
                </a:solidFill>
                <a:latin typeface="Calibri" panose="020F0502020204030204" pitchFamily="34" charset="0"/>
              </a:rPr>
              <a:t>presnosť</a:t>
            </a:r>
            <a:r>
              <a:rPr lang="en-US" sz="1800" b="1" dirty="0">
                <a:solidFill>
                  <a:srgbClr val="00B0F0"/>
                </a:solidFill>
                <a:latin typeface="Calibri" panose="020F0502020204030204" pitchFamily="34" charset="0"/>
              </a:rPr>
              <a:t> kolaboratívneho </a:t>
            </a:r>
            <a:r>
              <a:rPr lang="en-US" sz="1800" b="1" dirty="0" err="1">
                <a:solidFill>
                  <a:srgbClr val="00B0F0"/>
                </a:solidFill>
                <a:latin typeface="Calibri" panose="020F0502020204030204" pitchFamily="34" charset="0"/>
              </a:rPr>
              <a:t>odporúčania</a:t>
            </a:r>
            <a:r>
              <a:rPr lang="en-US" sz="1800" dirty="0">
                <a:latin typeface="Calibri" panose="020F0502020204030204" pitchFamily="34" charset="0"/>
              </a:rPr>
              <a:t> </a:t>
            </a:r>
            <a:r>
              <a:rPr lang="en-US" sz="1800" b="1" dirty="0">
                <a:latin typeface="Calibri" panose="020F0502020204030204" pitchFamily="34" charset="0"/>
              </a:rPr>
              <a:t>v </a:t>
            </a:r>
            <a:r>
              <a:rPr lang="en-US" sz="1800" b="1" dirty="0" err="1">
                <a:latin typeface="Calibri" panose="020F0502020204030204" pitchFamily="34" charset="0"/>
              </a:rPr>
              <a:t>porovnaní</a:t>
            </a:r>
            <a:r>
              <a:rPr lang="en-US" sz="1800" b="1" dirty="0">
                <a:latin typeface="Calibri" panose="020F0502020204030204" pitchFamily="34" charset="0"/>
              </a:rPr>
              <a:t> s </a:t>
            </a:r>
            <a:r>
              <a:rPr lang="en-US" sz="1800" b="1" dirty="0" err="1">
                <a:latin typeface="Calibri" panose="020F0502020204030204" pitchFamily="34" charset="0"/>
              </a:rPr>
              <a:t>modelom</a:t>
            </a:r>
            <a:r>
              <a:rPr lang="en-US" sz="1800" b="1" dirty="0">
                <a:latin typeface="Calibri" panose="020F0502020204030204" pitchFamily="34" charset="0"/>
              </a:rPr>
              <a:t> </a:t>
            </a:r>
            <a:r>
              <a:rPr lang="en-US" sz="1800" b="1" dirty="0" err="1">
                <a:latin typeface="Calibri" panose="020F0502020204030204" pitchFamily="34" charset="0"/>
              </a:rPr>
              <a:t>používateľa</a:t>
            </a:r>
            <a:r>
              <a:rPr lang="en-US" sz="1800" i="1" dirty="0">
                <a:latin typeface="Calibri" panose="020F0502020204030204" pitchFamily="34" charset="0"/>
              </a:rPr>
              <a:t>, </a:t>
            </a:r>
            <a:r>
              <a:rPr lang="en-US" sz="1800" i="1" dirty="0" err="1">
                <a:latin typeface="Calibri" panose="020F0502020204030204" pitchFamily="34" charset="0"/>
              </a:rPr>
              <a:t>ktorý</a:t>
            </a:r>
            <a:r>
              <a:rPr lang="en-US" sz="1800" i="1" dirty="0">
                <a:latin typeface="Calibri" panose="020F0502020204030204" pitchFamily="34" charset="0"/>
              </a:rPr>
              <a:t> </a:t>
            </a:r>
            <a:r>
              <a:rPr lang="en-US" sz="1800" i="1" dirty="0" err="1">
                <a:latin typeface="Calibri" panose="020F0502020204030204" pitchFamily="34" charset="0"/>
              </a:rPr>
              <a:t>spomenuté</a:t>
            </a:r>
            <a:r>
              <a:rPr lang="en-US" sz="1800" i="1" dirty="0">
                <a:latin typeface="Calibri" panose="020F0502020204030204" pitchFamily="34" charset="0"/>
              </a:rPr>
              <a:t> </a:t>
            </a:r>
            <a:r>
              <a:rPr lang="en-US" sz="1800" i="1" dirty="0" err="1">
                <a:latin typeface="Calibri" panose="020F0502020204030204" pitchFamily="34" charset="0"/>
              </a:rPr>
              <a:t>vlastnosti</a:t>
            </a:r>
            <a:r>
              <a:rPr lang="en-US" sz="1800" i="1" dirty="0">
                <a:latin typeface="Calibri" panose="020F0502020204030204" pitchFamily="34" charset="0"/>
              </a:rPr>
              <a:t> </a:t>
            </a:r>
            <a:r>
              <a:rPr lang="en-US" sz="1800" i="1" dirty="0" err="1">
                <a:latin typeface="Calibri" panose="020F0502020204030204" pitchFamily="34" charset="0"/>
              </a:rPr>
              <a:t>neuvažuje</a:t>
            </a:r>
            <a:r>
              <a:rPr lang="en-US" sz="1800" i="1" dirty="0" smtClean="0">
                <a:latin typeface="Calibri" panose="020F0502020204030204" pitchFamily="34" charset="0"/>
              </a:rPr>
              <a:t>.</a:t>
            </a:r>
            <a:r>
              <a:rPr lang="en-US" sz="1800" dirty="0" smtClean="0">
                <a:latin typeface="Calibri" panose="020F0502020204030204" pitchFamily="34" charset="0"/>
              </a:rPr>
              <a:t>“</a:t>
            </a:r>
            <a:endParaRPr lang="sk-SK" sz="1800" dirty="0" smtClean="0">
              <a:latin typeface="Calibri" panose="020F0502020204030204" pitchFamily="34" charset="0"/>
            </a:endParaRPr>
          </a:p>
          <a:p>
            <a:endParaRPr lang="sk-SK" sz="18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1800" dirty="0">
                <a:latin typeface="Calibri" panose="020F0502020204030204" pitchFamily="34" charset="0"/>
              </a:rPr>
              <a:t>„</a:t>
            </a:r>
            <a:r>
              <a:rPr lang="en-US" sz="1800" b="1" dirty="0" err="1">
                <a:latin typeface="Calibri" panose="020F0502020204030204" pitchFamily="34" charset="0"/>
              </a:rPr>
              <a:t>Navrhnutá</a:t>
            </a:r>
            <a:r>
              <a:rPr lang="en-US" sz="1800" b="1" dirty="0">
                <a:latin typeface="Calibri" panose="020F0502020204030204" pitchFamily="34" charset="0"/>
              </a:rPr>
              <a:t> </a:t>
            </a:r>
            <a:r>
              <a:rPr lang="en-US" sz="1800" b="1" dirty="0" err="1">
                <a:latin typeface="Calibri" panose="020F0502020204030204" pitchFamily="34" charset="0"/>
              </a:rPr>
              <a:t>hybridná</a:t>
            </a:r>
            <a:r>
              <a:rPr lang="en-US" sz="1800" b="1" dirty="0">
                <a:latin typeface="Calibri" panose="020F0502020204030204" pitchFamily="34" charset="0"/>
              </a:rPr>
              <a:t> </a:t>
            </a:r>
            <a:r>
              <a:rPr lang="en-US" sz="1800" b="1" dirty="0" err="1">
                <a:latin typeface="Calibri" panose="020F0502020204030204" pitchFamily="34" charset="0"/>
              </a:rPr>
              <a:t>metóda</a:t>
            </a:r>
            <a:r>
              <a:rPr lang="en-US" sz="1800" b="1" dirty="0">
                <a:latin typeface="Calibri" panose="020F0502020204030204" pitchFamily="34" charset="0"/>
              </a:rPr>
              <a:t> </a:t>
            </a:r>
            <a:r>
              <a:rPr lang="en-US" sz="1800" b="1" dirty="0" err="1">
                <a:latin typeface="Calibri" panose="020F0502020204030204" pitchFamily="34" charset="0"/>
              </a:rPr>
              <a:t>skupinového</a:t>
            </a:r>
            <a:r>
              <a:rPr lang="en-US" sz="1800" b="1" dirty="0">
                <a:latin typeface="Calibri" panose="020F0502020204030204" pitchFamily="34" charset="0"/>
              </a:rPr>
              <a:t> </a:t>
            </a:r>
            <a:r>
              <a:rPr lang="en-US" sz="1800" b="1" dirty="0" err="1">
                <a:latin typeface="Calibri" panose="020F0502020204030204" pitchFamily="34" charset="0"/>
              </a:rPr>
              <a:t>odporúčania</a:t>
            </a:r>
            <a:r>
              <a:rPr lang="en-US" sz="1800" b="1" dirty="0">
                <a:latin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B0F0"/>
                </a:solidFill>
                <a:latin typeface="Calibri" panose="020F0502020204030204" pitchFamily="34" charset="0"/>
              </a:rPr>
              <a:t>zvýši</a:t>
            </a:r>
            <a:r>
              <a:rPr lang="en-US" sz="1800" b="1" dirty="0">
                <a:solidFill>
                  <a:srgbClr val="00B0F0"/>
                </a:solidFill>
                <a:latin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B0F0"/>
                </a:solidFill>
                <a:latin typeface="Calibri" panose="020F0502020204030204" pitchFamily="34" charset="0"/>
              </a:rPr>
              <a:t>presnosť</a:t>
            </a:r>
            <a:r>
              <a:rPr lang="en-US" sz="1800" b="1" dirty="0">
                <a:solidFill>
                  <a:srgbClr val="00B0F0"/>
                </a:solidFill>
                <a:latin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B0F0"/>
                </a:solidFill>
                <a:latin typeface="Calibri" panose="020F0502020204030204" pitchFamily="34" charset="0"/>
              </a:rPr>
              <a:t>odporúčania</a:t>
            </a:r>
            <a:r>
              <a:rPr lang="en-US" sz="1800" b="1" dirty="0">
                <a:latin typeface="Calibri" panose="020F0502020204030204" pitchFamily="34" charset="0"/>
              </a:rPr>
              <a:t> v </a:t>
            </a:r>
            <a:r>
              <a:rPr lang="en-US" sz="1800" b="1" dirty="0" err="1">
                <a:latin typeface="Calibri" panose="020F0502020204030204" pitchFamily="34" charset="0"/>
              </a:rPr>
              <a:t>porovnaní</a:t>
            </a:r>
            <a:r>
              <a:rPr lang="en-US" sz="1800" b="1" dirty="0">
                <a:latin typeface="Calibri" panose="020F0502020204030204" pitchFamily="34" charset="0"/>
              </a:rPr>
              <a:t> s </a:t>
            </a:r>
            <a:r>
              <a:rPr lang="en-US" sz="1800" b="1" dirty="0" err="1">
                <a:latin typeface="Calibri" panose="020F0502020204030204" pitchFamily="34" charset="0"/>
              </a:rPr>
              <a:t>metódami</a:t>
            </a:r>
            <a:r>
              <a:rPr lang="en-US" sz="1800" b="1" dirty="0">
                <a:latin typeface="Calibri" panose="020F0502020204030204" pitchFamily="34" charset="0"/>
              </a:rPr>
              <a:t> </a:t>
            </a:r>
            <a:r>
              <a:rPr lang="en-US" sz="1800" i="1" dirty="0" err="1">
                <a:latin typeface="Calibri" panose="020F0502020204030204" pitchFamily="34" charset="0"/>
              </a:rPr>
              <a:t>používanými</a:t>
            </a:r>
            <a:r>
              <a:rPr lang="en-US" sz="1800" i="1" dirty="0">
                <a:latin typeface="Calibri" panose="020F0502020204030204" pitchFamily="34" charset="0"/>
              </a:rPr>
              <a:t> v </a:t>
            </a:r>
            <a:r>
              <a:rPr lang="en-US" sz="1800" i="1" dirty="0" err="1">
                <a:latin typeface="Calibri" panose="020F0502020204030204" pitchFamily="34" charset="0"/>
              </a:rPr>
              <a:t>referenčných</a:t>
            </a:r>
            <a:r>
              <a:rPr lang="en-US" sz="1800" i="1" dirty="0">
                <a:latin typeface="Calibri" panose="020F0502020204030204" pitchFamily="34" charset="0"/>
              </a:rPr>
              <a:t> </a:t>
            </a:r>
            <a:r>
              <a:rPr lang="en-US" sz="1800" i="1" dirty="0" err="1">
                <a:latin typeface="Calibri" panose="020F0502020204030204" pitchFamily="34" charset="0"/>
              </a:rPr>
              <a:t>odporúčacích</a:t>
            </a:r>
            <a:r>
              <a:rPr lang="en-US" sz="1800" i="1" dirty="0">
                <a:latin typeface="Calibri" panose="020F0502020204030204" pitchFamily="34" charset="0"/>
              </a:rPr>
              <a:t> </a:t>
            </a:r>
            <a:r>
              <a:rPr lang="en-US" sz="1800" i="1" dirty="0" err="1">
                <a:latin typeface="Calibri" panose="020F0502020204030204" pitchFamily="34" charset="0"/>
              </a:rPr>
              <a:t>systémoch</a:t>
            </a:r>
            <a:r>
              <a:rPr lang="en-US" sz="1800" i="1" dirty="0">
                <a:latin typeface="Calibri" panose="020F0502020204030204" pitchFamily="34" charset="0"/>
              </a:rPr>
              <a:t> – </a:t>
            </a:r>
            <a:r>
              <a:rPr lang="en-US" sz="1800" i="1" dirty="0" err="1">
                <a:latin typeface="Calibri" panose="020F0502020204030204" pitchFamily="34" charset="0"/>
              </a:rPr>
              <a:t>PolyLens</a:t>
            </a:r>
            <a:r>
              <a:rPr lang="en-US" sz="1800" i="1" dirty="0">
                <a:latin typeface="Calibri" panose="020F0502020204030204" pitchFamily="34" charset="0"/>
              </a:rPr>
              <a:t>, Yu’s TV a </a:t>
            </a:r>
            <a:r>
              <a:rPr lang="en-US" sz="1800" i="1" dirty="0" err="1">
                <a:latin typeface="Calibri" panose="020F0502020204030204" pitchFamily="34" charset="0"/>
              </a:rPr>
              <a:t>gRecs</a:t>
            </a:r>
            <a:r>
              <a:rPr lang="en-US" sz="1800" dirty="0">
                <a:latin typeface="Calibri" panose="020F0502020204030204" pitchFamily="34" charset="0"/>
              </a:rPr>
              <a:t> </a:t>
            </a:r>
            <a:r>
              <a:rPr lang="en-US" sz="1800" b="1" dirty="0" err="1">
                <a:latin typeface="Calibri" panose="020F0502020204030204" pitchFamily="34" charset="0"/>
              </a:rPr>
              <a:t>pomocou</a:t>
            </a:r>
            <a:r>
              <a:rPr lang="en-US" sz="1800" b="1" dirty="0">
                <a:latin typeface="Calibri" panose="020F0502020204030204" pitchFamily="34" charset="0"/>
              </a:rPr>
              <a:t> </a:t>
            </a:r>
            <a:r>
              <a:rPr lang="en-US" sz="1800" b="1" dirty="0" err="1">
                <a:latin typeface="Calibri" panose="020F0502020204030204" pitchFamily="34" charset="0"/>
              </a:rPr>
              <a:t>vhodnejšieho</a:t>
            </a:r>
            <a:r>
              <a:rPr lang="en-US" sz="1800" b="1" dirty="0">
                <a:latin typeface="Calibri" panose="020F0502020204030204" pitchFamily="34" charset="0"/>
              </a:rPr>
              <a:t> </a:t>
            </a:r>
            <a:r>
              <a:rPr lang="en-US" sz="1800" b="1" dirty="0" err="1">
                <a:latin typeface="Calibri" panose="020F0502020204030204" pitchFamily="34" charset="0"/>
              </a:rPr>
              <a:t>výberu</a:t>
            </a:r>
            <a:r>
              <a:rPr lang="en-US" sz="1800" b="1" dirty="0">
                <a:latin typeface="Calibri" panose="020F0502020204030204" pitchFamily="34" charset="0"/>
              </a:rPr>
              <a:t> </a:t>
            </a:r>
            <a:r>
              <a:rPr lang="en-US" sz="1800" b="1" dirty="0" err="1">
                <a:latin typeface="Calibri" panose="020F0502020204030204" pitchFamily="34" charset="0"/>
              </a:rPr>
              <a:t>položiek</a:t>
            </a:r>
            <a:r>
              <a:rPr lang="en-US" sz="1800" b="1" dirty="0">
                <a:latin typeface="Calibri" panose="020F0502020204030204" pitchFamily="34" charset="0"/>
              </a:rPr>
              <a:t> </a:t>
            </a:r>
            <a:r>
              <a:rPr lang="en-US" sz="1800" b="1" dirty="0" err="1">
                <a:latin typeface="Calibri" panose="020F0502020204030204" pitchFamily="34" charset="0"/>
              </a:rPr>
              <a:t>na</a:t>
            </a:r>
            <a:r>
              <a:rPr lang="en-US" sz="1800" b="1" dirty="0">
                <a:latin typeface="Calibri" panose="020F0502020204030204" pitchFamily="34" charset="0"/>
              </a:rPr>
              <a:t> </a:t>
            </a:r>
            <a:r>
              <a:rPr lang="en-US" sz="1800" b="1" dirty="0" err="1">
                <a:latin typeface="Calibri" panose="020F0502020204030204" pitchFamily="34" charset="0"/>
              </a:rPr>
              <a:t>odporučenie</a:t>
            </a:r>
            <a:r>
              <a:rPr lang="en-US" sz="1800" b="1" dirty="0">
                <a:latin typeface="Calibri" panose="020F0502020204030204" pitchFamily="34" charset="0"/>
              </a:rPr>
              <a:t> a </a:t>
            </a:r>
            <a:r>
              <a:rPr lang="en-US" sz="1800" b="1" dirty="0" err="1">
                <a:latin typeface="Calibri" panose="020F0502020204030204" pitchFamily="34" charset="0"/>
              </a:rPr>
              <a:t>ich</a:t>
            </a:r>
            <a:r>
              <a:rPr lang="en-US" sz="1800" b="1" dirty="0">
                <a:latin typeface="Calibri" panose="020F0502020204030204" pitchFamily="34" charset="0"/>
              </a:rPr>
              <a:t> </a:t>
            </a:r>
            <a:r>
              <a:rPr lang="en-US" sz="1800" b="1" dirty="0" err="1">
                <a:latin typeface="Calibri" panose="020F0502020204030204" pitchFamily="34" charset="0"/>
              </a:rPr>
              <a:t>následného</a:t>
            </a:r>
            <a:r>
              <a:rPr lang="en-US" sz="1800" b="1" dirty="0">
                <a:latin typeface="Calibri" panose="020F0502020204030204" pitchFamily="34" charset="0"/>
              </a:rPr>
              <a:t> </a:t>
            </a:r>
            <a:r>
              <a:rPr lang="en-US" sz="1800" b="1" dirty="0" err="1">
                <a:latin typeface="Calibri" panose="020F0502020204030204" pitchFamily="34" charset="0"/>
              </a:rPr>
              <a:t>usporiadania</a:t>
            </a:r>
            <a:r>
              <a:rPr lang="en-US" sz="1800" b="1" dirty="0">
                <a:latin typeface="Calibri" panose="020F0502020204030204" pitchFamily="34" charset="0"/>
              </a:rPr>
              <a:t>.</a:t>
            </a:r>
            <a:r>
              <a:rPr lang="en-US" sz="1800" dirty="0">
                <a:latin typeface="Calibri" panose="020F0502020204030204" pitchFamily="34" charset="0"/>
              </a:rPr>
              <a:t>”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/>
          </p:nvPr>
        </p:nvGraphicFramePr>
        <p:xfrm>
          <a:off x="8499654" y="6155798"/>
          <a:ext cx="644346" cy="2257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76" name="CorelDRAW" r:id="rId4" imgW="1091460" imgH="383299" progId="CorelDraw.Graphic.17">
                  <p:embed/>
                </p:oleObj>
              </mc:Choice>
              <mc:Fallback>
                <p:oleObj name="CorelDRAW" r:id="rId4" imgW="1091460" imgH="383299" progId="CorelDraw.Graphic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499654" y="6155798"/>
                        <a:ext cx="644346" cy="2257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/>
          </p:nvPr>
        </p:nvGraphicFramePr>
        <p:xfrm>
          <a:off x="8523575" y="5798152"/>
          <a:ext cx="596503" cy="2176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77" name="CorelDRAW" r:id="rId6" imgW="4019118" imgH="1467178" progId="CorelDraw.Graphic.17">
                  <p:embed/>
                </p:oleObj>
              </mc:Choice>
              <mc:Fallback>
                <p:oleObj name="CorelDRAW" r:id="rId6" imgW="4019118" imgH="1467178" progId="CorelDraw.Graphic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523575" y="5798152"/>
                        <a:ext cx="596503" cy="2176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54464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5" name="Object 10"/>
          <p:cNvGraphicFramePr>
            <a:graphicFrameLocks noChangeAspect="1"/>
          </p:cNvGraphicFramePr>
          <p:nvPr>
            <p:extLst/>
          </p:nvPr>
        </p:nvGraphicFramePr>
        <p:xfrm>
          <a:off x="8499654" y="6155798"/>
          <a:ext cx="644346" cy="2257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0" name="CorelDRAW" r:id="rId3" imgW="1091460" imgH="383299" progId="CorelDraw.Graphic.17">
                  <p:embed/>
                </p:oleObj>
              </mc:Choice>
              <mc:Fallback>
                <p:oleObj name="CorelDRAW" r:id="rId3" imgW="1091460" imgH="383299" progId="CorelDraw.Graphic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499654" y="6155798"/>
                        <a:ext cx="644346" cy="2257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14"/>
          <p:cNvGraphicFramePr>
            <a:graphicFrameLocks noChangeAspect="1"/>
          </p:cNvGraphicFramePr>
          <p:nvPr>
            <p:extLst/>
          </p:nvPr>
        </p:nvGraphicFramePr>
        <p:xfrm>
          <a:off x="8523575" y="5798152"/>
          <a:ext cx="596503" cy="2176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1" name="CorelDRAW" r:id="rId5" imgW="4019118" imgH="1467178" progId="CorelDraw.Graphic.17">
                  <p:embed/>
                </p:oleObj>
              </mc:Choice>
              <mc:Fallback>
                <p:oleObj name="CorelDRAW" r:id="rId5" imgW="4019118" imgH="1467178" progId="CorelDraw.Graphic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523575" y="5798152"/>
                        <a:ext cx="596503" cy="2176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2" descr="http://www.troll.me/images/baby-godfather/lets-do-work-right-here-right-now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212" y="107386"/>
            <a:ext cx="4981575" cy="6619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637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TC103457515[[fn=View]]</Template>
  <TotalTime>1964</TotalTime>
  <Words>956</Words>
  <Application>Microsoft Office PowerPoint</Application>
  <PresentationFormat>Prezentácia na obrazovke (4:3)</PresentationFormat>
  <Paragraphs>264</Paragraphs>
  <Slides>30</Slides>
  <Notes>24</Notes>
  <HiddenSlides>2</HiddenSlides>
  <MMClips>0</MMClips>
  <ScaleCrop>false</ScaleCrop>
  <HeadingPairs>
    <vt:vector size="8" baseType="variant">
      <vt:variant>
        <vt:lpstr>Použité písma</vt:lpstr>
      </vt:variant>
      <vt:variant>
        <vt:i4>7</vt:i4>
      </vt:variant>
      <vt:variant>
        <vt:lpstr>Motív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snímok</vt:lpstr>
      </vt:variant>
      <vt:variant>
        <vt:i4>30</vt:i4>
      </vt:variant>
    </vt:vector>
  </HeadingPairs>
  <TitlesOfParts>
    <vt:vector size="39" baseType="lpstr">
      <vt:lpstr>Arial</vt:lpstr>
      <vt:lpstr>Calibri</vt:lpstr>
      <vt:lpstr>Cambria Math</vt:lpstr>
      <vt:lpstr>Century Schoolbook</vt:lpstr>
      <vt:lpstr>Gill Sans MT</vt:lpstr>
      <vt:lpstr>Wingdings</vt:lpstr>
      <vt:lpstr>Wingdings 2</vt:lpstr>
      <vt:lpstr>View</vt:lpstr>
      <vt:lpstr>CorelDRAW</vt:lpstr>
      <vt:lpstr>Skupinové odporúčanie pre inteligentnú TV   a.k.a.   Historky z podsvetia</vt:lpstr>
      <vt:lpstr>Obsah</vt:lpstr>
      <vt:lpstr>Prezentácia programu PowerPoint</vt:lpstr>
      <vt:lpstr>Prezentácia programu PowerPoint</vt:lpstr>
      <vt:lpstr>Prečo robím svoju DP/BP</vt:lpstr>
      <vt:lpstr>Kopec nevyriešených vecí</vt:lpstr>
      <vt:lpstr>Čo s tým chcem robiť</vt:lpstr>
      <vt:lpstr>Hypotéza, hypotéza, hypotéza</vt:lpstr>
      <vt:lpstr>Prezentácia programu PowerPoint</vt:lpstr>
      <vt:lpstr>Prezentácia programu PowerPoint</vt:lpstr>
      <vt:lpstr>Model používateľa s personalizovaným váhovaním zložiek</vt:lpstr>
      <vt:lpstr>Prezentácia programu PowerPoint</vt:lpstr>
      <vt:lpstr>Overenie</vt:lpstr>
      <vt:lpstr>Návrh experimentu</vt:lpstr>
      <vt:lpstr>Kvantitatívny vs. Kvalitatívny</vt:lpstr>
      <vt:lpstr>vs.</vt:lpstr>
      <vt:lpstr>vs.</vt:lpstr>
      <vt:lpstr>Prístupy vyhodnocovania</vt:lpstr>
      <vt:lpstr>Offline vyhodnocovanie</vt:lpstr>
      <vt:lpstr>Používateľské scenáre</vt:lpstr>
      <vt:lpstr>Online vyhodnocovanie</vt:lpstr>
      <vt:lpstr>Merateľné vlastnosti 1/2</vt:lpstr>
      <vt:lpstr>Merateľné vlastnosti 2/2</vt:lpstr>
      <vt:lpstr>Prezentácia programu PowerPoint</vt:lpstr>
      <vt:lpstr>Model s personalizovaným váhovaním signifikantne zlepšil presnosť odporúčania</vt:lpstr>
      <vt:lpstr>Vyhodnotenie odporúčania jednotlivcom</vt:lpstr>
      <vt:lpstr>Porovanie vlastností odporúčania s metódami používanými v referenčných systémoch</vt:lpstr>
      <vt:lpstr>Využitie v reálnych systémoch</vt:lpstr>
      <vt:lpstr>Ako písať záverečnú prácu</vt:lpstr>
      <vt:lpstr>Prezentácia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Miso Kompan</dc:creator>
  <cp:lastModifiedBy>Ondrej Kassak</cp:lastModifiedBy>
  <cp:revision>353</cp:revision>
  <dcterms:created xsi:type="dcterms:W3CDTF">2014-09-12T02:13:28Z</dcterms:created>
  <dcterms:modified xsi:type="dcterms:W3CDTF">2015-03-16T21:41:08Z</dcterms:modified>
</cp:coreProperties>
</file>