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70" r:id="rId9"/>
    <p:sldId id="262" r:id="rId10"/>
    <p:sldId id="268" r:id="rId11"/>
    <p:sldId id="263" r:id="rId12"/>
    <p:sldId id="264" r:id="rId13"/>
    <p:sldId id="265" r:id="rId14"/>
    <p:sldId id="266" r:id="rId15"/>
    <p:sldId id="271" r:id="rId16"/>
    <p:sldId id="267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al\Desktop\skola\conf\iitsrc%202012\Book1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al\Desktop\skola\conf\iitsrc%202012\Book1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[Book1a.xlsx]Sheet2!$D$2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numRef>
              <c:f>[Book1a.xlsx]Sheet2!$C$3:$C$13</c:f>
              <c:numCache>
                <c:formatCode>General</c:formatCode>
                <c:ptCount val="11"/>
                <c:pt idx="0">
                  <c:v>1</c:v>
                </c:pt>
                <c:pt idx="1">
                  <c:v>11</c:v>
                </c:pt>
                <c:pt idx="2">
                  <c:v>21</c:v>
                </c:pt>
                <c:pt idx="3">
                  <c:v>31</c:v>
                </c:pt>
                <c:pt idx="4">
                  <c:v>41</c:v>
                </c:pt>
                <c:pt idx="5">
                  <c:v>51</c:v>
                </c:pt>
                <c:pt idx="6">
                  <c:v>61</c:v>
                </c:pt>
                <c:pt idx="7">
                  <c:v>71</c:v>
                </c:pt>
                <c:pt idx="8">
                  <c:v>81</c:v>
                </c:pt>
                <c:pt idx="9">
                  <c:v>91</c:v>
                </c:pt>
                <c:pt idx="10">
                  <c:v>101</c:v>
                </c:pt>
              </c:numCache>
            </c:numRef>
          </c:cat>
          <c:val>
            <c:numRef>
              <c:f>[Book1a.xlsx]Sheet2!$D$3:$D$13</c:f>
              <c:numCache>
                <c:formatCode>0.0000</c:formatCode>
                <c:ptCount val="11"/>
                <c:pt idx="0">
                  <c:v>0.14532229452159659</c:v>
                </c:pt>
                <c:pt idx="1">
                  <c:v>0.34474622559290335</c:v>
                </c:pt>
                <c:pt idx="2">
                  <c:v>0.37601019502081762</c:v>
                </c:pt>
                <c:pt idx="3">
                  <c:v>0.38304511495410465</c:v>
                </c:pt>
                <c:pt idx="4">
                  <c:v>0.38268828371095659</c:v>
                </c:pt>
                <c:pt idx="5">
                  <c:v>0.39909511238193623</c:v>
                </c:pt>
                <c:pt idx="6">
                  <c:v>0.39544025435891561</c:v>
                </c:pt>
                <c:pt idx="7">
                  <c:v>0.39972857947330737</c:v>
                </c:pt>
                <c:pt idx="8">
                  <c:v>0.40508153093375798</c:v>
                </c:pt>
                <c:pt idx="9">
                  <c:v>0.40654848443020253</c:v>
                </c:pt>
                <c:pt idx="10">
                  <c:v>0.40459708476198042</c:v>
                </c:pt>
              </c:numCache>
            </c:numRef>
          </c:val>
        </c:ser>
        <c:ser>
          <c:idx val="1"/>
          <c:order val="1"/>
          <c:tx>
            <c:strRef>
              <c:f>[Book1a.xlsx]Sheet2!$E$2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numRef>
              <c:f>[Book1a.xlsx]Sheet2!$C$3:$C$13</c:f>
              <c:numCache>
                <c:formatCode>General</c:formatCode>
                <c:ptCount val="11"/>
                <c:pt idx="0">
                  <c:v>1</c:v>
                </c:pt>
                <c:pt idx="1">
                  <c:v>11</c:v>
                </c:pt>
                <c:pt idx="2">
                  <c:v>21</c:v>
                </c:pt>
                <c:pt idx="3">
                  <c:v>31</c:v>
                </c:pt>
                <c:pt idx="4">
                  <c:v>41</c:v>
                </c:pt>
                <c:pt idx="5">
                  <c:v>51</c:v>
                </c:pt>
                <c:pt idx="6">
                  <c:v>61</c:v>
                </c:pt>
                <c:pt idx="7">
                  <c:v>71</c:v>
                </c:pt>
                <c:pt idx="8">
                  <c:v>81</c:v>
                </c:pt>
                <c:pt idx="9">
                  <c:v>91</c:v>
                </c:pt>
                <c:pt idx="10">
                  <c:v>101</c:v>
                </c:pt>
              </c:numCache>
            </c:numRef>
          </c:cat>
          <c:val>
            <c:numRef>
              <c:f>[Book1a.xlsx]Sheet2!$E$3:$E$13</c:f>
              <c:numCache>
                <c:formatCode>0.0000</c:formatCode>
                <c:ptCount val="11"/>
                <c:pt idx="0">
                  <c:v>0.16180333716811701</c:v>
                </c:pt>
                <c:pt idx="1">
                  <c:v>0.31647454766357264</c:v>
                </c:pt>
                <c:pt idx="2">
                  <c:v>0.33349528624416519</c:v>
                </c:pt>
                <c:pt idx="3">
                  <c:v>0.34179781049167957</c:v>
                </c:pt>
                <c:pt idx="4">
                  <c:v>0.35469689255701881</c:v>
                </c:pt>
                <c:pt idx="5">
                  <c:v>0.36423701997101299</c:v>
                </c:pt>
                <c:pt idx="6">
                  <c:v>0.36813597603077297</c:v>
                </c:pt>
                <c:pt idx="7">
                  <c:v>0.36945722226475597</c:v>
                </c:pt>
                <c:pt idx="8">
                  <c:v>0.36970383144645158</c:v>
                </c:pt>
                <c:pt idx="9">
                  <c:v>0.37972220769035425</c:v>
                </c:pt>
                <c:pt idx="10">
                  <c:v>0.3790583900867312</c:v>
                </c:pt>
              </c:numCache>
            </c:numRef>
          </c:val>
        </c:ser>
        <c:ser>
          <c:idx val="2"/>
          <c:order val="2"/>
          <c:tx>
            <c:strRef>
              <c:f>[Book1a.xlsx]Sheet2!$F$2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numRef>
              <c:f>[Book1a.xlsx]Sheet2!$C$3:$C$13</c:f>
              <c:numCache>
                <c:formatCode>General</c:formatCode>
                <c:ptCount val="11"/>
                <c:pt idx="0">
                  <c:v>1</c:v>
                </c:pt>
                <c:pt idx="1">
                  <c:v>11</c:v>
                </c:pt>
                <c:pt idx="2">
                  <c:v>21</c:v>
                </c:pt>
                <c:pt idx="3">
                  <c:v>31</c:v>
                </c:pt>
                <c:pt idx="4">
                  <c:v>41</c:v>
                </c:pt>
                <c:pt idx="5">
                  <c:v>51</c:v>
                </c:pt>
                <c:pt idx="6">
                  <c:v>61</c:v>
                </c:pt>
                <c:pt idx="7">
                  <c:v>71</c:v>
                </c:pt>
                <c:pt idx="8">
                  <c:v>81</c:v>
                </c:pt>
                <c:pt idx="9">
                  <c:v>91</c:v>
                </c:pt>
                <c:pt idx="10">
                  <c:v>101</c:v>
                </c:pt>
              </c:numCache>
            </c:numRef>
          </c:cat>
          <c:val>
            <c:numRef>
              <c:f>[Book1a.xlsx]Sheet2!$F$3:$F$13</c:f>
              <c:numCache>
                <c:formatCode>0.0000</c:formatCode>
                <c:ptCount val="11"/>
                <c:pt idx="0">
                  <c:v>0.14076913527560381</c:v>
                </c:pt>
                <c:pt idx="1">
                  <c:v>0.3113340853028182</c:v>
                </c:pt>
                <c:pt idx="2">
                  <c:v>0.32606211790789896</c:v>
                </c:pt>
                <c:pt idx="3">
                  <c:v>0.34332389336538854</c:v>
                </c:pt>
                <c:pt idx="4">
                  <c:v>0.36448429685798339</c:v>
                </c:pt>
                <c:pt idx="5">
                  <c:v>0.36774464474595159</c:v>
                </c:pt>
                <c:pt idx="6">
                  <c:v>0.37265112670234857</c:v>
                </c:pt>
                <c:pt idx="7">
                  <c:v>0.37993429077070318</c:v>
                </c:pt>
                <c:pt idx="8">
                  <c:v>0.38014658468282037</c:v>
                </c:pt>
                <c:pt idx="9">
                  <c:v>0.38268130606394501</c:v>
                </c:pt>
                <c:pt idx="10">
                  <c:v>0.38130624192552198</c:v>
                </c:pt>
              </c:numCache>
            </c:numRef>
          </c:val>
        </c:ser>
        <c:ser>
          <c:idx val="3"/>
          <c:order val="3"/>
          <c:tx>
            <c:strRef>
              <c:f>[Book1a.xlsx]Sheet2!$G$2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numRef>
              <c:f>[Book1a.xlsx]Sheet2!$C$3:$C$13</c:f>
              <c:numCache>
                <c:formatCode>General</c:formatCode>
                <c:ptCount val="11"/>
                <c:pt idx="0">
                  <c:v>1</c:v>
                </c:pt>
                <c:pt idx="1">
                  <c:v>11</c:v>
                </c:pt>
                <c:pt idx="2">
                  <c:v>21</c:v>
                </c:pt>
                <c:pt idx="3">
                  <c:v>31</c:v>
                </c:pt>
                <c:pt idx="4">
                  <c:v>41</c:v>
                </c:pt>
                <c:pt idx="5">
                  <c:v>51</c:v>
                </c:pt>
                <c:pt idx="6">
                  <c:v>61</c:v>
                </c:pt>
                <c:pt idx="7">
                  <c:v>71</c:v>
                </c:pt>
                <c:pt idx="8">
                  <c:v>81</c:v>
                </c:pt>
                <c:pt idx="9">
                  <c:v>91</c:v>
                </c:pt>
                <c:pt idx="10">
                  <c:v>101</c:v>
                </c:pt>
              </c:numCache>
            </c:numRef>
          </c:cat>
          <c:val>
            <c:numRef>
              <c:f>[Book1a.xlsx]Sheet2!$G$3:$G$13</c:f>
              <c:numCache>
                <c:formatCode>0.0000</c:formatCode>
                <c:ptCount val="11"/>
                <c:pt idx="0">
                  <c:v>0.13216805228829159</c:v>
                </c:pt>
                <c:pt idx="1">
                  <c:v>0.31443682221342056</c:v>
                </c:pt>
                <c:pt idx="2">
                  <c:v>0.33108167360912394</c:v>
                </c:pt>
                <c:pt idx="3">
                  <c:v>0.34783084489454386</c:v>
                </c:pt>
                <c:pt idx="4">
                  <c:v>0.36001690644619844</c:v>
                </c:pt>
                <c:pt idx="5">
                  <c:v>0.37293980608441235</c:v>
                </c:pt>
                <c:pt idx="6">
                  <c:v>0.37168049700986222</c:v>
                </c:pt>
                <c:pt idx="7">
                  <c:v>0.37489754372524836</c:v>
                </c:pt>
                <c:pt idx="8">
                  <c:v>0.3770821223680148</c:v>
                </c:pt>
                <c:pt idx="9">
                  <c:v>0.37639854283076718</c:v>
                </c:pt>
                <c:pt idx="10">
                  <c:v>0.37694609404498525</c:v>
                </c:pt>
              </c:numCache>
            </c:numRef>
          </c:val>
        </c:ser>
        <c:ser>
          <c:idx val="4"/>
          <c:order val="4"/>
          <c:tx>
            <c:strRef>
              <c:f>[Book1a.xlsx]Sheet2!$H$2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cat>
            <c:numRef>
              <c:f>[Book1a.xlsx]Sheet2!$C$3:$C$13</c:f>
              <c:numCache>
                <c:formatCode>General</c:formatCode>
                <c:ptCount val="11"/>
                <c:pt idx="0">
                  <c:v>1</c:v>
                </c:pt>
                <c:pt idx="1">
                  <c:v>11</c:v>
                </c:pt>
                <c:pt idx="2">
                  <c:v>21</c:v>
                </c:pt>
                <c:pt idx="3">
                  <c:v>31</c:v>
                </c:pt>
                <c:pt idx="4">
                  <c:v>41</c:v>
                </c:pt>
                <c:pt idx="5">
                  <c:v>51</c:v>
                </c:pt>
                <c:pt idx="6">
                  <c:v>61</c:v>
                </c:pt>
                <c:pt idx="7">
                  <c:v>71</c:v>
                </c:pt>
                <c:pt idx="8">
                  <c:v>81</c:v>
                </c:pt>
                <c:pt idx="9">
                  <c:v>91</c:v>
                </c:pt>
                <c:pt idx="10">
                  <c:v>101</c:v>
                </c:pt>
              </c:numCache>
            </c:numRef>
          </c:cat>
          <c:val>
            <c:numRef>
              <c:f>[Book1a.xlsx]Sheet2!$H$3:$H$13</c:f>
              <c:numCache>
                <c:formatCode>0.0000</c:formatCode>
                <c:ptCount val="11"/>
                <c:pt idx="0">
                  <c:v>0.136701507550122</c:v>
                </c:pt>
                <c:pt idx="1">
                  <c:v>0.30351979394269879</c:v>
                </c:pt>
                <c:pt idx="2">
                  <c:v>0.32097436511325983</c:v>
                </c:pt>
                <c:pt idx="3">
                  <c:v>0.34104360421738317</c:v>
                </c:pt>
                <c:pt idx="4">
                  <c:v>0.35458735492270543</c:v>
                </c:pt>
                <c:pt idx="5">
                  <c:v>0.36119676791984723</c:v>
                </c:pt>
                <c:pt idx="6">
                  <c:v>0.3598458605652638</c:v>
                </c:pt>
                <c:pt idx="7">
                  <c:v>0.3682121654000482</c:v>
                </c:pt>
                <c:pt idx="8">
                  <c:v>0.36351010185324756</c:v>
                </c:pt>
                <c:pt idx="9">
                  <c:v>0.36958080617119016</c:v>
                </c:pt>
                <c:pt idx="10">
                  <c:v>0.36990509665012261</c:v>
                </c:pt>
              </c:numCache>
            </c:numRef>
          </c:val>
        </c:ser>
        <c:ser>
          <c:idx val="5"/>
          <c:order val="5"/>
          <c:tx>
            <c:v>std.</c:v>
          </c:tx>
          <c:invertIfNegative val="0"/>
          <c:cat>
            <c:numRef>
              <c:f>[Book1a.xlsx]Sheet2!$C$3:$C$13</c:f>
              <c:numCache>
                <c:formatCode>General</c:formatCode>
                <c:ptCount val="11"/>
                <c:pt idx="0">
                  <c:v>1</c:v>
                </c:pt>
                <c:pt idx="1">
                  <c:v>11</c:v>
                </c:pt>
                <c:pt idx="2">
                  <c:v>21</c:v>
                </c:pt>
                <c:pt idx="3">
                  <c:v>31</c:v>
                </c:pt>
                <c:pt idx="4">
                  <c:v>41</c:v>
                </c:pt>
                <c:pt idx="5">
                  <c:v>51</c:v>
                </c:pt>
                <c:pt idx="6">
                  <c:v>61</c:v>
                </c:pt>
                <c:pt idx="7">
                  <c:v>71</c:v>
                </c:pt>
                <c:pt idx="8">
                  <c:v>81</c:v>
                </c:pt>
                <c:pt idx="9">
                  <c:v>91</c:v>
                </c:pt>
                <c:pt idx="10">
                  <c:v>101</c:v>
                </c:pt>
              </c:numCache>
            </c:numRef>
          </c:cat>
          <c:val>
            <c:numRef>
              <c:f>[Book1a.xlsx]Sheet2!$J$3:$J$13</c:f>
              <c:numCache>
                <c:formatCode>0.0000</c:formatCode>
                <c:ptCount val="11"/>
                <c:pt idx="0">
                  <c:v>0.13266120000000001</c:v>
                </c:pt>
                <c:pt idx="1">
                  <c:v>0.32793076107307878</c:v>
                </c:pt>
                <c:pt idx="2">
                  <c:v>0.33527843411080455</c:v>
                </c:pt>
                <c:pt idx="3">
                  <c:v>0.34046953634000476</c:v>
                </c:pt>
                <c:pt idx="4">
                  <c:v>0.34151759228216982</c:v>
                </c:pt>
                <c:pt idx="5">
                  <c:v>0.33770765980637496</c:v>
                </c:pt>
                <c:pt idx="6">
                  <c:v>0.33442118145442523</c:v>
                </c:pt>
                <c:pt idx="7">
                  <c:v>0.33263375431241704</c:v>
                </c:pt>
                <c:pt idx="8">
                  <c:v>0.33103049768042536</c:v>
                </c:pt>
                <c:pt idx="9">
                  <c:v>0.32894485897870562</c:v>
                </c:pt>
                <c:pt idx="10">
                  <c:v>0.32706200806275559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089920"/>
        <c:axId val="129091840"/>
      </c:barChart>
      <c:catAx>
        <c:axId val="1290899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sk-SK" sz="1600"/>
                  <a:t>Number of similar users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9091840"/>
        <c:crosses val="autoZero"/>
        <c:auto val="1"/>
        <c:lblAlgn val="ctr"/>
        <c:lblOffset val="100"/>
        <c:noMultiLvlLbl val="0"/>
      </c:catAx>
      <c:valAx>
        <c:axId val="129091840"/>
        <c:scaling>
          <c:orientation val="minMax"/>
          <c:max val="0.42000000000000004"/>
          <c:min val="0.12000000000000001"/>
        </c:scaling>
        <c:delete val="0"/>
        <c:axPos val="l"/>
        <c:min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sk-SK" sz="1600"/>
                  <a:t>Precision</a:t>
                </a:r>
              </a:p>
            </c:rich>
          </c:tx>
          <c:layout/>
          <c:overlay val="0"/>
        </c:title>
        <c:numFmt formatCode="0.0000" sourceLinked="1"/>
        <c:majorTickMark val="out"/>
        <c:minorTickMark val="in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1290899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sk-SK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[Book1a.xlsx]Sheet10!$C$46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numRef>
              <c:f>[Book1a.xlsx]Sheet10!$B$47:$B$57</c:f>
              <c:numCache>
                <c:formatCode>General</c:formatCode>
                <c:ptCount val="11"/>
                <c:pt idx="0">
                  <c:v>1</c:v>
                </c:pt>
                <c:pt idx="1">
                  <c:v>11</c:v>
                </c:pt>
                <c:pt idx="2">
                  <c:v>21</c:v>
                </c:pt>
                <c:pt idx="3">
                  <c:v>31</c:v>
                </c:pt>
                <c:pt idx="4">
                  <c:v>41</c:v>
                </c:pt>
                <c:pt idx="5">
                  <c:v>51</c:v>
                </c:pt>
                <c:pt idx="6">
                  <c:v>61</c:v>
                </c:pt>
                <c:pt idx="7">
                  <c:v>71</c:v>
                </c:pt>
                <c:pt idx="8">
                  <c:v>81</c:v>
                </c:pt>
                <c:pt idx="9">
                  <c:v>91</c:v>
                </c:pt>
                <c:pt idx="10">
                  <c:v>101</c:v>
                </c:pt>
              </c:numCache>
            </c:numRef>
          </c:cat>
          <c:val>
            <c:numRef>
              <c:f>[Book1a.xlsx]Sheet10!$C$47:$C$57</c:f>
              <c:numCache>
                <c:formatCode>0.00</c:formatCode>
                <c:ptCount val="11"/>
                <c:pt idx="0">
                  <c:v>0.30906148867313898</c:v>
                </c:pt>
                <c:pt idx="1">
                  <c:v>0.38106796116504799</c:v>
                </c:pt>
                <c:pt idx="2">
                  <c:v>0.398867313915857</c:v>
                </c:pt>
                <c:pt idx="3">
                  <c:v>0.40533980582524198</c:v>
                </c:pt>
                <c:pt idx="4">
                  <c:v>0.41747572815533901</c:v>
                </c:pt>
                <c:pt idx="5">
                  <c:v>0.41666666666666602</c:v>
                </c:pt>
                <c:pt idx="6">
                  <c:v>0.41262135922330001</c:v>
                </c:pt>
                <c:pt idx="7">
                  <c:v>0.413430420711974</c:v>
                </c:pt>
                <c:pt idx="8">
                  <c:v>0.42718446601941701</c:v>
                </c:pt>
                <c:pt idx="9">
                  <c:v>0.42718446601941701</c:v>
                </c:pt>
                <c:pt idx="10">
                  <c:v>0.43203883495145601</c:v>
                </c:pt>
              </c:numCache>
            </c:numRef>
          </c:val>
        </c:ser>
        <c:ser>
          <c:idx val="1"/>
          <c:order val="1"/>
          <c:tx>
            <c:strRef>
              <c:f>[Book1a.xlsx]Sheet10!$D$46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numRef>
              <c:f>[Book1a.xlsx]Sheet10!$B$47:$B$57</c:f>
              <c:numCache>
                <c:formatCode>General</c:formatCode>
                <c:ptCount val="11"/>
                <c:pt idx="0">
                  <c:v>1</c:v>
                </c:pt>
                <c:pt idx="1">
                  <c:v>11</c:v>
                </c:pt>
                <c:pt idx="2">
                  <c:v>21</c:v>
                </c:pt>
                <c:pt idx="3">
                  <c:v>31</c:v>
                </c:pt>
                <c:pt idx="4">
                  <c:v>41</c:v>
                </c:pt>
                <c:pt idx="5">
                  <c:v>51</c:v>
                </c:pt>
                <c:pt idx="6">
                  <c:v>61</c:v>
                </c:pt>
                <c:pt idx="7">
                  <c:v>71</c:v>
                </c:pt>
                <c:pt idx="8">
                  <c:v>81</c:v>
                </c:pt>
                <c:pt idx="9">
                  <c:v>91</c:v>
                </c:pt>
                <c:pt idx="10">
                  <c:v>101</c:v>
                </c:pt>
              </c:numCache>
            </c:numRef>
          </c:cat>
          <c:val>
            <c:numRef>
              <c:f>[Book1a.xlsx]Sheet10!$D$47:$D$57</c:f>
              <c:numCache>
                <c:formatCode>0.00</c:formatCode>
                <c:ptCount val="11"/>
                <c:pt idx="0">
                  <c:v>0.30857354028085698</c:v>
                </c:pt>
                <c:pt idx="1">
                  <c:v>0.364745011086474</c:v>
                </c:pt>
                <c:pt idx="2">
                  <c:v>0.38359201773835899</c:v>
                </c:pt>
                <c:pt idx="3">
                  <c:v>0.39356984478935703</c:v>
                </c:pt>
                <c:pt idx="4">
                  <c:v>0.39393939393939398</c:v>
                </c:pt>
                <c:pt idx="5">
                  <c:v>0.40243902439024398</c:v>
                </c:pt>
                <c:pt idx="6">
                  <c:v>0.40687361419068702</c:v>
                </c:pt>
                <c:pt idx="7">
                  <c:v>0.406134515890613</c:v>
                </c:pt>
                <c:pt idx="8">
                  <c:v>0.40650406504065001</c:v>
                </c:pt>
                <c:pt idx="9">
                  <c:v>0.40465631929046503</c:v>
                </c:pt>
                <c:pt idx="10">
                  <c:v>0.40539541759053899</c:v>
                </c:pt>
              </c:numCache>
            </c:numRef>
          </c:val>
        </c:ser>
        <c:ser>
          <c:idx val="2"/>
          <c:order val="2"/>
          <c:tx>
            <c:strRef>
              <c:f>[Book1a.xlsx]Sheet10!$E$46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numRef>
              <c:f>[Book1a.xlsx]Sheet10!$B$47:$B$57</c:f>
              <c:numCache>
                <c:formatCode>General</c:formatCode>
                <c:ptCount val="11"/>
                <c:pt idx="0">
                  <c:v>1</c:v>
                </c:pt>
                <c:pt idx="1">
                  <c:v>11</c:v>
                </c:pt>
                <c:pt idx="2">
                  <c:v>21</c:v>
                </c:pt>
                <c:pt idx="3">
                  <c:v>31</c:v>
                </c:pt>
                <c:pt idx="4">
                  <c:v>41</c:v>
                </c:pt>
                <c:pt idx="5">
                  <c:v>51</c:v>
                </c:pt>
                <c:pt idx="6">
                  <c:v>61</c:v>
                </c:pt>
                <c:pt idx="7">
                  <c:v>71</c:v>
                </c:pt>
                <c:pt idx="8">
                  <c:v>81</c:v>
                </c:pt>
                <c:pt idx="9">
                  <c:v>91</c:v>
                </c:pt>
                <c:pt idx="10">
                  <c:v>101</c:v>
                </c:pt>
              </c:numCache>
            </c:numRef>
          </c:cat>
          <c:val>
            <c:numRef>
              <c:f>[Book1a.xlsx]Sheet10!$E$47:$E$57</c:f>
              <c:numCache>
                <c:formatCode>0.00</c:formatCode>
                <c:ptCount val="11"/>
                <c:pt idx="0">
                  <c:v>0.29640870005058101</c:v>
                </c:pt>
                <c:pt idx="1">
                  <c:v>0.345220030349014</c:v>
                </c:pt>
                <c:pt idx="2">
                  <c:v>0.35407182599898901</c:v>
                </c:pt>
                <c:pt idx="3">
                  <c:v>0.379615579160344</c:v>
                </c:pt>
                <c:pt idx="4">
                  <c:v>0.381638846737481</c:v>
                </c:pt>
                <c:pt idx="5">
                  <c:v>0.38315629742033402</c:v>
                </c:pt>
                <c:pt idx="6">
                  <c:v>0.38998482549317198</c:v>
                </c:pt>
                <c:pt idx="7">
                  <c:v>0.38619119878604002</c:v>
                </c:pt>
                <c:pt idx="8">
                  <c:v>0.384673748103187</c:v>
                </c:pt>
                <c:pt idx="9">
                  <c:v>0.39352554375316201</c:v>
                </c:pt>
                <c:pt idx="10">
                  <c:v>0.39807789580171998</c:v>
                </c:pt>
              </c:numCache>
            </c:numRef>
          </c:val>
        </c:ser>
        <c:ser>
          <c:idx val="3"/>
          <c:order val="3"/>
          <c:tx>
            <c:strRef>
              <c:f>[Book1a.xlsx]Sheet10!$F$46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numRef>
              <c:f>[Book1a.xlsx]Sheet10!$B$47:$B$57</c:f>
              <c:numCache>
                <c:formatCode>General</c:formatCode>
                <c:ptCount val="11"/>
                <c:pt idx="0">
                  <c:v>1</c:v>
                </c:pt>
                <c:pt idx="1">
                  <c:v>11</c:v>
                </c:pt>
                <c:pt idx="2">
                  <c:v>21</c:v>
                </c:pt>
                <c:pt idx="3">
                  <c:v>31</c:v>
                </c:pt>
                <c:pt idx="4">
                  <c:v>41</c:v>
                </c:pt>
                <c:pt idx="5">
                  <c:v>51</c:v>
                </c:pt>
                <c:pt idx="6">
                  <c:v>61</c:v>
                </c:pt>
                <c:pt idx="7">
                  <c:v>71</c:v>
                </c:pt>
                <c:pt idx="8">
                  <c:v>81</c:v>
                </c:pt>
                <c:pt idx="9">
                  <c:v>91</c:v>
                </c:pt>
                <c:pt idx="10">
                  <c:v>101</c:v>
                </c:pt>
              </c:numCache>
            </c:numRef>
          </c:cat>
          <c:val>
            <c:numRef>
              <c:f>[Book1a.xlsx]Sheet10!$F$47:$F$57</c:f>
              <c:numCache>
                <c:formatCode>0.00</c:formatCode>
                <c:ptCount val="11"/>
                <c:pt idx="0">
                  <c:v>0.276935044729677</c:v>
                </c:pt>
                <c:pt idx="1">
                  <c:v>0.33780630105017501</c:v>
                </c:pt>
                <c:pt idx="2">
                  <c:v>0.34986386619992199</c:v>
                </c:pt>
                <c:pt idx="3">
                  <c:v>0.35919875534811302</c:v>
                </c:pt>
                <c:pt idx="4">
                  <c:v>0.36853364449630399</c:v>
                </c:pt>
                <c:pt idx="5">
                  <c:v>0.36658887592376399</c:v>
                </c:pt>
                <c:pt idx="6">
                  <c:v>0.37261765849863798</c:v>
                </c:pt>
                <c:pt idx="7">
                  <c:v>0.38623103850641699</c:v>
                </c:pt>
                <c:pt idx="8">
                  <c:v>0.39050952936600403</c:v>
                </c:pt>
                <c:pt idx="9">
                  <c:v>0.38720342279268699</c:v>
                </c:pt>
                <c:pt idx="10">
                  <c:v>0.38817580707895599</c:v>
                </c:pt>
              </c:numCache>
            </c:numRef>
          </c:val>
        </c:ser>
        <c:ser>
          <c:idx val="4"/>
          <c:order val="4"/>
          <c:tx>
            <c:strRef>
              <c:f>[Book1a.xlsx]Sheet10!$G$46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cat>
            <c:numRef>
              <c:f>[Book1a.xlsx]Sheet10!$B$47:$B$57</c:f>
              <c:numCache>
                <c:formatCode>General</c:formatCode>
                <c:ptCount val="11"/>
                <c:pt idx="0">
                  <c:v>1</c:v>
                </c:pt>
                <c:pt idx="1">
                  <c:v>11</c:v>
                </c:pt>
                <c:pt idx="2">
                  <c:v>21</c:v>
                </c:pt>
                <c:pt idx="3">
                  <c:v>31</c:v>
                </c:pt>
                <c:pt idx="4">
                  <c:v>41</c:v>
                </c:pt>
                <c:pt idx="5">
                  <c:v>51</c:v>
                </c:pt>
                <c:pt idx="6">
                  <c:v>61</c:v>
                </c:pt>
                <c:pt idx="7">
                  <c:v>71</c:v>
                </c:pt>
                <c:pt idx="8">
                  <c:v>81</c:v>
                </c:pt>
                <c:pt idx="9">
                  <c:v>91</c:v>
                </c:pt>
                <c:pt idx="10">
                  <c:v>101</c:v>
                </c:pt>
              </c:numCache>
            </c:numRef>
          </c:cat>
          <c:val>
            <c:numRef>
              <c:f>[Book1a.xlsx]Sheet10!$G$47:$G$57</c:f>
              <c:numCache>
                <c:formatCode>0.00</c:formatCode>
                <c:ptCount val="11"/>
                <c:pt idx="0">
                  <c:v>0.27365288220551298</c:v>
                </c:pt>
                <c:pt idx="1">
                  <c:v>0.33803258145363302</c:v>
                </c:pt>
                <c:pt idx="2">
                  <c:v>0.33881578947368302</c:v>
                </c:pt>
                <c:pt idx="3">
                  <c:v>0.34602130325814501</c:v>
                </c:pt>
                <c:pt idx="4">
                  <c:v>0.36716791979949798</c:v>
                </c:pt>
                <c:pt idx="5">
                  <c:v>0.37954260651629002</c:v>
                </c:pt>
                <c:pt idx="6">
                  <c:v>0.38267543859649</c:v>
                </c:pt>
                <c:pt idx="7">
                  <c:v>0.38753132832080101</c:v>
                </c:pt>
                <c:pt idx="8">
                  <c:v>0.38894110275689098</c:v>
                </c:pt>
                <c:pt idx="9">
                  <c:v>0.39254385964912197</c:v>
                </c:pt>
                <c:pt idx="10">
                  <c:v>0.398809523809523</c:v>
                </c:pt>
              </c:numCache>
            </c:numRef>
          </c:val>
        </c:ser>
        <c:ser>
          <c:idx val="5"/>
          <c:order val="5"/>
          <c:tx>
            <c:v>std.</c:v>
          </c:tx>
          <c:invertIfNegative val="0"/>
          <c:cat>
            <c:numRef>
              <c:f>[Book1a.xlsx]Sheet10!$B$47:$B$57</c:f>
              <c:numCache>
                <c:formatCode>General</c:formatCode>
                <c:ptCount val="11"/>
                <c:pt idx="0">
                  <c:v>1</c:v>
                </c:pt>
                <c:pt idx="1">
                  <c:v>11</c:v>
                </c:pt>
                <c:pt idx="2">
                  <c:v>21</c:v>
                </c:pt>
                <c:pt idx="3">
                  <c:v>31</c:v>
                </c:pt>
                <c:pt idx="4">
                  <c:v>41</c:v>
                </c:pt>
                <c:pt idx="5">
                  <c:v>51</c:v>
                </c:pt>
                <c:pt idx="6">
                  <c:v>61</c:v>
                </c:pt>
                <c:pt idx="7">
                  <c:v>71</c:v>
                </c:pt>
                <c:pt idx="8">
                  <c:v>81</c:v>
                </c:pt>
                <c:pt idx="9">
                  <c:v>91</c:v>
                </c:pt>
                <c:pt idx="10">
                  <c:v>101</c:v>
                </c:pt>
              </c:numCache>
            </c:numRef>
          </c:cat>
          <c:val>
            <c:numRef>
              <c:f>[Book1a.xlsx]Sheet10!$H$47:$H$57</c:f>
              <c:numCache>
                <c:formatCode>0.00</c:formatCode>
                <c:ptCount val="11"/>
                <c:pt idx="0">
                  <c:v>0.24334532349999999</c:v>
                </c:pt>
                <c:pt idx="1">
                  <c:v>0.28492063492063402</c:v>
                </c:pt>
                <c:pt idx="2">
                  <c:v>0.299365079365079</c:v>
                </c:pt>
                <c:pt idx="3">
                  <c:v>0.30523809523809398</c:v>
                </c:pt>
                <c:pt idx="4">
                  <c:v>0.35</c:v>
                </c:pt>
                <c:pt idx="5">
                  <c:v>0.34</c:v>
                </c:pt>
                <c:pt idx="6">
                  <c:v>0.33746031746031702</c:v>
                </c:pt>
                <c:pt idx="7">
                  <c:v>0.34142857142857003</c:v>
                </c:pt>
                <c:pt idx="8">
                  <c:v>0.34095238095238001</c:v>
                </c:pt>
                <c:pt idx="9">
                  <c:v>0.33952380952380901</c:v>
                </c:pt>
                <c:pt idx="10">
                  <c:v>0.33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949632"/>
        <c:axId val="128964096"/>
      </c:barChart>
      <c:catAx>
        <c:axId val="128949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sk-SK" sz="1800"/>
                  <a:t>Number of similar users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8964096"/>
        <c:crosses val="autoZero"/>
        <c:auto val="1"/>
        <c:lblAlgn val="ctr"/>
        <c:lblOffset val="100"/>
        <c:noMultiLvlLbl val="0"/>
      </c:catAx>
      <c:valAx>
        <c:axId val="128964096"/>
        <c:scaling>
          <c:orientation val="minMax"/>
          <c:max val="0.45"/>
        </c:scaling>
        <c:delete val="0"/>
        <c:axPos val="l"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  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12894963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sk-SK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19.3.2013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19.3.2013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19.3.2013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19.3.2013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19.3.2013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19.3.2013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19.3.2013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19.3.2013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19.3.2013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19.3.2013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19.3.2013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19.3.2013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208912" cy="1470025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Odporúčanie skupinám </a:t>
            </a:r>
            <a:r>
              <a:rPr lang="sk-SK" dirty="0" err="1" smtClean="0"/>
              <a:t>aneb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kolaboratívne odporúčanie trochu inak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MK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1237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Podobnosť v rámci virtuálnych skupín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Veľa skupín s rôznou podobnosťou</a:t>
            </a:r>
          </a:p>
          <a:p>
            <a:r>
              <a:rPr lang="sk-SK" dirty="0" smtClean="0"/>
              <a:t>„optimalizácia“ úrovne podobnosti v závislosti na zvolenej metrike</a:t>
            </a:r>
          </a:p>
          <a:p>
            <a:r>
              <a:rPr lang="sk-SK" dirty="0" smtClean="0"/>
              <a:t>Vygenerované skupiny – podobnosť 0-0,6</a:t>
            </a:r>
          </a:p>
          <a:p>
            <a:r>
              <a:rPr lang="sk-SK" dirty="0" err="1" smtClean="0"/>
              <a:t>Best</a:t>
            </a:r>
            <a:r>
              <a:rPr lang="sk-SK" dirty="0" smtClean="0"/>
              <a:t> </a:t>
            </a:r>
            <a:r>
              <a:rPr lang="sk-SK" dirty="0" err="1" smtClean="0"/>
              <a:t>performer</a:t>
            </a:r>
            <a:r>
              <a:rPr lang="sk-SK" dirty="0" smtClean="0"/>
              <a:t> – 0.2-0.4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8687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Agregačné stratégie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LM – hodnotenia od členov 3,1,5 = 1</a:t>
            </a:r>
          </a:p>
          <a:p>
            <a:r>
              <a:rPr lang="sk-SK" dirty="0" smtClean="0"/>
              <a:t>MP – hodnotenia od členov 3,1,5 = 5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3" t="42616" r="23925" b="18669"/>
          <a:stretch/>
        </p:blipFill>
        <p:spPr bwMode="auto">
          <a:xfrm>
            <a:off x="883320" y="1775965"/>
            <a:ext cx="7488832" cy="256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18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Vlastnosti metódy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10000"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pPr marL="0" indent="0">
              <a:buNone/>
            </a:pPr>
            <a:r>
              <a:rPr lang="sk-SK" sz="2200" dirty="0" smtClean="0"/>
              <a:t>(</a:t>
            </a:r>
            <a:r>
              <a:rPr lang="sk-SK" sz="2200" dirty="0"/>
              <a:t>p=0.0018, </a:t>
            </a:r>
            <a:r>
              <a:rPr lang="sk-SK" sz="2200" dirty="0" smtClean="0"/>
              <a:t>a=0.05</a:t>
            </a:r>
            <a:r>
              <a:rPr lang="sk-SK" sz="2200" dirty="0"/>
              <a:t>, t=4.21)</a:t>
            </a:r>
          </a:p>
        </p:txBody>
      </p:sp>
      <p:graphicFrame>
        <p:nvGraphicFramePr>
          <p:cNvPr id="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2954518"/>
              </p:ext>
            </p:extLst>
          </p:nvPr>
        </p:nvGraphicFramePr>
        <p:xfrm>
          <a:off x="107504" y="1484784"/>
          <a:ext cx="885698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834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SME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sk-SK" dirty="0" smtClean="0"/>
              <a:t>Zopakovať to celé ešte raz ....</a:t>
            </a:r>
          </a:p>
          <a:p>
            <a:pPr marL="0" indent="0">
              <a:buNone/>
            </a:pPr>
            <a:r>
              <a:rPr lang="sk-SK" sz="1800" dirty="0"/>
              <a:t>(p=0.0001, =0.05, t=29.10)</a:t>
            </a:r>
          </a:p>
        </p:txBody>
      </p:sp>
      <p:graphicFrame>
        <p:nvGraphicFramePr>
          <p:cNvPr id="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959582"/>
              </p:ext>
            </p:extLst>
          </p:nvPr>
        </p:nvGraphicFramePr>
        <p:xfrm>
          <a:off x="0" y="2204864"/>
          <a:ext cx="9144000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224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Celkove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sz="2800" dirty="0" smtClean="0"/>
          </a:p>
          <a:p>
            <a:r>
              <a:rPr lang="sk-SK" sz="2800" dirty="0" smtClean="0"/>
              <a:t>SME </a:t>
            </a:r>
            <a:r>
              <a:rPr lang="sk-SK" sz="2800" dirty="0"/>
              <a:t>10.01% </a:t>
            </a:r>
            <a:r>
              <a:rPr lang="sk-SK" sz="2800" dirty="0" smtClean="0"/>
              <a:t>P@3 and 8.64</a:t>
            </a:r>
            <a:r>
              <a:rPr lang="en-US" sz="2800" dirty="0" smtClean="0"/>
              <a:t>% P@10</a:t>
            </a:r>
            <a:endParaRPr lang="sk-SK" sz="2800" dirty="0"/>
          </a:p>
          <a:p>
            <a:r>
              <a:rPr lang="sk-SK" sz="2800" dirty="0"/>
              <a:t>MovieLens </a:t>
            </a:r>
            <a:r>
              <a:rPr lang="en-US" sz="2800" dirty="0"/>
              <a:t>11.5% P@3 and 10.4%</a:t>
            </a:r>
            <a:r>
              <a:rPr lang="sk-SK" sz="2800" dirty="0"/>
              <a:t> P@10</a:t>
            </a:r>
          </a:p>
          <a:p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1" t="12288" r="31272" b="55767"/>
          <a:stretch/>
        </p:blipFill>
        <p:spPr bwMode="auto">
          <a:xfrm>
            <a:off x="899592" y="1556792"/>
            <a:ext cx="7445562" cy="320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01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9"/>
          <a:stretch/>
        </p:blipFill>
        <p:spPr bwMode="auto">
          <a:xfrm>
            <a:off x="72008" y="284122"/>
            <a:ext cx="9036496" cy="540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887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ďalej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Iný </a:t>
            </a:r>
            <a:r>
              <a:rPr lang="sk-SK" dirty="0" err="1" smtClean="0"/>
              <a:t>dataset</a:t>
            </a:r>
            <a:r>
              <a:rPr lang="sk-SK" dirty="0" smtClean="0"/>
              <a:t> – reality?</a:t>
            </a:r>
          </a:p>
          <a:p>
            <a:r>
              <a:rPr lang="sk-SK" dirty="0" smtClean="0"/>
              <a:t>Reálna aplikácia - </a:t>
            </a:r>
            <a:r>
              <a:rPr lang="sk-SK" dirty="0" err="1" smtClean="0"/>
              <a:t>Annota</a:t>
            </a:r>
            <a:r>
              <a:rPr lang="sk-SK" dirty="0" smtClean="0"/>
              <a:t>?</a:t>
            </a:r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7091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Kolaboratívne odporúčanie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Potreba nájsť podobných ľudí</a:t>
            </a:r>
          </a:p>
          <a:p>
            <a:r>
              <a:rPr lang="sk-SK" dirty="0" smtClean="0"/>
              <a:t>Často problém  </a:t>
            </a:r>
          </a:p>
          <a:p>
            <a:pPr lvl="1"/>
            <a:r>
              <a:rPr lang="sk-SK" dirty="0" smtClean="0"/>
              <a:t>málo hodnotení / rozdielni používatelia</a:t>
            </a:r>
          </a:p>
          <a:p>
            <a:r>
              <a:rPr lang="sk-SK" dirty="0" smtClean="0"/>
              <a:t>Bublina a rôznorodosť prvkov</a:t>
            </a:r>
          </a:p>
          <a:p>
            <a:endParaRPr lang="sk-SK" dirty="0" smtClean="0"/>
          </a:p>
          <a:p>
            <a:r>
              <a:rPr lang="sk-SK" dirty="0" smtClean="0"/>
              <a:t>Obsahové, hybridné.. </a:t>
            </a:r>
          </a:p>
          <a:p>
            <a:r>
              <a:rPr lang="sk-SK" dirty="0" smtClean="0"/>
              <a:t>Skupinové???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1723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Odporúčanie skupinám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Skupina je vytvorená mimo metódu</a:t>
            </a:r>
          </a:p>
          <a:p>
            <a:r>
              <a:rPr lang="sk-SK" dirty="0" smtClean="0"/>
              <a:t>Snaha „uspokojiť“ čo najviac členov</a:t>
            </a:r>
          </a:p>
          <a:p>
            <a:r>
              <a:rPr lang="sk-SK" dirty="0" smtClean="0"/>
              <a:t>Rozdiel so single:</a:t>
            </a:r>
          </a:p>
          <a:p>
            <a:pPr lvl="1"/>
            <a:r>
              <a:rPr lang="sk-SK" dirty="0" smtClean="0"/>
              <a:t>Potreba reprezentovať preferencie skupiny</a:t>
            </a:r>
          </a:p>
          <a:p>
            <a:pPr lvl="2"/>
            <a:r>
              <a:rPr lang="sk-SK" dirty="0" smtClean="0"/>
              <a:t>Agregácia po odporúčaní</a:t>
            </a:r>
          </a:p>
          <a:p>
            <a:pPr lvl="2"/>
            <a:r>
              <a:rPr lang="sk-SK" dirty="0" smtClean="0"/>
              <a:t>Agregácia pred odporúčaním</a:t>
            </a:r>
          </a:p>
          <a:p>
            <a:pPr lvl="2"/>
            <a:r>
              <a:rPr lang="sk-SK" dirty="0" smtClean="0"/>
              <a:t>UM = model skupiny</a:t>
            </a:r>
          </a:p>
          <a:p>
            <a:pPr lvl="1"/>
            <a:r>
              <a:rPr lang="sk-SK" dirty="0" smtClean="0"/>
              <a:t>Spätná väzba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634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ĺžnik 21"/>
          <p:cNvSpPr/>
          <p:nvPr/>
        </p:nvSpPr>
        <p:spPr>
          <a:xfrm>
            <a:off x="6804248" y="4797152"/>
            <a:ext cx="2232248" cy="1944216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0" name="Obdĺžnik 19"/>
          <p:cNvSpPr/>
          <p:nvPr/>
        </p:nvSpPr>
        <p:spPr>
          <a:xfrm>
            <a:off x="4283968" y="4797152"/>
            <a:ext cx="2464952" cy="1944216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090944" y="3645024"/>
            <a:ext cx="2744296" cy="1944216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Turbo</a:t>
            </a:r>
            <a:r>
              <a:rPr lang="sk-SK" dirty="0" smtClean="0"/>
              <a:t> kolaboratívne</a:t>
            </a:r>
            <a:endParaRPr lang="sk-SK" dirty="0"/>
          </a:p>
        </p:txBody>
      </p:sp>
      <p:sp>
        <p:nvSpPr>
          <p:cNvPr id="8" name="Šípka nahor 7"/>
          <p:cNvSpPr/>
          <p:nvPr/>
        </p:nvSpPr>
        <p:spPr>
          <a:xfrm>
            <a:off x="2321760" y="2780928"/>
            <a:ext cx="282664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/>
          <p:cNvSpPr txBox="1"/>
          <p:nvPr/>
        </p:nvSpPr>
        <p:spPr>
          <a:xfrm>
            <a:off x="1502694" y="1874519"/>
            <a:ext cx="192079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400" dirty="0" smtClean="0"/>
              <a:t>odporúčanie</a:t>
            </a:r>
            <a:endParaRPr lang="sk-SK" dirty="0"/>
          </a:p>
        </p:txBody>
      </p:sp>
      <p:sp>
        <p:nvSpPr>
          <p:cNvPr id="12" name="Šípka nahor 11"/>
          <p:cNvSpPr/>
          <p:nvPr/>
        </p:nvSpPr>
        <p:spPr>
          <a:xfrm rot="2699914">
            <a:off x="1247796" y="2402115"/>
            <a:ext cx="258066" cy="72008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7" name="Picture 3" descr="C:\Users\Michal\Desktop\1216306562167833124lemmling_Cartoon_ghost.svg.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186" y="3289392"/>
            <a:ext cx="1025027" cy="111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Šípka nahor 20"/>
          <p:cNvSpPr/>
          <p:nvPr/>
        </p:nvSpPr>
        <p:spPr>
          <a:xfrm rot="2822737">
            <a:off x="5618281" y="4161329"/>
            <a:ext cx="175778" cy="64219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BlokTextu 22"/>
          <p:cNvSpPr txBox="1"/>
          <p:nvPr/>
        </p:nvSpPr>
        <p:spPr>
          <a:xfrm>
            <a:off x="6691266" y="2172710"/>
            <a:ext cx="192079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400" dirty="0" smtClean="0"/>
              <a:t>odporúčanie</a:t>
            </a:r>
            <a:endParaRPr lang="sk-SK" dirty="0"/>
          </a:p>
        </p:txBody>
      </p:sp>
      <p:sp>
        <p:nvSpPr>
          <p:cNvPr id="24" name="Šípka nahor 23"/>
          <p:cNvSpPr/>
          <p:nvPr/>
        </p:nvSpPr>
        <p:spPr>
          <a:xfrm>
            <a:off x="7879432" y="3216041"/>
            <a:ext cx="282664" cy="12568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6" name="Picture 2" descr="C:\Users\Michal\Desktop\My_stick_person_by_xIIStrawberriesII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750" r="52125">
                        <a14:foregroundMark x1="34375" y1="21167" x2="34375" y2="21167"/>
                        <a14:foregroundMark x1="38875" y1="19833" x2="38875" y2="19833"/>
                        <a14:foregroundMark x1="38125" y1="31500" x2="38125" y2="31500"/>
                        <a14:backgroundMark x1="45500" y1="71333" x2="45500" y2="71333"/>
                        <a14:backgroundMark x1="25750" y1="44167" x2="25750" y2="4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04" r="47461"/>
          <a:stretch/>
        </p:blipFill>
        <p:spPr bwMode="auto">
          <a:xfrm>
            <a:off x="1216058" y="3755640"/>
            <a:ext cx="775408" cy="168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Michal\Desktop\My_stick_person_by_xIIStrawberriesII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750" r="52125">
                        <a14:foregroundMark x1="34375" y1="21167" x2="34375" y2="21167"/>
                        <a14:foregroundMark x1="38875" y1="19833" x2="38875" y2="19833"/>
                        <a14:foregroundMark x1="38125" y1="31500" x2="38125" y2="31500"/>
                        <a14:backgroundMark x1="45500" y1="71333" x2="45500" y2="71333"/>
                        <a14:backgroundMark x1="25750" y1="44167" x2="25750" y2="4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04" r="47461"/>
          <a:stretch/>
        </p:blipFill>
        <p:spPr bwMode="auto">
          <a:xfrm>
            <a:off x="2075388" y="3645024"/>
            <a:ext cx="775408" cy="168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ichal\Desktop\My_stick_person_by_xIIStrawberriesII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750" r="52125">
                        <a14:foregroundMark x1="34375" y1="21167" x2="34375" y2="21167"/>
                        <a14:foregroundMark x1="38875" y1="19833" x2="38875" y2="19833"/>
                        <a14:foregroundMark x1="38125" y1="31500" x2="38125" y2="31500"/>
                        <a14:backgroundMark x1="45500" y1="71333" x2="45500" y2="71333"/>
                        <a14:backgroundMark x1="25750" y1="44167" x2="25750" y2="4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04" r="47461"/>
          <a:stretch/>
        </p:blipFill>
        <p:spPr bwMode="auto">
          <a:xfrm>
            <a:off x="2771800" y="3772701"/>
            <a:ext cx="775408" cy="168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Michal\Desktop\My_stick_person_by_xIIStrawberriesII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750" r="52125">
                        <a14:foregroundMark x1="34375" y1="21167" x2="34375" y2="21167"/>
                        <a14:foregroundMark x1="38875" y1="19833" x2="38875" y2="19833"/>
                        <a14:foregroundMark x1="38125" y1="31500" x2="38125" y2="31500"/>
                        <a14:backgroundMark x1="45500" y1="71333" x2="45500" y2="71333"/>
                        <a14:backgroundMark x1="25750" y1="44167" x2="25750" y2="4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04" r="47461"/>
          <a:stretch/>
        </p:blipFill>
        <p:spPr bwMode="auto">
          <a:xfrm>
            <a:off x="5169622" y="4856928"/>
            <a:ext cx="775408" cy="168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ichal\Desktop\My_stick_person_by_xIIStrawberriesII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750" r="52125">
                        <a14:foregroundMark x1="34375" y1="21167" x2="34375" y2="21167"/>
                        <a14:foregroundMark x1="38875" y1="19833" x2="38875" y2="19833"/>
                        <a14:foregroundMark x1="38125" y1="31500" x2="38125" y2="31500"/>
                        <a14:backgroundMark x1="45500" y1="71333" x2="45500" y2="71333"/>
                        <a14:backgroundMark x1="25750" y1="44167" x2="25750" y2="4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04" r="47461"/>
          <a:stretch/>
        </p:blipFill>
        <p:spPr bwMode="auto">
          <a:xfrm>
            <a:off x="5866034" y="4984605"/>
            <a:ext cx="775408" cy="168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Michal\Desktop\My_stick_person_by_xIIStrawberriesII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750" r="52125">
                        <a14:foregroundMark x1="34375" y1="21167" x2="34375" y2="21167"/>
                        <a14:foregroundMark x1="38875" y1="19833" x2="38875" y2="19833"/>
                        <a14:foregroundMark x1="38125" y1="31500" x2="38125" y2="31500"/>
                        <a14:backgroundMark x1="45500" y1="71333" x2="45500" y2="71333"/>
                        <a14:backgroundMark x1="25750" y1="44167" x2="25750" y2="4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04" r="47461"/>
          <a:stretch/>
        </p:blipFill>
        <p:spPr bwMode="auto">
          <a:xfrm>
            <a:off x="6892936" y="4907768"/>
            <a:ext cx="775408" cy="168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Michal\Desktop\My_stick_person_by_xIIStrawberriesII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750" r="52125">
                        <a14:foregroundMark x1="34375" y1="21167" x2="34375" y2="21167"/>
                        <a14:foregroundMark x1="38875" y1="19833" x2="38875" y2="19833"/>
                        <a14:foregroundMark x1="38125" y1="31500" x2="38125" y2="31500"/>
                        <a14:backgroundMark x1="45500" y1="71333" x2="45500" y2="71333"/>
                        <a14:backgroundMark x1="25750" y1="44167" x2="25750" y2="4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04" r="47461"/>
          <a:stretch/>
        </p:blipFill>
        <p:spPr bwMode="auto">
          <a:xfrm>
            <a:off x="7605884" y="4980498"/>
            <a:ext cx="775408" cy="168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Michal\Desktop\My_stick_person_by_xIIStrawberriesII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750" r="52125">
                        <a14:foregroundMark x1="34375" y1="21167" x2="34375" y2="21167"/>
                        <a14:foregroundMark x1="38875" y1="19833" x2="38875" y2="19833"/>
                        <a14:foregroundMark x1="38125" y1="31500" x2="38125" y2="31500"/>
                        <a14:backgroundMark x1="45500" y1="71333" x2="45500" y2="71333"/>
                        <a14:backgroundMark x1="25750" y1="44167" x2="25750" y2="4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04" r="47461"/>
          <a:stretch/>
        </p:blipFill>
        <p:spPr bwMode="auto">
          <a:xfrm>
            <a:off x="8302296" y="4924829"/>
            <a:ext cx="775408" cy="168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Michal\Desktop\My_stick_person_by_xIIStrawberriesII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750" r="52125">
                        <a14:foregroundMark x1="34375" y1="21167" x2="34375" y2="21167"/>
                        <a14:foregroundMark x1="38875" y1="19833" x2="38875" y2="19833"/>
                        <a14:foregroundMark x1="38125" y1="31500" x2="38125" y2="31500"/>
                        <a14:backgroundMark x1="45500" y1="71333" x2="45500" y2="71333"/>
                        <a14:backgroundMark x1="25750" y1="44167" x2="25750" y2="4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04" r="47461"/>
          <a:stretch/>
        </p:blipFill>
        <p:spPr bwMode="auto">
          <a:xfrm>
            <a:off x="124184" y="2316202"/>
            <a:ext cx="775408" cy="1688862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Michal\Desktop\My_stick_person_by_xIIStrawberriesII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750" r="52125">
                        <a14:foregroundMark x1="34375" y1="21167" x2="34375" y2="21167"/>
                        <a14:foregroundMark x1="38875" y1="19833" x2="38875" y2="19833"/>
                        <a14:foregroundMark x1="38125" y1="31500" x2="38125" y2="31500"/>
                        <a14:backgroundMark x1="45500" y1="71333" x2="45500" y2="71333"/>
                        <a14:backgroundMark x1="25750" y1="44167" x2="25750" y2="4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04" r="47461"/>
          <a:stretch/>
        </p:blipFill>
        <p:spPr bwMode="auto">
          <a:xfrm>
            <a:off x="4394214" y="4924829"/>
            <a:ext cx="775408" cy="1688862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Šípka nahor 36"/>
          <p:cNvSpPr/>
          <p:nvPr/>
        </p:nvSpPr>
        <p:spPr>
          <a:xfrm rot="2573906">
            <a:off x="5439509" y="2373866"/>
            <a:ext cx="314329" cy="2518892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40" name="Rovná spojovacia šípka 39"/>
          <p:cNvCxnSpPr/>
          <p:nvPr/>
        </p:nvCxnSpPr>
        <p:spPr>
          <a:xfrm>
            <a:off x="323528" y="4199299"/>
            <a:ext cx="576064" cy="708469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Rovná spojovacia šípka 42"/>
          <p:cNvCxnSpPr/>
          <p:nvPr/>
        </p:nvCxnSpPr>
        <p:spPr>
          <a:xfrm>
            <a:off x="6976259" y="4253226"/>
            <a:ext cx="367787" cy="472457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92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  <p:bldP spid="4" grpId="0" animBg="1"/>
      <p:bldP spid="8" grpId="0" animBg="1"/>
      <p:bldP spid="9" grpId="0" animBg="1"/>
      <p:bldP spid="12" grpId="0" animBg="1"/>
      <p:bldP spid="21" grpId="0" animBg="1"/>
      <p:bldP spid="23" grpId="0" animBg="1"/>
      <p:bldP spid="24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vyhodnocovať?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Presnosť odporúčania</a:t>
            </a:r>
          </a:p>
          <a:p>
            <a:r>
              <a:rPr lang="sk-SK" dirty="0" smtClean="0"/>
              <a:t>Presnosť odhadovania hodnotení</a:t>
            </a:r>
          </a:p>
          <a:p>
            <a:r>
              <a:rPr lang="sk-SK" dirty="0" smtClean="0"/>
              <a:t>V závislosti od všetkého čo sa dá:</a:t>
            </a:r>
          </a:p>
          <a:p>
            <a:pPr lvl="1"/>
            <a:r>
              <a:rPr lang="sk-SK" dirty="0" smtClean="0"/>
              <a:t>Rôznorodosti skupín</a:t>
            </a:r>
          </a:p>
          <a:p>
            <a:pPr lvl="1"/>
            <a:r>
              <a:rPr lang="sk-SK" dirty="0" err="1" smtClean="0"/>
              <a:t>Agregačnej</a:t>
            </a:r>
            <a:r>
              <a:rPr lang="sk-SK" dirty="0" smtClean="0"/>
              <a:t> stratégie</a:t>
            </a:r>
          </a:p>
          <a:p>
            <a:pPr lvl="1"/>
            <a:r>
              <a:rPr lang="sk-SK" dirty="0" smtClean="0"/>
              <a:t>Veľkosti skupiny</a:t>
            </a:r>
          </a:p>
          <a:p>
            <a:pPr lvl="1"/>
            <a:r>
              <a:rPr lang="sk-SK" dirty="0" smtClean="0"/>
              <a:t>Počtu podobných používateľov použitých pre odporúčanie</a:t>
            </a:r>
          </a:p>
        </p:txBody>
      </p:sp>
    </p:spTree>
    <p:extLst>
      <p:ext uri="{BB962C8B-B14F-4D97-AF65-F5344CB8AC3E}">
        <p14:creationId xmlns:p14="http://schemas.microsoft.com/office/powerpoint/2010/main" val="334673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Dáta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MovieLens 100k</a:t>
            </a:r>
          </a:p>
          <a:p>
            <a:pPr lvl="1"/>
            <a:r>
              <a:rPr lang="sk-SK" dirty="0" smtClean="0"/>
              <a:t>100k hodnotení (min 20 per </a:t>
            </a:r>
            <a:r>
              <a:rPr lang="sk-SK" dirty="0" err="1" smtClean="0"/>
              <a:t>user</a:t>
            </a:r>
            <a:r>
              <a:rPr lang="sk-SK" dirty="0" smtClean="0"/>
              <a:t>)</a:t>
            </a:r>
          </a:p>
          <a:p>
            <a:pPr lvl="1"/>
            <a:r>
              <a:rPr lang="sk-SK" dirty="0" smtClean="0"/>
              <a:t>943 používateľov</a:t>
            </a:r>
          </a:p>
          <a:p>
            <a:pPr lvl="1"/>
            <a:r>
              <a:rPr lang="sk-SK" dirty="0" smtClean="0"/>
              <a:t>1682 filmov</a:t>
            </a:r>
          </a:p>
          <a:p>
            <a:pPr lvl="1"/>
            <a:r>
              <a:rPr lang="sk-SK" dirty="0" smtClean="0"/>
              <a:t>Vytvorených 950 skupín (190x5)</a:t>
            </a:r>
          </a:p>
          <a:p>
            <a:r>
              <a:rPr lang="sk-SK" dirty="0" smtClean="0"/>
              <a:t>SME.SK </a:t>
            </a:r>
          </a:p>
          <a:p>
            <a:pPr lvl="1"/>
            <a:r>
              <a:rPr lang="sk-SK" dirty="0" smtClean="0"/>
              <a:t>1200 používateľov</a:t>
            </a:r>
          </a:p>
          <a:p>
            <a:pPr lvl="1"/>
            <a:r>
              <a:rPr lang="sk-SK" dirty="0" smtClean="0"/>
              <a:t>Hodnotenia (</a:t>
            </a:r>
            <a:r>
              <a:rPr lang="sk-SK" dirty="0" err="1" smtClean="0"/>
              <a:t>avg</a:t>
            </a:r>
            <a:r>
              <a:rPr lang="sk-SK" dirty="0" smtClean="0"/>
              <a:t> 14 per </a:t>
            </a:r>
            <a:r>
              <a:rPr lang="sk-SK" dirty="0" err="1" smtClean="0"/>
              <a:t>user</a:t>
            </a:r>
            <a:r>
              <a:rPr lang="sk-SK" dirty="0" smtClean="0"/>
              <a:t>) – riedke</a:t>
            </a:r>
          </a:p>
          <a:p>
            <a:pPr lvl="1"/>
            <a:r>
              <a:rPr lang="sk-SK" dirty="0" smtClean="0"/>
              <a:t>Kombinácia sekcia a kategória = ID</a:t>
            </a:r>
          </a:p>
          <a:p>
            <a:r>
              <a:rPr lang="sk-SK" dirty="0" smtClean="0"/>
              <a:t>5 </a:t>
            </a:r>
            <a:r>
              <a:rPr lang="sk-SK" dirty="0" err="1" smtClean="0"/>
              <a:t>fold-cross</a:t>
            </a:r>
            <a:r>
              <a:rPr lang="sk-SK" dirty="0" smtClean="0"/>
              <a:t> </a:t>
            </a:r>
            <a:r>
              <a:rPr lang="sk-SK" dirty="0" err="1" smtClean="0"/>
              <a:t>validation</a:t>
            </a:r>
            <a:r>
              <a:rPr lang="sk-SK" dirty="0" smtClean="0"/>
              <a:t> (80:20 </a:t>
            </a:r>
            <a:r>
              <a:rPr lang="sk-SK" dirty="0" err="1" smtClean="0"/>
              <a:t>train:test</a:t>
            </a:r>
            <a:r>
              <a:rPr lang="sk-SK" dirty="0" smtClean="0"/>
              <a:t>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3710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Metriky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err="1" smtClean="0"/>
              <a:t>Precision</a:t>
            </a:r>
            <a:r>
              <a:rPr lang="sk-SK" dirty="0" smtClean="0"/>
              <a:t>, </a:t>
            </a:r>
            <a:r>
              <a:rPr lang="sk-SK" dirty="0" err="1" smtClean="0"/>
              <a:t>Recall</a:t>
            </a:r>
            <a:r>
              <a:rPr lang="sk-SK" dirty="0" smtClean="0"/>
              <a:t>, F1</a:t>
            </a:r>
            <a:endParaRPr lang="en-US" dirty="0" smtClean="0"/>
          </a:p>
          <a:p>
            <a:r>
              <a:rPr lang="en-US" dirty="0" smtClean="0"/>
              <a:t>MAE, RMSE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</a:t>
            </a:r>
            <a:r>
              <a:rPr lang="sk-SK" dirty="0" smtClean="0"/>
              <a:t>  </a:t>
            </a:r>
            <a:r>
              <a:rPr lang="en-US" sz="2400" dirty="0" err="1" smtClean="0"/>
              <a:t>dobr</a:t>
            </a:r>
            <a:r>
              <a:rPr lang="sk-SK" sz="2400" dirty="0" smtClean="0"/>
              <a:t>é z </a:t>
            </a:r>
            <a:r>
              <a:rPr lang="sk-SK" sz="2400" dirty="0" err="1" smtClean="0"/>
              <a:t>odp</a:t>
            </a:r>
            <a:r>
              <a:rPr lang="sk-SK" sz="2400" dirty="0" smtClean="0"/>
              <a:t>.</a:t>
            </a:r>
            <a:endParaRPr lang="en-US" dirty="0" smtClean="0"/>
          </a:p>
          <a:p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                                             </a:t>
            </a:r>
            <a:r>
              <a:rPr lang="sk-SK" sz="2400" dirty="0" smtClean="0"/>
              <a:t>dobré z test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4" t="40704" r="23595" b="38983"/>
          <a:stretch/>
        </p:blipFill>
        <p:spPr bwMode="auto">
          <a:xfrm>
            <a:off x="1277020" y="2564904"/>
            <a:ext cx="6751364" cy="135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1" t="34028" r="16813" b="35243"/>
          <a:stretch/>
        </p:blipFill>
        <p:spPr bwMode="auto">
          <a:xfrm>
            <a:off x="971600" y="4005064"/>
            <a:ext cx="5544616" cy="167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9" t="72821" r="43546" b="15481"/>
          <a:stretch/>
        </p:blipFill>
        <p:spPr bwMode="auto">
          <a:xfrm>
            <a:off x="2580928" y="5877272"/>
            <a:ext cx="3719264" cy="8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77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Metriky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0" t="50000" r="37432" b="22495"/>
          <a:stretch/>
        </p:blipFill>
        <p:spPr bwMode="auto">
          <a:xfrm>
            <a:off x="611560" y="1700808"/>
            <a:ext cx="671600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ĺžnik 3"/>
          <p:cNvSpPr/>
          <p:nvPr/>
        </p:nvSpPr>
        <p:spPr>
          <a:xfrm>
            <a:off x="755576" y="2708920"/>
            <a:ext cx="671600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1632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Metriky-realita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Precision@3, Precision@10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7015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273</Words>
  <Application>Microsoft Office PowerPoint</Application>
  <PresentationFormat>Prezentácia na obrazovke (4:3)</PresentationFormat>
  <Paragraphs>97</Paragraphs>
  <Slides>16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Motív Office</vt:lpstr>
      <vt:lpstr>Odporúčanie skupinám aneb kolaboratívne odporúčanie trochu inak</vt:lpstr>
      <vt:lpstr>Kolaboratívne odporúčanie</vt:lpstr>
      <vt:lpstr>Odporúčanie skupinám</vt:lpstr>
      <vt:lpstr>Turbo kolaboratívne</vt:lpstr>
      <vt:lpstr>Čo vyhodnocovať?</vt:lpstr>
      <vt:lpstr>Dáta</vt:lpstr>
      <vt:lpstr>Metriky</vt:lpstr>
      <vt:lpstr>Metriky</vt:lpstr>
      <vt:lpstr>Metriky-realita</vt:lpstr>
      <vt:lpstr>Podobnosť v rámci virtuálnych skupín</vt:lpstr>
      <vt:lpstr>Agregačné stratégie</vt:lpstr>
      <vt:lpstr>Vlastnosti metódy</vt:lpstr>
      <vt:lpstr>SME</vt:lpstr>
      <vt:lpstr>Celkove</vt:lpstr>
      <vt:lpstr>Prezentácia programu PowerPoint</vt:lpstr>
      <vt:lpstr>Čo ďalej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Odporúčanie skupinám aneb kolaboratívne odporúčanie trochu inak</dc:title>
  <dc:creator>Miso Kompan</dc:creator>
  <cp:lastModifiedBy>mk</cp:lastModifiedBy>
  <cp:revision>22</cp:revision>
  <dcterms:created xsi:type="dcterms:W3CDTF">2013-03-18T07:28:33Z</dcterms:created>
  <dcterms:modified xsi:type="dcterms:W3CDTF">2013-03-19T09:36:43Z</dcterms:modified>
</cp:coreProperties>
</file>