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4" r:id="rId3"/>
    <p:sldId id="267" r:id="rId4"/>
    <p:sldId id="266" r:id="rId5"/>
    <p:sldId id="265" r:id="rId6"/>
    <p:sldId id="268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>
        <p:scale>
          <a:sx n="110" d="100"/>
          <a:sy n="110" d="100"/>
        </p:scale>
        <p:origin x="-2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D2F39-0A18-4A09-94B7-F2AB2649C6A4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00D49B-10E8-4A36-BFF2-90A9041A847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9E5D6-1E5F-46CC-B3B6-87831D3A99C9}" type="datetimeFigureOut">
              <a:rPr lang="sk-SK" smtClean="0"/>
              <a:pPr/>
              <a:t>14. 4. 2010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CEB66-0E32-4F38-AE51-8A1E8C86884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Poloautomatick</a:t>
            </a:r>
            <a:r>
              <a:rPr lang="sk-SK" sz="2400" b="1" dirty="0" smtClean="0"/>
              <a:t>é </a:t>
            </a:r>
            <a:r>
              <a:rPr lang="sk-SK" sz="2400" b="1" dirty="0" err="1" smtClean="0"/>
              <a:t>anotovanie</a:t>
            </a:r>
            <a:r>
              <a:rPr lang="sk-SK" sz="2400" b="1" dirty="0" smtClean="0"/>
              <a:t> – súčasnosť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6357958"/>
            <a:ext cx="671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Interactive Photo </a:t>
            </a:r>
            <a:r>
              <a:rPr lang="en-US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etrieval based on Semi-Automatic Annotation using Visual Content and </a:t>
            </a:r>
            <a:r>
              <a:rPr lang="en-US" sz="9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Folksonomies</a:t>
            </a:r>
            <a:endParaRPr lang="sk-SK" sz="9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643174" y="492919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všetky vzorky korektne identifikované</a:t>
            </a:r>
            <a:endParaRPr lang="sk-SK" dirty="0"/>
          </a:p>
        </p:txBody>
      </p:sp>
      <p:pic>
        <p:nvPicPr>
          <p:cNvPr id="6" name="Obrázo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85926"/>
            <a:ext cx="764386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BlokTextu 7"/>
          <p:cNvSpPr txBox="1"/>
          <p:nvPr/>
        </p:nvSpPr>
        <p:spPr>
          <a:xfrm>
            <a:off x="1285852" y="107154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vyžaduje vstupné kľúčové slovo </a:t>
            </a:r>
            <a:r>
              <a:rPr lang="en-US" dirty="0" smtClean="0"/>
              <a:t>(caption)</a:t>
            </a:r>
            <a:endParaRPr lang="sk-SK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vizuálna </a:t>
            </a:r>
            <a:r>
              <a:rPr lang="sk-SK" dirty="0" err="1" smtClean="0"/>
              <a:t>podobosť</a:t>
            </a:r>
            <a:r>
              <a:rPr lang="sk-SK" dirty="0" smtClean="0"/>
              <a:t> – </a:t>
            </a:r>
            <a:r>
              <a:rPr lang="sk-SK" dirty="0" err="1" smtClean="0"/>
              <a:t>global-low-level-features</a:t>
            </a:r>
            <a:r>
              <a:rPr lang="sk-SK" dirty="0" smtClean="0"/>
              <a:t> </a:t>
            </a:r>
            <a:r>
              <a:rPr lang="en-US" dirty="0" smtClean="0"/>
              <a:t>(text</a:t>
            </a:r>
            <a:r>
              <a:rPr lang="sk-SK" dirty="0" err="1" smtClean="0"/>
              <a:t>úra</a:t>
            </a:r>
            <a:r>
              <a:rPr lang="sk-SK" dirty="0" smtClean="0"/>
              <a:t>, farba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10" name="BlokTextu 9"/>
          <p:cNvSpPr txBox="1"/>
          <p:nvPr/>
        </p:nvSpPr>
        <p:spPr>
          <a:xfrm>
            <a:off x="7286644" y="5715016"/>
            <a:ext cx="1038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Zdroj</a:t>
            </a:r>
            <a:r>
              <a:rPr lang="en-US" dirty="0" smtClean="0"/>
              <a:t>: [3]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Poloautomatick</a:t>
            </a:r>
            <a:r>
              <a:rPr lang="sk-SK" sz="2400" b="1" dirty="0" smtClean="0"/>
              <a:t>é </a:t>
            </a:r>
            <a:r>
              <a:rPr lang="sk-SK" sz="2400" b="1" dirty="0" err="1" smtClean="0"/>
              <a:t>anotovanie</a:t>
            </a:r>
            <a:r>
              <a:rPr lang="sk-SK" sz="2400" b="1" dirty="0" smtClean="0"/>
              <a:t> – súčasnosť / 2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6357958"/>
            <a:ext cx="671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Interactive Photo </a:t>
            </a:r>
            <a:r>
              <a:rPr lang="en-US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etrieval based on Semi-Automatic Annotation using Visual Content and </a:t>
            </a:r>
            <a:r>
              <a:rPr lang="en-US" sz="9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Folksonomies</a:t>
            </a:r>
            <a:endParaRPr lang="sk-SK" sz="9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000240"/>
            <a:ext cx="41814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BlokTextu 6"/>
          <p:cNvSpPr txBox="1"/>
          <p:nvPr/>
        </p:nvSpPr>
        <p:spPr>
          <a:xfrm>
            <a:off x="1000100" y="1142984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i="1" dirty="0" err="1" smtClean="0"/>
              <a:t>global-low-level-features</a:t>
            </a:r>
            <a:r>
              <a:rPr lang="sk-SK" dirty="0" smtClean="0"/>
              <a:t> - špecifické fotografie sú všeobecne problém, </a:t>
            </a:r>
            <a:r>
              <a:rPr lang="sk-SK" dirty="0" err="1" smtClean="0"/>
              <a:t>dataset</a:t>
            </a:r>
            <a:r>
              <a:rPr lang="sk-SK" dirty="0" smtClean="0"/>
              <a:t> musí obsahovať podobné vzory </a:t>
            </a:r>
            <a:r>
              <a:rPr lang="en-US" dirty="0" smtClean="0"/>
              <a:t>(text</a:t>
            </a:r>
            <a:r>
              <a:rPr lang="sk-SK" dirty="0" err="1" smtClean="0"/>
              <a:t>úra</a:t>
            </a:r>
            <a:r>
              <a:rPr lang="sk-SK" dirty="0" smtClean="0"/>
              <a:t>, farba</a:t>
            </a:r>
            <a:r>
              <a:rPr lang="en-US" dirty="0" smtClean="0"/>
              <a:t>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Poloautomatick</a:t>
            </a:r>
            <a:r>
              <a:rPr lang="sk-SK" sz="2400" b="1" dirty="0" smtClean="0"/>
              <a:t>é </a:t>
            </a:r>
            <a:r>
              <a:rPr lang="sk-SK" sz="2400" b="1" dirty="0" err="1" smtClean="0"/>
              <a:t>anotovanie</a:t>
            </a:r>
            <a:r>
              <a:rPr lang="sk-SK" sz="2400" b="1" dirty="0" smtClean="0"/>
              <a:t> – súčasnosť / 3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6357958"/>
            <a:ext cx="671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Interactive Photo </a:t>
            </a:r>
            <a:r>
              <a:rPr lang="en-US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etrieval based on Semi-Automatic Annotation using Visual Content and </a:t>
            </a:r>
            <a:r>
              <a:rPr lang="en-US" sz="9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Folksonomies</a:t>
            </a:r>
            <a:endParaRPr lang="sk-SK" sz="9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85860"/>
            <a:ext cx="1828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285860"/>
            <a:ext cx="11430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285860"/>
            <a:ext cx="1935957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BlokTextu 11"/>
          <p:cNvSpPr txBox="1"/>
          <p:nvPr/>
        </p:nvSpPr>
        <p:spPr>
          <a:xfrm>
            <a:off x="1071538" y="3286124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/>
              <a:t>b</a:t>
            </a:r>
            <a:r>
              <a:rPr lang="en-US" dirty="0" smtClean="0"/>
              <a:t>each</a:t>
            </a:r>
            <a:r>
              <a:rPr lang="sk-SK" dirty="0" smtClean="0"/>
              <a:t>,</a:t>
            </a:r>
            <a:r>
              <a:rPr lang="en-US" dirty="0" smtClean="0"/>
              <a:t> people</a:t>
            </a:r>
            <a:r>
              <a:rPr lang="sk-SK" dirty="0" smtClean="0"/>
              <a:t>,</a:t>
            </a:r>
            <a:endParaRPr lang="en-US" dirty="0" smtClean="0"/>
          </a:p>
          <a:p>
            <a:r>
              <a:rPr lang="sk-SK" dirty="0" smtClean="0"/>
              <a:t>s</a:t>
            </a:r>
            <a:r>
              <a:rPr lang="en-US" dirty="0" smtClean="0"/>
              <a:t>unset</a:t>
            </a:r>
            <a:r>
              <a:rPr lang="sk-SK" dirty="0" smtClean="0"/>
              <a:t>,</a:t>
            </a:r>
            <a:r>
              <a:rPr lang="en-US" dirty="0" smtClean="0"/>
              <a:t> water</a:t>
            </a:r>
            <a:endParaRPr lang="sk-SK" dirty="0"/>
          </a:p>
        </p:txBody>
      </p:sp>
      <p:sp>
        <p:nvSpPr>
          <p:cNvPr id="13" name="BlokTextu 12"/>
          <p:cNvSpPr txBox="1"/>
          <p:nvPr/>
        </p:nvSpPr>
        <p:spPr>
          <a:xfrm>
            <a:off x="571472" y="342900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H</a:t>
            </a:r>
            <a:endParaRPr lang="sk-SK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3929058" y="3286124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</a:t>
            </a:r>
            <a:r>
              <a:rPr lang="sk-SK" dirty="0" err="1" smtClean="0"/>
              <a:t>oral</a:t>
            </a:r>
            <a:r>
              <a:rPr lang="sk-SK" dirty="0" smtClean="0"/>
              <a:t>, </a:t>
            </a:r>
            <a:r>
              <a:rPr lang="sk-SK" dirty="0" err="1" smtClean="0"/>
              <a:t>ocean</a:t>
            </a:r>
            <a:r>
              <a:rPr lang="sk-SK" dirty="0" smtClean="0"/>
              <a:t>, </a:t>
            </a:r>
            <a:r>
              <a:rPr lang="sk-SK" dirty="0" err="1" smtClean="0"/>
              <a:t>reefs</a:t>
            </a:r>
            <a:endParaRPr lang="sk-SK" dirty="0"/>
          </a:p>
        </p:txBody>
      </p:sp>
      <p:sp>
        <p:nvSpPr>
          <p:cNvPr id="15" name="BlokTextu 14"/>
          <p:cNvSpPr txBox="1"/>
          <p:nvPr/>
        </p:nvSpPr>
        <p:spPr>
          <a:xfrm>
            <a:off x="6072198" y="3286124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cars</a:t>
            </a:r>
            <a:r>
              <a:rPr lang="sk-SK" dirty="0" smtClean="0"/>
              <a:t>, formula, </a:t>
            </a:r>
            <a:r>
              <a:rPr lang="sk-SK" dirty="0" err="1" smtClean="0"/>
              <a:t>tracks</a:t>
            </a:r>
            <a:r>
              <a:rPr lang="sk-SK" dirty="0" smtClean="0"/>
              <a:t>, </a:t>
            </a:r>
            <a:r>
              <a:rPr lang="sk-SK" dirty="0" err="1" smtClean="0"/>
              <a:t>wall</a:t>
            </a:r>
            <a:endParaRPr lang="sk-SK" dirty="0"/>
          </a:p>
        </p:txBody>
      </p:sp>
      <p:sp>
        <p:nvSpPr>
          <p:cNvPr id="16" name="BlokTextu 15"/>
          <p:cNvSpPr txBox="1"/>
          <p:nvPr/>
        </p:nvSpPr>
        <p:spPr>
          <a:xfrm>
            <a:off x="571472" y="4572008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S</a:t>
            </a:r>
            <a:endParaRPr lang="sk-SK" b="1" dirty="0"/>
          </a:p>
        </p:txBody>
      </p:sp>
      <p:sp>
        <p:nvSpPr>
          <p:cNvPr id="17" name="BlokTextu 16"/>
          <p:cNvSpPr txBox="1"/>
          <p:nvPr/>
        </p:nvSpPr>
        <p:spPr>
          <a:xfrm>
            <a:off x="1071538" y="4429132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l</a:t>
            </a:r>
            <a:r>
              <a:rPr lang="en-US" dirty="0" err="1" smtClean="0"/>
              <a:t>ight</a:t>
            </a:r>
            <a:r>
              <a:rPr lang="sk-SK" dirty="0" smtClean="0"/>
              <a:t>,</a:t>
            </a:r>
            <a:r>
              <a:rPr lang="en-US" dirty="0" smtClean="0"/>
              <a:t> </a:t>
            </a:r>
            <a:r>
              <a:rPr lang="en-US" b="1" dirty="0" smtClean="0"/>
              <a:t>sunset</a:t>
            </a:r>
            <a:r>
              <a:rPr lang="sk-SK" b="1" dirty="0" smtClean="0"/>
              <a:t>,</a:t>
            </a:r>
            <a:r>
              <a:rPr lang="en-US" dirty="0" smtClean="0"/>
              <a:t> sun</a:t>
            </a:r>
            <a:r>
              <a:rPr lang="sk-SK" dirty="0" smtClean="0"/>
              <a:t>, </a:t>
            </a:r>
            <a:r>
              <a:rPr lang="sk-SK" dirty="0" err="1" smtClean="0"/>
              <a:t>reflection</a:t>
            </a:r>
            <a:r>
              <a:rPr lang="sk-SK" dirty="0" smtClean="0"/>
              <a:t>,  </a:t>
            </a:r>
            <a:r>
              <a:rPr lang="sk-SK" dirty="0" err="1" smtClean="0"/>
              <a:t>clouds</a:t>
            </a:r>
            <a:endParaRPr lang="sk-SK" dirty="0"/>
          </a:p>
        </p:txBody>
      </p:sp>
      <p:sp>
        <p:nvSpPr>
          <p:cNvPr id="18" name="BlokTextu 17"/>
          <p:cNvSpPr txBox="1"/>
          <p:nvPr/>
        </p:nvSpPr>
        <p:spPr>
          <a:xfrm>
            <a:off x="3929058" y="4429132"/>
            <a:ext cx="1357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 smtClean="0"/>
              <a:t>reefs</a:t>
            </a:r>
            <a:r>
              <a:rPr lang="sk-SK" b="1" dirty="0" smtClean="0"/>
              <a:t>, </a:t>
            </a:r>
            <a:r>
              <a:rPr lang="sk-SK" b="1" dirty="0" err="1" smtClean="0"/>
              <a:t>coral</a:t>
            </a:r>
            <a:r>
              <a:rPr lang="sk-SK" b="1" dirty="0" smtClean="0"/>
              <a:t>,</a:t>
            </a:r>
            <a:r>
              <a:rPr lang="sk-SK" dirty="0" smtClean="0"/>
              <a:t> </a:t>
            </a:r>
            <a:r>
              <a:rPr lang="sk-SK" b="1" dirty="0" err="1" smtClean="0"/>
              <a:t>ocean</a:t>
            </a:r>
            <a:r>
              <a:rPr lang="sk-SK" dirty="0" smtClean="0"/>
              <a:t>, </a:t>
            </a:r>
            <a:r>
              <a:rPr lang="sk-SK" dirty="0" err="1" smtClean="0"/>
              <a:t>fish</a:t>
            </a:r>
            <a:r>
              <a:rPr lang="sk-SK" dirty="0" smtClean="0"/>
              <a:t>, </a:t>
            </a:r>
            <a:r>
              <a:rPr lang="sk-SK" dirty="0" err="1" smtClean="0"/>
              <a:t>bridge</a:t>
            </a:r>
            <a:endParaRPr lang="sk-SK" dirty="0"/>
          </a:p>
        </p:txBody>
      </p:sp>
      <p:sp>
        <p:nvSpPr>
          <p:cNvPr id="19" name="BlokTextu 18"/>
          <p:cNvSpPr txBox="1"/>
          <p:nvPr/>
        </p:nvSpPr>
        <p:spPr>
          <a:xfrm>
            <a:off x="6072198" y="4357694"/>
            <a:ext cx="1714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 smtClean="0"/>
              <a:t>forest</a:t>
            </a:r>
            <a:r>
              <a:rPr lang="sk-SK" dirty="0" smtClean="0"/>
              <a:t>, log, </a:t>
            </a:r>
            <a:r>
              <a:rPr lang="sk-SK" dirty="0" err="1" smtClean="0"/>
              <a:t>cat</a:t>
            </a:r>
            <a:r>
              <a:rPr lang="sk-SK" dirty="0" smtClean="0"/>
              <a:t>, tiger</a:t>
            </a:r>
            <a:r>
              <a:rPr lang="sk-SK" b="1" dirty="0" smtClean="0"/>
              <a:t>, </a:t>
            </a:r>
            <a:r>
              <a:rPr lang="sk-SK" b="1" dirty="0" err="1" smtClean="0"/>
              <a:t>tracks</a:t>
            </a:r>
            <a:endParaRPr lang="sk-SK" b="1" dirty="0"/>
          </a:p>
        </p:txBody>
      </p:sp>
      <p:sp>
        <p:nvSpPr>
          <p:cNvPr id="20" name="BlokTextu 19"/>
          <p:cNvSpPr txBox="1"/>
          <p:nvPr/>
        </p:nvSpPr>
        <p:spPr>
          <a:xfrm>
            <a:off x="571472" y="557214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H – </a:t>
            </a:r>
            <a:r>
              <a:rPr lang="sk-SK" dirty="0" smtClean="0"/>
              <a:t>kľúčové slová zadal človek</a:t>
            </a:r>
            <a:r>
              <a:rPr lang="en-US" dirty="0" smtClean="0"/>
              <a:t>, S – </a:t>
            </a:r>
            <a:r>
              <a:rPr lang="sk-SK" dirty="0" smtClean="0"/>
              <a:t>kľúčové slová priradil systém</a:t>
            </a:r>
            <a:endParaRPr lang="sk-SK" dirty="0"/>
          </a:p>
        </p:txBody>
      </p:sp>
      <p:sp>
        <p:nvSpPr>
          <p:cNvPr id="21" name="BlokTextu 20"/>
          <p:cNvSpPr txBox="1"/>
          <p:nvPr/>
        </p:nvSpPr>
        <p:spPr>
          <a:xfrm>
            <a:off x="571472" y="585789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Zdroj</a:t>
            </a:r>
            <a:r>
              <a:rPr lang="en-US" dirty="0" smtClean="0"/>
              <a:t>: [2]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SIFT</a:t>
            </a:r>
            <a:r>
              <a:rPr lang="en-US" sz="2400" b="1" dirty="0" smtClean="0"/>
              <a:t> (Scale Invariant Feature Transform)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6357958"/>
            <a:ext cx="671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Interactive Photo </a:t>
            </a:r>
            <a:r>
              <a:rPr lang="en-US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etrieval based on Semi-Automatic Annotation using Visual Content and </a:t>
            </a:r>
            <a:r>
              <a:rPr lang="en-US" sz="9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Folksonomies</a:t>
            </a:r>
            <a:endParaRPr lang="sk-SK" sz="9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000100" y="107154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metóda </a:t>
            </a:r>
            <a:r>
              <a:rPr lang="sk-SK" dirty="0" smtClean="0"/>
              <a:t>na rozpoznávanie obrazových vzorov typu lokálnych </a:t>
            </a:r>
            <a:r>
              <a:rPr lang="sk-SK" dirty="0" smtClean="0"/>
              <a:t>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pozostáva z </a:t>
            </a:r>
            <a:r>
              <a:rPr lang="sk-SK" dirty="0" err="1" smtClean="0"/>
              <a:t>deskriptora</a:t>
            </a:r>
            <a:r>
              <a:rPr lang="sk-SK" dirty="0" smtClean="0"/>
              <a:t> a detektora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identifikácia stabilných bodov </a:t>
            </a:r>
            <a:r>
              <a:rPr lang="en-US" dirty="0" smtClean="0"/>
              <a:t>(feature points) </a:t>
            </a:r>
            <a:r>
              <a:rPr lang="sk-SK" dirty="0" smtClean="0"/>
              <a:t>na fotografii a vytvorenie ich opisov z okolí </a:t>
            </a:r>
            <a:r>
              <a:rPr lang="en-US" dirty="0" smtClean="0"/>
              <a:t>(bin</a:t>
            </a:r>
            <a:r>
              <a:rPr lang="sk-SK" dirty="0" smtClean="0"/>
              <a:t>á</a:t>
            </a:r>
            <a:r>
              <a:rPr lang="en-US" dirty="0" err="1" smtClean="0"/>
              <a:t>rny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sk-SK" dirty="0" smtClean="0"/>
              <a:t> pre každý bod</a:t>
            </a:r>
            <a:r>
              <a:rPr lang="en-US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b="1" dirty="0" smtClean="0"/>
              <a:t>problém</a:t>
            </a:r>
            <a:r>
              <a:rPr lang="sk-SK" dirty="0" smtClean="0"/>
              <a:t> - fotografia môže obsahovať rádovo stovky až tisíce bodov</a:t>
            </a:r>
            <a:r>
              <a:rPr lang="en-US" dirty="0" smtClean="0"/>
              <a:t>!!!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857496"/>
            <a:ext cx="45148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lokTextu 15"/>
          <p:cNvSpPr txBox="1"/>
          <p:nvPr/>
        </p:nvSpPr>
        <p:spPr>
          <a:xfrm>
            <a:off x="3929058" y="563143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Zdroj: </a:t>
            </a:r>
            <a:r>
              <a:rPr lang="en-US" dirty="0" smtClean="0"/>
              <a:t>[1]</a:t>
            </a:r>
            <a:endParaRPr lang="sk-SK" dirty="0"/>
          </a:p>
        </p:txBody>
      </p:sp>
      <p:cxnSp>
        <p:nvCxnSpPr>
          <p:cNvPr id="20" name="Rovná spojovacia šípka 19"/>
          <p:cNvCxnSpPr>
            <a:stCxn id="21" idx="1"/>
          </p:cNvCxnSpPr>
          <p:nvPr/>
        </p:nvCxnSpPr>
        <p:spPr>
          <a:xfrm rot="10800000" flipV="1">
            <a:off x="3929058" y="2756410"/>
            <a:ext cx="785818" cy="7440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BlokTextu 20"/>
          <p:cNvSpPr txBox="1"/>
          <p:nvPr/>
        </p:nvSpPr>
        <p:spPr>
          <a:xfrm>
            <a:off x="4714876" y="25717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f</a:t>
            </a:r>
            <a:r>
              <a:rPr lang="sk-SK" dirty="0" smtClean="0"/>
              <a:t>eature point a jeho okolie</a:t>
            </a:r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5643570" y="521495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(b)</a:t>
            </a:r>
            <a:endParaRPr lang="sk-SK" dirty="0"/>
          </a:p>
        </p:txBody>
      </p:sp>
      <p:sp>
        <p:nvSpPr>
          <p:cNvPr id="23" name="BlokTextu 22"/>
          <p:cNvSpPr txBox="1"/>
          <p:nvPr/>
        </p:nvSpPr>
        <p:spPr>
          <a:xfrm>
            <a:off x="3357554" y="521495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(a)</a:t>
            </a:r>
            <a:endParaRPr lang="sk-SK" dirty="0"/>
          </a:p>
        </p:txBody>
      </p:sp>
      <p:sp>
        <p:nvSpPr>
          <p:cNvPr id="24" name="BlokTextu 23"/>
          <p:cNvSpPr txBox="1"/>
          <p:nvPr/>
        </p:nvSpPr>
        <p:spPr>
          <a:xfrm>
            <a:off x="5072066" y="3071810"/>
            <a:ext cx="315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 </a:t>
            </a:r>
            <a:r>
              <a:rPr lang="sk-SK" dirty="0" smtClean="0"/>
              <a:t>r</a:t>
            </a:r>
            <a:r>
              <a:rPr lang="en-US" dirty="0" err="1" smtClean="0"/>
              <a:t>ot</a:t>
            </a:r>
            <a:r>
              <a:rPr lang="sk-SK" dirty="0" err="1" smtClean="0"/>
              <a:t>ácia</a:t>
            </a:r>
            <a:r>
              <a:rPr lang="sk-SK" dirty="0" smtClean="0"/>
              <a:t>, škálovanie, skosenie</a:t>
            </a:r>
          </a:p>
          <a:p>
            <a:r>
              <a:rPr lang="sk-SK" dirty="0" smtClean="0"/>
              <a:t>Identifikované body sú zhodné</a:t>
            </a:r>
            <a:endParaRPr lang="sk-SK" dirty="0"/>
          </a:p>
        </p:txBody>
      </p:sp>
      <p:cxnSp>
        <p:nvCxnSpPr>
          <p:cNvPr id="28" name="Rovná spojovacia šípka 27"/>
          <p:cNvCxnSpPr/>
          <p:nvPr/>
        </p:nvCxnSpPr>
        <p:spPr>
          <a:xfrm rot="10800000" flipV="1">
            <a:off x="4143372" y="3786190"/>
            <a:ext cx="1214446" cy="3571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Rovná spojovacia šípka 29"/>
          <p:cNvCxnSpPr/>
          <p:nvPr/>
        </p:nvCxnSpPr>
        <p:spPr>
          <a:xfrm rot="16200000" flipH="1">
            <a:off x="5250661" y="3893347"/>
            <a:ext cx="1071570" cy="8572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SIFT</a:t>
            </a:r>
            <a:r>
              <a:rPr lang="en-US" sz="2400" b="1" dirty="0" smtClean="0"/>
              <a:t> (Scale Invariant Feature Transform)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6357958"/>
            <a:ext cx="671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Interactive Photo </a:t>
            </a:r>
            <a:r>
              <a:rPr lang="en-US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etrieval based on Semi-Automatic Annotation using Visual Content and </a:t>
            </a:r>
            <a:r>
              <a:rPr lang="en-US" sz="9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Folksonomies</a:t>
            </a:r>
            <a:endParaRPr lang="sk-SK" sz="9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86058"/>
            <a:ext cx="7286676" cy="3390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lokTextu 5"/>
          <p:cNvSpPr txBox="1"/>
          <p:nvPr/>
        </p:nvSpPr>
        <p:spPr>
          <a:xfrm>
            <a:off x="1000100" y="1071546"/>
            <a:ext cx="7429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metóda </a:t>
            </a:r>
            <a:r>
              <a:rPr lang="sk-SK" dirty="0" smtClean="0"/>
              <a:t>na rozpoznávanie obrazových vzorov typu lokálnych </a:t>
            </a:r>
            <a:r>
              <a:rPr lang="sk-SK" dirty="0" smtClean="0"/>
              <a:t>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pozostáva z </a:t>
            </a:r>
            <a:r>
              <a:rPr lang="sk-SK" dirty="0" err="1" smtClean="0"/>
              <a:t>deskriptora</a:t>
            </a:r>
            <a:r>
              <a:rPr lang="sk-SK" dirty="0" smtClean="0"/>
              <a:t> a detektora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identifikácia stabilných bodov </a:t>
            </a:r>
            <a:r>
              <a:rPr lang="en-US" dirty="0" smtClean="0"/>
              <a:t>(feature points) </a:t>
            </a:r>
            <a:r>
              <a:rPr lang="sk-SK" dirty="0" smtClean="0"/>
              <a:t>na fotografii a vytvorenie ich opisov z okolí </a:t>
            </a:r>
            <a:r>
              <a:rPr lang="en-US" dirty="0" smtClean="0"/>
              <a:t>(bin</a:t>
            </a:r>
            <a:r>
              <a:rPr lang="sk-SK" dirty="0" smtClean="0"/>
              <a:t>á</a:t>
            </a:r>
            <a:r>
              <a:rPr lang="en-US" dirty="0" err="1" smtClean="0"/>
              <a:t>rny</a:t>
            </a:r>
            <a:r>
              <a:rPr lang="en-US" dirty="0" smtClean="0"/>
              <a:t> </a:t>
            </a:r>
            <a:r>
              <a:rPr lang="en-US" dirty="0" err="1" smtClean="0"/>
              <a:t>vektor</a:t>
            </a:r>
            <a:r>
              <a:rPr lang="sk-SK" dirty="0" smtClean="0"/>
              <a:t> pre každý bod</a:t>
            </a:r>
            <a:r>
              <a:rPr lang="en-US" dirty="0" smtClean="0"/>
              <a:t>)</a:t>
            </a:r>
            <a:endParaRPr lang="sk-SK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sk-SK" dirty="0" smtClean="0"/>
              <a:t>problém - fotografia môže obsahovať r</a:t>
            </a:r>
            <a:r>
              <a:rPr lang="sk-SK" dirty="0" smtClean="0"/>
              <a:t>á</a:t>
            </a:r>
            <a:r>
              <a:rPr lang="sk-SK" dirty="0" smtClean="0"/>
              <a:t>dovo stovky až tisíce bodov</a:t>
            </a:r>
            <a:r>
              <a:rPr lang="en-US" dirty="0" smtClean="0"/>
              <a:t>!!!</a:t>
            </a:r>
            <a:endParaRPr lang="sk-SK" dirty="0" smtClean="0"/>
          </a:p>
          <a:p>
            <a:endParaRPr lang="sk-SK" dirty="0"/>
          </a:p>
        </p:txBody>
      </p:sp>
      <p:cxnSp>
        <p:nvCxnSpPr>
          <p:cNvPr id="11" name="Rovná spojovacia šípka 10"/>
          <p:cNvCxnSpPr>
            <a:stCxn id="12" idx="1"/>
          </p:cNvCxnSpPr>
          <p:nvPr/>
        </p:nvCxnSpPr>
        <p:spPr>
          <a:xfrm rot="10800000" flipV="1">
            <a:off x="2000232" y="2756410"/>
            <a:ext cx="428628" cy="4582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2428860" y="2571744"/>
            <a:ext cx="585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vstupná fotografia - všetky </a:t>
            </a:r>
            <a:r>
              <a:rPr lang="sk-SK" dirty="0" err="1" smtClean="0"/>
              <a:t>invariancie</a:t>
            </a:r>
            <a:r>
              <a:rPr lang="sk-SK" dirty="0" smtClean="0"/>
              <a:t> klasifikované korektne  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Náš návrh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6357958"/>
            <a:ext cx="671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Interactive Photo </a:t>
            </a:r>
            <a:r>
              <a:rPr lang="en-US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etrieval based on Semi-Automatic Annotation using Visual Content and </a:t>
            </a:r>
            <a:r>
              <a:rPr lang="en-US" sz="9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Folksonomies</a:t>
            </a:r>
            <a:endParaRPr lang="sk-SK" sz="9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00306"/>
            <a:ext cx="43243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BlokTextu 12"/>
          <p:cNvSpPr txBox="1"/>
          <p:nvPr/>
        </p:nvSpPr>
        <p:spPr>
          <a:xfrm>
            <a:off x="785786" y="1000108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k-SK" dirty="0" smtClean="0"/>
              <a:t>používateľ identifikuje</a:t>
            </a:r>
            <a:r>
              <a:rPr lang="en-US" dirty="0" smtClean="0"/>
              <a:t> </a:t>
            </a:r>
            <a:r>
              <a:rPr lang="en-US" dirty="0" err="1" smtClean="0"/>
              <a:t>objekt</a:t>
            </a:r>
            <a:r>
              <a:rPr lang="en-US" dirty="0" smtClean="0"/>
              <a:t> z</a:t>
            </a:r>
            <a:r>
              <a:rPr lang="sk-SK" dirty="0" smtClean="0"/>
              <a:t>á</a:t>
            </a:r>
            <a:r>
              <a:rPr lang="en-US" dirty="0" err="1" smtClean="0"/>
              <a:t>ujmu</a:t>
            </a:r>
            <a:r>
              <a:rPr lang="sk-SK" dirty="0" smtClean="0"/>
              <a:t>, z neho sú následne „extrahované“ vizuálne body a tieto vstupujú ako dopyt</a:t>
            </a:r>
          </a:p>
          <a:p>
            <a:pPr marL="342900" indent="-342900">
              <a:buFont typeface="+mj-lt"/>
              <a:buAutoNum type="arabicPeriod"/>
            </a:pPr>
            <a:r>
              <a:rPr lang="sk-SK" dirty="0" smtClean="0"/>
              <a:t>systém vytvorí zoznam fotografii </a:t>
            </a:r>
            <a:r>
              <a:rPr lang="en-US" dirty="0" smtClean="0"/>
              <a:t>(</a:t>
            </a:r>
            <a:r>
              <a:rPr lang="en-US" dirty="0" err="1" smtClean="0"/>
              <a:t>kandid</a:t>
            </a:r>
            <a:r>
              <a:rPr lang="sk-SK" dirty="0" smtClean="0"/>
              <a:t>á</a:t>
            </a:r>
            <a:r>
              <a:rPr lang="en-US" dirty="0" err="1" smtClean="0"/>
              <a:t>tov</a:t>
            </a:r>
            <a:r>
              <a:rPr lang="en-US" dirty="0" smtClean="0"/>
              <a:t>)</a:t>
            </a:r>
            <a:r>
              <a:rPr lang="sk-SK" dirty="0" smtClean="0"/>
              <a:t>, kde každá </a:t>
            </a:r>
            <a:r>
              <a:rPr lang="sk-SK" dirty="0" err="1" smtClean="0"/>
              <a:t>fatografia</a:t>
            </a:r>
            <a:r>
              <a:rPr lang="sk-SK" dirty="0" smtClean="0"/>
              <a:t> </a:t>
            </a:r>
            <a:r>
              <a:rPr lang="sk-SK" dirty="0" smtClean="0"/>
              <a:t>obsahuje vstupný </a:t>
            </a:r>
            <a:r>
              <a:rPr lang="sk-SK" dirty="0" smtClean="0"/>
              <a:t>objekt </a:t>
            </a:r>
            <a:r>
              <a:rPr lang="en-US" dirty="0" smtClean="0"/>
              <a:t>(</a:t>
            </a:r>
            <a:r>
              <a:rPr lang="en-US" dirty="0" err="1" smtClean="0"/>
              <a:t>dopyt</a:t>
            </a:r>
            <a:r>
              <a:rPr lang="en-US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endParaRPr lang="sk-SK" dirty="0"/>
          </a:p>
        </p:txBody>
      </p:sp>
      <p:cxnSp>
        <p:nvCxnSpPr>
          <p:cNvPr id="15" name="Rovná spojovacia šípka 14"/>
          <p:cNvCxnSpPr/>
          <p:nvPr/>
        </p:nvCxnSpPr>
        <p:spPr>
          <a:xfrm rot="10800000" flipV="1">
            <a:off x="4643438" y="3286124"/>
            <a:ext cx="2143140" cy="428628"/>
          </a:xfrm>
          <a:prstGeom prst="straightConnector1">
            <a:avLst/>
          </a:prstGeom>
          <a:ln w="28575">
            <a:solidFill>
              <a:schemeClr val="accent6"/>
            </a:solidFill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BlokTextu 17"/>
          <p:cNvSpPr txBox="1"/>
          <p:nvPr/>
        </p:nvSpPr>
        <p:spPr>
          <a:xfrm>
            <a:off x="6858016" y="2928934"/>
            <a:ext cx="16430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bod</a:t>
            </a:r>
            <a:r>
              <a:rPr lang="en-US" dirty="0" smtClean="0"/>
              <a:t> </a:t>
            </a:r>
            <a:r>
              <a:rPr lang="en-US" dirty="0" err="1" smtClean="0"/>
              <a:t>asociov</a:t>
            </a:r>
            <a:r>
              <a:rPr lang="sk-SK" dirty="0" err="1" smtClean="0"/>
              <a:t>aný</a:t>
            </a:r>
            <a:endParaRPr lang="en-US" dirty="0" smtClean="0"/>
          </a:p>
          <a:p>
            <a:r>
              <a:rPr lang="sk-SK" dirty="0" smtClean="0"/>
              <a:t>s kľúčovým</a:t>
            </a:r>
          </a:p>
          <a:p>
            <a:r>
              <a:rPr lang="sk-SK" dirty="0" smtClean="0"/>
              <a:t>slovom</a:t>
            </a:r>
          </a:p>
          <a:p>
            <a:r>
              <a:rPr lang="en-US" dirty="0" smtClean="0"/>
              <a:t>(</a:t>
            </a:r>
            <a:r>
              <a:rPr lang="sk-SK" dirty="0" smtClean="0"/>
              <a:t>pes</a:t>
            </a:r>
            <a:r>
              <a:rPr lang="en-US" dirty="0" smtClean="0"/>
              <a:t>, </a:t>
            </a:r>
            <a:r>
              <a:rPr lang="en-US" dirty="0" err="1" smtClean="0"/>
              <a:t>teri</a:t>
            </a:r>
            <a:r>
              <a:rPr lang="sk-SK" dirty="0" smtClean="0"/>
              <a:t>é</a:t>
            </a:r>
            <a:r>
              <a:rPr lang="en-US" dirty="0" smtClean="0"/>
              <a:t>r)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sk-SK" sz="2400" b="1" dirty="0" smtClean="0"/>
              <a:t>Náš návrh / 2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6357958"/>
            <a:ext cx="671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Interactive Photo </a:t>
            </a:r>
            <a:r>
              <a:rPr lang="en-US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etrieval based on Semi-Automatic Annotation using Visual Content and </a:t>
            </a:r>
            <a:r>
              <a:rPr lang="en-US" sz="9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Folksonomies</a:t>
            </a:r>
            <a:endParaRPr lang="sk-SK" sz="9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85786" y="100010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sk-SK" dirty="0" smtClean="0"/>
              <a:t>z</a:t>
            </a:r>
            <a:r>
              <a:rPr lang="en-US" dirty="0" err="1" smtClean="0"/>
              <a:t>oznam</a:t>
            </a:r>
            <a:r>
              <a:rPr lang="en-US" dirty="0" smtClean="0"/>
              <a:t> </a:t>
            </a:r>
            <a:r>
              <a:rPr lang="en-US" dirty="0" err="1" smtClean="0"/>
              <a:t>kandid</a:t>
            </a:r>
            <a:r>
              <a:rPr lang="sk-SK" dirty="0" smtClean="0"/>
              <a:t>á</a:t>
            </a:r>
            <a:r>
              <a:rPr lang="en-US" dirty="0" err="1" smtClean="0"/>
              <a:t>tov</a:t>
            </a:r>
            <a:r>
              <a:rPr lang="sk-SK" dirty="0" smtClean="0"/>
              <a:t> je „zjemnený“ porovnaním so zvyšnými bodmi dopytu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sk-SK" dirty="0" smtClean="0"/>
              <a:t>extrakcia </a:t>
            </a:r>
            <a:r>
              <a:rPr lang="sk-SK" dirty="0" smtClean="0"/>
              <a:t>kľúčových slov z identifikovaných objektov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sk-SK" dirty="0" smtClean="0"/>
              <a:t>doplnenie kľúčových slov asociovaných s fotografiou, avšak s menšou váhou ako v bode 3, skompletizovanie zoznamu kľúčových </a:t>
            </a:r>
            <a:r>
              <a:rPr lang="sk-SK" dirty="0" smtClean="0"/>
              <a:t>slov</a:t>
            </a: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500306"/>
            <a:ext cx="43148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00066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Literat</a:t>
            </a:r>
            <a:r>
              <a:rPr lang="sk-SK" sz="2400" b="1" dirty="0" err="1" smtClean="0"/>
              <a:t>úra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1071538" y="6357958"/>
            <a:ext cx="67151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Interactive Photo </a:t>
            </a:r>
            <a:r>
              <a:rPr lang="en-US" sz="9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95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etrieval based on Semi-Automatic Annotation using Visual Content and </a:t>
            </a:r>
            <a:r>
              <a:rPr lang="en-US" sz="95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Folksonomies</a:t>
            </a:r>
            <a:endParaRPr lang="sk-SK" sz="95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785786" y="1000108"/>
            <a:ext cx="75009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Zheng</a:t>
            </a:r>
            <a:r>
              <a:rPr lang="en-US" dirty="0" smtClean="0"/>
              <a:t>, Q. and </a:t>
            </a:r>
            <a:r>
              <a:rPr lang="en-US" dirty="0" err="1" smtClean="0"/>
              <a:t>Gao</a:t>
            </a:r>
            <a:r>
              <a:rPr lang="en-US" dirty="0" smtClean="0"/>
              <a:t>, W. 2008. Constructing visual phrases for effective and efficient object-based image retrieval. ACM Trans. Multimedia </a:t>
            </a:r>
            <a:r>
              <a:rPr lang="en-US" dirty="0" err="1" smtClean="0"/>
              <a:t>Comput</a:t>
            </a:r>
            <a:r>
              <a:rPr lang="en-US" dirty="0" smtClean="0"/>
              <a:t>. </a:t>
            </a:r>
            <a:r>
              <a:rPr lang="en-US" dirty="0" err="1" smtClean="0"/>
              <a:t>Commun</a:t>
            </a:r>
            <a:r>
              <a:rPr lang="en-US" dirty="0" smtClean="0"/>
              <a:t>. Appl. 5, 1 (Oct. 2008), 1-19.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http</a:t>
            </a:r>
            <a:r>
              <a:rPr lang="en-US" dirty="0" smtClean="0"/>
              <a:t>://</a:t>
            </a:r>
            <a:r>
              <a:rPr lang="en-US" dirty="0" smtClean="0"/>
              <a:t>trongton.free.fr/publication/pham_iad_thesis.pdf</a:t>
            </a:r>
            <a:endParaRPr lang="sk-SK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Wang</a:t>
            </a:r>
            <a:r>
              <a:rPr lang="en-US" dirty="0" smtClean="0"/>
              <a:t>, X., Zhang, L., Jing, F., and Ma, W. 2006. </a:t>
            </a:r>
            <a:r>
              <a:rPr lang="en-US" dirty="0" err="1" smtClean="0"/>
              <a:t>AnnoSearch</a:t>
            </a:r>
            <a:r>
              <a:rPr lang="en-US" dirty="0" smtClean="0"/>
              <a:t>: Image Auto-Annotation by Search. In Proceedings of the 2006 IEEE Computer Society Conference on Computer Vision and Pattern Recognition - Volume 2 (June 17 - 22, 2006). CVPR. IEEE Computer Society, Washington, DC, 1483-1490.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1416</TotalTime>
  <Words>587</Words>
  <Application>Microsoft Office PowerPoint</Application>
  <PresentationFormat>Prezentácia na obrazovke (4:3)</PresentationFormat>
  <Paragraphs>59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Snímka 1</vt:lpstr>
      <vt:lpstr>Poloautomatické anotovanie – súčasnosť</vt:lpstr>
      <vt:lpstr>Poloautomatické anotovanie – súčasnosť / 2</vt:lpstr>
      <vt:lpstr>Poloautomatické anotovanie – súčasnosť / 3</vt:lpstr>
      <vt:lpstr>SIFT (Scale Invariant Feature Transform)</vt:lpstr>
      <vt:lpstr>SIFT (Scale Invariant Feature Transform)</vt:lpstr>
      <vt:lpstr>Náš návrh</vt:lpstr>
      <vt:lpstr>Náš návrh / 2</vt:lpstr>
      <vt:lpstr>Literatúra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Eduard Kuric</dc:creator>
  <cp:lastModifiedBy>Eduard Kuric</cp:lastModifiedBy>
  <cp:revision>83</cp:revision>
  <dcterms:created xsi:type="dcterms:W3CDTF">2009-12-01T18:04:36Z</dcterms:created>
  <dcterms:modified xsi:type="dcterms:W3CDTF">2010-04-14T07:00:18Z</dcterms:modified>
</cp:coreProperties>
</file>