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2" r:id="rId1"/>
    <p:sldMasterId id="2147483654" r:id="rId2"/>
  </p:sldMasterIdLst>
  <p:notesMasterIdLst>
    <p:notesMasterId r:id="rId46"/>
  </p:notesMasterIdLst>
  <p:sldIdLst>
    <p:sldId id="256" r:id="rId3"/>
    <p:sldId id="266" r:id="rId4"/>
    <p:sldId id="299" r:id="rId5"/>
    <p:sldId id="286" r:id="rId6"/>
    <p:sldId id="283" r:id="rId7"/>
    <p:sldId id="280" r:id="rId8"/>
    <p:sldId id="300" r:id="rId9"/>
    <p:sldId id="282" r:id="rId10"/>
    <p:sldId id="304" r:id="rId11"/>
    <p:sldId id="287" r:id="rId12"/>
    <p:sldId id="305" r:id="rId13"/>
    <p:sldId id="309" r:id="rId14"/>
    <p:sldId id="307" r:id="rId15"/>
    <p:sldId id="308" r:id="rId16"/>
    <p:sldId id="306" r:id="rId17"/>
    <p:sldId id="310" r:id="rId18"/>
    <p:sldId id="311" r:id="rId19"/>
    <p:sldId id="312" r:id="rId20"/>
    <p:sldId id="314" r:id="rId21"/>
    <p:sldId id="313" r:id="rId22"/>
    <p:sldId id="315" r:id="rId23"/>
    <p:sldId id="316" r:id="rId24"/>
    <p:sldId id="317" r:id="rId25"/>
    <p:sldId id="318" r:id="rId26"/>
    <p:sldId id="293" r:id="rId27"/>
    <p:sldId id="292" r:id="rId28"/>
    <p:sldId id="290" r:id="rId29"/>
    <p:sldId id="301" r:id="rId30"/>
    <p:sldId id="295" r:id="rId31"/>
    <p:sldId id="285" r:id="rId32"/>
    <p:sldId id="294" r:id="rId33"/>
    <p:sldId id="277" r:id="rId34"/>
    <p:sldId id="278" r:id="rId35"/>
    <p:sldId id="279" r:id="rId36"/>
    <p:sldId id="319" r:id="rId37"/>
    <p:sldId id="270" r:id="rId38"/>
    <p:sldId id="271" r:id="rId39"/>
    <p:sldId id="321" r:id="rId40"/>
    <p:sldId id="320" r:id="rId41"/>
    <p:sldId id="322" r:id="rId42"/>
    <p:sldId id="272" r:id="rId43"/>
    <p:sldId id="273" r:id="rId44"/>
    <p:sldId id="323" r:id="rId45"/>
  </p:sldIdLst>
  <p:sldSz cx="9144000" cy="6858000" type="screen4x3"/>
  <p:notesSz cx="6858000" cy="9144000"/>
  <p:embeddedFontLst>
    <p:embeddedFont>
      <p:font typeface="Calibri" pitchFamily="34" charset="0"/>
      <p:regular r:id="rId47"/>
      <p:bold r:id="rId48"/>
      <p:italic r:id="rId49"/>
      <p:boldItalic r:id="rId50"/>
    </p:embeddedFont>
    <p:embeddedFont>
      <p:font typeface="Consolas" pitchFamily="49" charset="0"/>
      <p:regular r:id="rId51"/>
      <p:bold r:id="rId52"/>
      <p:italic r:id="rId53"/>
      <p:boldItalic r:id="rId54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vod" id="{3021E42C-EF77-4EE9-A1B2-A8BA80B9C8B3}">
          <p14:sldIdLst>
            <p14:sldId id="256"/>
            <p14:sldId id="266"/>
            <p14:sldId id="299"/>
            <p14:sldId id="286"/>
            <p14:sldId id="283"/>
          </p14:sldIdLst>
        </p14:section>
        <p14:section name="Moja metoda" id="{2AD02554-5C53-47AE-808E-54BFC54D9753}">
          <p14:sldIdLst>
            <p14:sldId id="280"/>
            <p14:sldId id="300"/>
            <p14:sldId id="282"/>
            <p14:sldId id="304"/>
          </p14:sldIdLst>
        </p14:section>
        <p14:section name="Ako som to robil" id="{D087CA31-4EFB-46A9-9714-DC10BEDBB55A}">
          <p14:sldIdLst>
            <p14:sldId id="287"/>
            <p14:sldId id="305"/>
            <p14:sldId id="309"/>
            <p14:sldId id="307"/>
            <p14:sldId id="308"/>
            <p14:sldId id="306"/>
            <p14:sldId id="310"/>
            <p14:sldId id="311"/>
            <p14:sldId id="312"/>
            <p14:sldId id="314"/>
          </p14:sldIdLst>
        </p14:section>
        <p14:section name="ALEF utrackdef" id="{DDC10C0F-ECB2-4DAB-A01B-B272558BBF31}">
          <p14:sldIdLst>
            <p14:sldId id="313"/>
            <p14:sldId id="315"/>
            <p14:sldId id="316"/>
            <p14:sldId id="317"/>
            <p14:sldId id="318"/>
          </p14:sldIdLst>
        </p14:section>
        <p14:section name="ALEF" id="{617B782F-926C-4624-9338-AEB6C0A6C2E7}">
          <p14:sldIdLst>
            <p14:sldId id="293"/>
            <p14:sldId id="292"/>
          </p14:sldIdLst>
        </p14:section>
        <p14:section name="Ukazka" id="{41DB551F-53BF-4946-9651-9CBDDD20F38A}">
          <p14:sldIdLst>
            <p14:sldId id="290"/>
          </p14:sldIdLst>
        </p14:section>
        <p14:section name="Overenie" id="{F7061528-7211-42D9-91AF-B979D3310177}">
          <p14:sldIdLst>
            <p14:sldId id="301"/>
            <p14:sldId id="295"/>
            <p14:sldId id="285"/>
            <p14:sldId id="294"/>
            <p14:sldId id="277"/>
            <p14:sldId id="278"/>
            <p14:sldId id="279"/>
            <p14:sldId id="319"/>
            <p14:sldId id="270"/>
          </p14:sldIdLst>
        </p14:section>
        <p14:section name="Otazky" id="{C774A281-9661-49DD-934E-91ED8617B41B}">
          <p14:sldIdLst>
            <p14:sldId id="271"/>
            <p14:sldId id="321"/>
            <p14:sldId id="320"/>
            <p14:sldId id="322"/>
            <p14:sldId id="272"/>
            <p14:sldId id="273"/>
            <p14:sldId id="32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1E1"/>
    <a:srgbClr val="FFFFE5"/>
    <a:srgbClr val="D5FFD5"/>
    <a:srgbClr val="FFD3D3"/>
    <a:srgbClr val="6E92AA"/>
    <a:srgbClr val="5C839E"/>
    <a:srgbClr val="50738A"/>
    <a:srgbClr val="F2CF00"/>
    <a:srgbClr val="CB46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69" autoAdjust="0"/>
    <p:restoredTop sz="91940" autoAdjust="0"/>
  </p:normalViewPr>
  <p:slideViewPr>
    <p:cSldViewPr>
      <p:cViewPr>
        <p:scale>
          <a:sx n="100" d="100"/>
          <a:sy n="100" d="100"/>
        </p:scale>
        <p:origin x="-1518" y="-6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7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3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2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5.fntdata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ct\DP\DP3\experiment\eval4explicit\otazky_vyhodnoten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ct\DP\DP3\experiment\eval4explicit\otazky_vyhodnotene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ct\DP\DP3\experiment\eval4explicit\otazky_vyhodnotene.xlsx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ct\DP\DP3\experiment\eval4explicit\otazky_vyhodnoten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title>
      <c:tx>
        <c:rich>
          <a:bodyPr/>
          <a:lstStyle/>
          <a:p>
            <a:pPr>
              <a:defRPr/>
            </a:pPr>
            <a:r>
              <a:rPr lang="sk-SK" sz="2400" dirty="0">
                <a:latin typeface="Myriad Pro" pitchFamily="34" charset="0"/>
              </a:rPr>
              <a:t>Použitá kamera</a:t>
            </a:r>
            <a:endParaRPr lang="en-US" sz="2400" baseline="0" dirty="0">
              <a:latin typeface="Myriad Pro" pitchFamily="34" charset="0"/>
            </a:endParaRPr>
          </a:p>
        </c:rich>
      </c:tx>
      <c:layout>
        <c:manualLayout>
          <c:xMode val="edge"/>
          <c:yMode val="edge"/>
          <c:x val="0.22039524627482812"/>
          <c:y val="0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spPr>
            <a:solidFill>
              <a:schemeClr val="bg2">
                <a:lumMod val="20000"/>
                <a:lumOff val="80000"/>
              </a:schemeClr>
            </a:solidFill>
          </c:spPr>
          <c:explosion val="2"/>
          <c:dPt>
            <c:idx val="0"/>
            <c:bubble3D val="0"/>
            <c:spPr>
              <a:solidFill>
                <a:srgbClr val="FFFFE5"/>
              </a:solidFill>
            </c:spPr>
          </c:dPt>
          <c:dPt>
            <c:idx val="1"/>
            <c:bubble3D val="0"/>
            <c:spPr>
              <a:solidFill>
                <a:srgbClr val="D5FFD5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2400" b="1">
                        <a:latin typeface="Myriad Pro" pitchFamily="34" charset="0"/>
                      </a:defRPr>
                    </a:pPr>
                    <a:r>
                      <a:rPr lang="en-US" sz="2400" b="1" smtClean="0"/>
                      <a:t>12</a:t>
                    </a:r>
                    <a:endParaRPr lang="sk-SK" sz="2400" b="1" smtClean="0"/>
                  </a:p>
                  <a:p>
                    <a:pPr>
                      <a:defRPr sz="2400" b="1">
                        <a:latin typeface="Myriad Pro" pitchFamily="34" charset="0"/>
                      </a:defRPr>
                    </a:pPr>
                    <a:r>
                      <a:rPr lang="en-US" sz="2400" b="1" smtClean="0"/>
                      <a:t>40</a:t>
                    </a:r>
                    <a:r>
                      <a:rPr lang="en-US" sz="2400" b="1" dirty="0"/>
                      <a:t>%</a:t>
                    </a:r>
                    <a:endParaRPr lang="en-US" b="1" dirty="0"/>
                  </a:p>
                </c:rich>
              </c:tx>
              <c:spPr/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2400" b="1" baseline="0">
                        <a:latin typeface="Myriad Pro" pitchFamily="34" charset="0"/>
                      </a:defRPr>
                    </a:pPr>
                    <a:r>
                      <a:rPr lang="en-US" sz="2400" b="1" dirty="0" smtClean="0"/>
                      <a:t>11</a:t>
                    </a:r>
                    <a:endParaRPr lang="sk-SK" sz="2400" b="1" dirty="0" smtClean="0"/>
                  </a:p>
                  <a:p>
                    <a:pPr>
                      <a:defRPr sz="2400" b="1" baseline="0">
                        <a:latin typeface="Myriad Pro" pitchFamily="34" charset="0"/>
                      </a:defRPr>
                    </a:pPr>
                    <a:r>
                      <a:rPr lang="en-US" sz="2400" b="1" dirty="0" smtClean="0"/>
                      <a:t>37</a:t>
                    </a:r>
                    <a:r>
                      <a:rPr lang="en-US" sz="2400" b="1" dirty="0"/>
                      <a:t>%</a:t>
                    </a:r>
                    <a:endParaRPr lang="en-US" b="1" dirty="0"/>
                  </a:p>
                </c:rich>
              </c:tx>
              <c:spPr/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pPr>
                      <a:defRPr sz="2400" b="1">
                        <a:latin typeface="Myriad Pro" pitchFamily="34" charset="0"/>
                      </a:defRPr>
                    </a:pPr>
                    <a:r>
                      <a:rPr lang="en-US" sz="2400" b="1" smtClean="0"/>
                      <a:t>7</a:t>
                    </a:r>
                    <a:endParaRPr lang="sk-SK" sz="2400" b="1" smtClean="0"/>
                  </a:p>
                  <a:p>
                    <a:pPr>
                      <a:defRPr sz="2400" b="1">
                        <a:latin typeface="Myriad Pro" pitchFamily="34" charset="0"/>
                      </a:defRPr>
                    </a:pPr>
                    <a:r>
                      <a:rPr lang="en-US" sz="2400" b="1" smtClean="0"/>
                      <a:t>23</a:t>
                    </a:r>
                    <a:r>
                      <a:rPr lang="en-US" sz="2400" b="1" dirty="0"/>
                      <a:t>%</a:t>
                    </a:r>
                    <a:endParaRPr lang="en-US" b="1" dirty="0"/>
                  </a:p>
                </c:rich>
              </c:tx>
              <c:spPr/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400">
                    <a:latin typeface="Myriad Pro" pitchFamily="34" charset="0"/>
                  </a:defRPr>
                </a:pPr>
                <a:endParaRPr lang="sk-SK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strRef>
              <c:f>List1!$A$2:$A$4</c:f>
              <c:strCache>
                <c:ptCount val="3"/>
                <c:pt idx="0">
                  <c:v>Notebook</c:v>
                </c:pt>
                <c:pt idx="1">
                  <c:v>Zapožičaná (vlastná)</c:v>
                </c:pt>
                <c:pt idx="2">
                  <c:v>Žiadna</c:v>
                </c:pt>
              </c:strCache>
            </c:strRef>
          </c:cat>
          <c:val>
            <c:numRef>
              <c:f>List1!$B$2:$B$4</c:f>
              <c:numCache>
                <c:formatCode>General</c:formatCode>
                <c:ptCount val="3"/>
                <c:pt idx="0">
                  <c:v>12</c:v>
                </c:pt>
                <c:pt idx="1">
                  <c:v>11</c:v>
                </c:pt>
                <c:pt idx="2">
                  <c:v>7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title>
      <c:tx>
        <c:rich>
          <a:bodyPr/>
          <a:lstStyle/>
          <a:p>
            <a:pPr>
              <a:defRPr sz="2400">
                <a:latin typeface="Myriad Pro" pitchFamily="34" charset="0"/>
              </a:defRPr>
            </a:pPr>
            <a:r>
              <a:rPr lang="sk-SK" sz="2400" dirty="0" smtClean="0">
                <a:latin typeface="Myriad Pro" pitchFamily="34" charset="0"/>
              </a:rPr>
              <a:t>Používali by ste bežne rozšírenie</a:t>
            </a:r>
            <a:r>
              <a:rPr lang="en-US" sz="2400" dirty="0" smtClean="0">
                <a:latin typeface="Myriad Pro" pitchFamily="34" charset="0"/>
              </a:rPr>
              <a:t>?</a:t>
            </a:r>
            <a:endParaRPr lang="sk-SK" sz="2400" dirty="0">
              <a:latin typeface="Myriad Pro" pitchFamily="34" charset="0"/>
            </a:endParaRPr>
          </a:p>
          <a:p>
            <a:pPr>
              <a:defRPr sz="2400">
                <a:latin typeface="Myriad Pro" pitchFamily="34" charset="0"/>
              </a:defRPr>
            </a:pPr>
            <a:r>
              <a:rPr lang="sk-SK" sz="2400" dirty="0">
                <a:latin typeface="Myriad Pro" pitchFamily="34" charset="0"/>
              </a:rPr>
              <a:t>(</a:t>
            </a:r>
            <a:r>
              <a:rPr lang="sk-SK" sz="2400" dirty="0" err="1">
                <a:latin typeface="Myriad Pro" pitchFamily="34" charset="0"/>
              </a:rPr>
              <a:t>Notebooková</a:t>
            </a:r>
            <a:r>
              <a:rPr lang="sk-SK" sz="2400" baseline="0" dirty="0">
                <a:latin typeface="Myriad Pro" pitchFamily="34" charset="0"/>
              </a:rPr>
              <a:t> kamera)</a:t>
            </a:r>
            <a:endParaRPr lang="sk-SK" sz="2400" dirty="0">
              <a:latin typeface="Myriad Pro" pitchFamily="34" charset="0"/>
            </a:endParaRP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chemeClr val="tx2">
                  <a:lumMod val="95000"/>
                </a:schemeClr>
              </a:solidFill>
            </c:spPr>
          </c:dPt>
          <c:dPt>
            <c:idx val="1"/>
            <c:bubble3D val="0"/>
            <c:spPr>
              <a:solidFill>
                <a:srgbClr val="D5FFD5"/>
              </a:solidFill>
            </c:spPr>
          </c:dPt>
          <c:dPt>
            <c:idx val="2"/>
            <c:bubble3D val="0"/>
            <c:spPr>
              <a:solidFill>
                <a:srgbClr val="FFFFE5"/>
              </a:solidFill>
            </c:spPr>
          </c:dPt>
          <c:dPt>
            <c:idx val="3"/>
            <c:bubble3D val="0"/>
            <c:spPr>
              <a:solidFill>
                <a:srgbClr val="FFE1E1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 dirty="0" smtClean="0"/>
                      <a:t>1</a:t>
                    </a:r>
                    <a:endParaRPr lang="sk-SK" b="1" dirty="0" smtClean="0"/>
                  </a:p>
                  <a:p>
                    <a:r>
                      <a:rPr lang="en-US" b="1" dirty="0" smtClean="0"/>
                      <a:t>9</a:t>
                    </a:r>
                    <a:r>
                      <a:rPr lang="en-US" b="1" dirty="0"/>
                      <a:t>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6298516769048133"/>
                  <c:y val="9.4032907754994191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2</a:t>
                    </a:r>
                    <a:endParaRPr lang="sk-SK" b="1" dirty="0" smtClean="0"/>
                  </a:p>
                  <a:p>
                    <a:r>
                      <a:rPr lang="en-US" b="1" dirty="0" smtClean="0"/>
                      <a:t>18%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1781649729305982"/>
                  <c:y val="-7.019903193939403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1</a:t>
                    </a:r>
                    <a:endParaRPr lang="sk-SK" b="1" dirty="0" smtClean="0"/>
                  </a:p>
                  <a:p>
                    <a:r>
                      <a:rPr lang="en-US" b="1" dirty="0" smtClean="0"/>
                      <a:t>9%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b="1" dirty="0" smtClean="0"/>
                      <a:t>7</a:t>
                    </a:r>
                    <a:endParaRPr lang="sk-SK" b="1" dirty="0" smtClean="0"/>
                  </a:p>
                  <a:p>
                    <a:r>
                      <a:rPr lang="en-US" b="1" dirty="0" smtClean="0"/>
                      <a:t>64%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400" b="1">
                    <a:latin typeface="Myriad Pro" pitchFamily="34" charset="0"/>
                  </a:defRPr>
                </a:pPr>
                <a:endParaRPr lang="sk-SK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strRef>
              <c:f>List1!$B$7:$B$10</c:f>
              <c:strCache>
                <c:ptCount val="4"/>
                <c:pt idx="0">
                  <c:v>Bez vyjadrenia</c:v>
                </c:pt>
                <c:pt idx="1">
                  <c:v>Neprekážalo</c:v>
                </c:pt>
                <c:pt idx="2">
                  <c:v>Neutrálny</c:v>
                </c:pt>
                <c:pt idx="3">
                  <c:v>Prekážalo</c:v>
                </c:pt>
              </c:strCache>
            </c:strRef>
          </c:cat>
          <c:val>
            <c:numRef>
              <c:f>List1!$C$7:$C$10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7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>
                <a:latin typeface="Myriad Pro" pitchFamily="34" charset="0"/>
              </a:defRPr>
            </a:pPr>
            <a:r>
              <a:rPr lang="sk-SK" sz="2400">
                <a:latin typeface="Myriad Pro" pitchFamily="34" charset="0"/>
              </a:rPr>
              <a:t>Bežné používanie rozšírenia</a:t>
            </a:r>
            <a:r>
              <a:rPr lang="en-US" sz="2400">
                <a:latin typeface="Myriad Pro" pitchFamily="34" charset="0"/>
              </a:rPr>
              <a:t>?</a:t>
            </a:r>
            <a:endParaRPr lang="sk-SK" sz="2400">
              <a:latin typeface="Myriad Pro" pitchFamily="34" charset="0"/>
            </a:endParaRPr>
          </a:p>
          <a:p>
            <a:pPr>
              <a:defRPr sz="2400">
                <a:latin typeface="Myriad Pro" pitchFamily="34" charset="0"/>
              </a:defRPr>
            </a:pPr>
            <a:r>
              <a:rPr lang="sk-SK" sz="2400">
                <a:latin typeface="Myriad Pro" pitchFamily="34" charset="0"/>
              </a:rPr>
              <a:t>(Notebooková</a:t>
            </a:r>
            <a:r>
              <a:rPr lang="sk-SK" sz="2400" baseline="0">
                <a:latin typeface="Myriad Pro" pitchFamily="34" charset="0"/>
              </a:rPr>
              <a:t> kamera)</a:t>
            </a:r>
            <a:endParaRPr lang="sk-SK" sz="2400">
              <a:latin typeface="Myriad Pro" pitchFamily="34" charset="0"/>
            </a:endParaRPr>
          </a:p>
        </c:rich>
      </c:tx>
      <c:layout/>
      <c:overlay val="0"/>
    </c:title>
    <c:autoTitleDeleted val="0"/>
    <c:plotArea>
      <c:layout/>
      <c:pie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title>
      <c:tx>
        <c:rich>
          <a:bodyPr/>
          <a:lstStyle/>
          <a:p>
            <a:pPr>
              <a:defRPr/>
            </a:pPr>
            <a:r>
              <a:rPr lang="sk-SK" sz="2400" b="1" dirty="0" smtClean="0"/>
              <a:t>Používali by ste bežne</a:t>
            </a:r>
            <a:r>
              <a:rPr lang="sk-SK" sz="2400" b="1" baseline="0" dirty="0" smtClean="0"/>
              <a:t> rozšírenie</a:t>
            </a:r>
            <a:r>
              <a:rPr lang="en-US" sz="2400" b="1" baseline="0" dirty="0" smtClean="0"/>
              <a:t>?</a:t>
            </a:r>
            <a:endParaRPr lang="sk-SK" sz="2400" b="1" dirty="0" smtClean="0"/>
          </a:p>
          <a:p>
            <a:pPr>
              <a:defRPr/>
            </a:pPr>
            <a:r>
              <a:rPr lang="sk-SK" sz="2400" b="1" dirty="0" smtClean="0"/>
              <a:t>(</a:t>
            </a:r>
            <a:r>
              <a:rPr lang="sk-SK" sz="2400" b="1" dirty="0"/>
              <a:t>Samostatná kamera)</a:t>
            </a:r>
          </a:p>
        </c:rich>
      </c:tx>
      <c:layout>
        <c:manualLayout>
          <c:xMode val="edge"/>
          <c:yMode val="edge"/>
          <c:x val="0.231179126566288"/>
          <c:y val="7.2735841260776396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explosion val="2"/>
            <c:spPr>
              <a:solidFill>
                <a:srgbClr val="D5FFD5"/>
              </a:solidFill>
            </c:spPr>
          </c:dPt>
          <c:dPt>
            <c:idx val="1"/>
            <c:bubble3D val="0"/>
            <c:spPr>
              <a:solidFill>
                <a:srgbClr val="FFFFE5"/>
              </a:solidFill>
            </c:spPr>
          </c:dPt>
          <c:dPt>
            <c:idx val="2"/>
            <c:bubble3D val="0"/>
            <c:spPr>
              <a:solidFill>
                <a:srgbClr val="FFE1E1"/>
              </a:solidFill>
            </c:spPr>
          </c:dPt>
          <c:dLbls>
            <c:dLbl>
              <c:idx val="0"/>
              <c:layout>
                <c:manualLayout>
                  <c:x val="-0.20835638326889011"/>
                  <c:y val="6.26637681420288E-2"/>
                </c:manualLayout>
              </c:layout>
              <c:tx>
                <c:rich>
                  <a:bodyPr/>
                  <a:lstStyle/>
                  <a:p>
                    <a:r>
                      <a:rPr lang="en-US" b="1" smtClean="0"/>
                      <a:t>5</a:t>
                    </a:r>
                    <a:endParaRPr lang="sk-SK" b="1" smtClean="0"/>
                  </a:p>
                  <a:p>
                    <a:r>
                      <a:rPr lang="en-US" b="1" smtClean="0"/>
                      <a:t>50</a:t>
                    </a:r>
                    <a:r>
                      <a:rPr lang="en-US" b="1" dirty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b="1" smtClean="0"/>
                      <a:t>3</a:t>
                    </a:r>
                    <a:endParaRPr lang="sk-SK" b="1" smtClean="0"/>
                  </a:p>
                  <a:p>
                    <a:r>
                      <a:rPr lang="en-US" b="1" smtClean="0"/>
                      <a:t>30</a:t>
                    </a:r>
                    <a:r>
                      <a:rPr lang="en-US" b="1" dirty="0"/>
                      <a:t>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b="1" smtClean="0"/>
                      <a:t>2</a:t>
                    </a:r>
                    <a:endParaRPr lang="sk-SK" b="1" smtClean="0"/>
                  </a:p>
                  <a:p>
                    <a:r>
                      <a:rPr lang="en-US" b="1" smtClean="0"/>
                      <a:t>20</a:t>
                    </a:r>
                    <a:r>
                      <a:rPr lang="en-US" b="1" dirty="0"/>
                      <a:t>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400" b="1"/>
                </a:pPr>
                <a:endParaRPr lang="sk-SK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strRef>
              <c:f>List1!$B$13:$B$15</c:f>
              <c:strCache>
                <c:ptCount val="3"/>
                <c:pt idx="0">
                  <c:v>Neprekážalo</c:v>
                </c:pt>
                <c:pt idx="1">
                  <c:v>Neutrálny</c:v>
                </c:pt>
                <c:pt idx="2">
                  <c:v>Prekážalo</c:v>
                </c:pt>
              </c:strCache>
            </c:strRef>
          </c:cat>
          <c:val>
            <c:numRef>
              <c:f>List1!$C$13:$C$15</c:f>
              <c:numCache>
                <c:formatCode>General</c:formatCode>
                <c:ptCount val="3"/>
                <c:pt idx="0">
                  <c:v>5</c:v>
                </c:pt>
                <c:pt idx="1">
                  <c:v>3</c:v>
                </c:pt>
                <c:pt idx="2">
                  <c:v>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346"/>
      </c:pieChart>
    </c:plotArea>
    <c:plotVisOnly val="1"/>
    <c:dispBlanksAs val="gap"/>
    <c:showDLblsOverMax val="0"/>
  </c:chart>
  <c:txPr>
    <a:bodyPr/>
    <a:lstStyle/>
    <a:p>
      <a:pPr>
        <a:defRPr sz="2400">
          <a:latin typeface="Myriad Pro" pitchFamily="34" charset="0"/>
        </a:defRPr>
      </a:pPr>
      <a:endParaRPr lang="sk-SK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image" Target="../media/image3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BC1554-FC71-4BA8-8783-3019F288C729}" type="datetimeFigureOut">
              <a:rPr lang="sk-SK" smtClean="0"/>
              <a:t>1. 6. 2011</a:t>
            </a:fld>
            <a:endParaRPr lang="sk-SK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5FC8E-690F-4A47-B6B1-566BB2B9D9D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86994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5FC8E-690F-4A47-B6B1-566BB2B9D9DD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02064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 smtClean="0"/>
              <a:t>Alternativy</a:t>
            </a:r>
            <a:r>
              <a:rPr lang="sk-SK" dirty="0" smtClean="0"/>
              <a:t>...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5FC8E-690F-4A47-B6B1-566BB2B9D9DD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64567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 smtClean="0"/>
              <a:t>Alternativy</a:t>
            </a:r>
            <a:r>
              <a:rPr lang="sk-SK" dirty="0" smtClean="0"/>
              <a:t>...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5FC8E-690F-4A47-B6B1-566BB2B9D9DD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64567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 smtClean="0"/>
              <a:t>Alternativy</a:t>
            </a:r>
            <a:r>
              <a:rPr lang="sk-SK" dirty="0" smtClean="0"/>
              <a:t>...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5FC8E-690F-4A47-B6B1-566BB2B9D9DD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64567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 smtClean="0"/>
              <a:t>Alternativy</a:t>
            </a:r>
            <a:r>
              <a:rPr lang="sk-SK" dirty="0" smtClean="0"/>
              <a:t>...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5FC8E-690F-4A47-B6B1-566BB2B9D9DD}" type="slidenum">
              <a:rPr lang="sk-SK" smtClean="0"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64567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 smtClean="0"/>
              <a:t>Alternativy</a:t>
            </a:r>
            <a:r>
              <a:rPr lang="sk-SK" dirty="0" smtClean="0"/>
              <a:t>...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5FC8E-690F-4A47-B6B1-566BB2B9D9DD}" type="slidenum">
              <a:rPr lang="sk-SK" smtClean="0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64567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 smtClean="0"/>
              <a:t>Alternativy</a:t>
            </a:r>
            <a:r>
              <a:rPr lang="sk-SK" dirty="0" smtClean="0"/>
              <a:t>...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5FC8E-690F-4A47-B6B1-566BB2B9D9DD}" type="slidenum">
              <a:rPr lang="sk-SK" smtClean="0"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645675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 smtClean="0"/>
              <a:t>Alternativy</a:t>
            </a:r>
            <a:r>
              <a:rPr lang="sk-SK" dirty="0" smtClean="0"/>
              <a:t>...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5FC8E-690F-4A47-B6B1-566BB2B9D9DD}" type="slidenum">
              <a:rPr lang="sk-SK" smtClean="0"/>
              <a:t>21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645675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 smtClean="0"/>
              <a:t>Alternativy</a:t>
            </a:r>
            <a:r>
              <a:rPr lang="sk-SK" dirty="0" smtClean="0"/>
              <a:t>...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5FC8E-690F-4A47-B6B1-566BB2B9D9DD}" type="slidenum">
              <a:rPr lang="sk-SK" smtClean="0"/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645675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 smtClean="0"/>
              <a:t>Alternativy</a:t>
            </a:r>
            <a:r>
              <a:rPr lang="sk-SK" dirty="0" smtClean="0"/>
              <a:t>...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5FC8E-690F-4A47-B6B1-566BB2B9D9DD}" type="slidenum">
              <a:rPr lang="sk-SK" smtClean="0"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645675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 smtClean="0"/>
              <a:t>Alternativy</a:t>
            </a:r>
            <a:r>
              <a:rPr lang="sk-SK" dirty="0" smtClean="0"/>
              <a:t>...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5FC8E-690F-4A47-B6B1-566BB2B9D9DD}" type="slidenum">
              <a:rPr lang="sk-SK" smtClean="0"/>
              <a:t>24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64567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5FC8E-690F-4A47-B6B1-566BB2B9D9DD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454044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5FC8E-690F-4A47-B6B1-566BB2B9D9DD}" type="slidenum">
              <a:rPr lang="sk-SK" smtClean="0"/>
              <a:t>36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14353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5FC8E-690F-4A47-B6B1-566BB2B9D9DD}" type="slidenum">
              <a:rPr lang="sk-SK" smtClean="0"/>
              <a:t>37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14353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5FC8E-690F-4A47-B6B1-566BB2B9D9DD}" type="slidenum">
              <a:rPr lang="sk-SK" smtClean="0"/>
              <a:t>38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14353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5FC8E-690F-4A47-B6B1-566BB2B9D9DD}" type="slidenum">
              <a:rPr lang="sk-SK" smtClean="0"/>
              <a:t>39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14353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5FC8E-690F-4A47-B6B1-566BB2B9D9DD}" type="slidenum">
              <a:rPr lang="sk-SK" smtClean="0"/>
              <a:t>40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14353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5FC8E-690F-4A47-B6B1-566BB2B9D9DD}" type="slidenum">
              <a:rPr lang="sk-SK" smtClean="0"/>
              <a:t>41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14353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5FC8E-690F-4A47-B6B1-566BB2B9D9DD}" type="slidenum">
              <a:rPr lang="sk-SK" smtClean="0"/>
              <a:t>42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14353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5FC8E-690F-4A47-B6B1-566BB2B9D9DD}" type="slidenum">
              <a:rPr lang="sk-SK" smtClean="0"/>
              <a:t>43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1435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 smtClean="0"/>
              <a:t>Pouzivatel</a:t>
            </a:r>
            <a:r>
              <a:rPr lang="sk-SK" dirty="0" smtClean="0"/>
              <a:t> </a:t>
            </a:r>
            <a:r>
              <a:rPr lang="sk-SK" dirty="0" err="1" smtClean="0"/>
              <a:t>cita</a:t>
            </a:r>
            <a:r>
              <a:rPr lang="sk-SK" dirty="0" smtClean="0"/>
              <a:t>, je tam</a:t>
            </a:r>
            <a:r>
              <a:rPr lang="en-US" dirty="0" smtClean="0"/>
              <a:t>?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Zaobera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dokumentom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systemom</a:t>
            </a:r>
            <a:r>
              <a:rPr lang="en-US" baseline="0" dirty="0" smtClean="0"/>
              <a:t>?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5FC8E-690F-4A47-B6B1-566BB2B9D9DD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03594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 smtClean="0"/>
              <a:t>Ucebny</a:t>
            </a:r>
            <a:r>
              <a:rPr lang="sk-SK" baseline="0" dirty="0" smtClean="0"/>
              <a:t> objekt, celky objektu – </a:t>
            </a:r>
            <a:r>
              <a:rPr lang="sk-SK" baseline="0" dirty="0" err="1" smtClean="0"/>
              <a:t>vseobecna</a:t>
            </a:r>
            <a:r>
              <a:rPr lang="sk-SK" baseline="0" dirty="0" smtClean="0"/>
              <a:t> </a:t>
            </a:r>
            <a:r>
              <a:rPr lang="sk-SK" baseline="0" dirty="0" err="1" smtClean="0"/>
              <a:t>metoda</a:t>
            </a:r>
            <a:r>
              <a:rPr lang="sk-SK" baseline="0" dirty="0" smtClean="0"/>
              <a:t>, nie je </a:t>
            </a:r>
            <a:r>
              <a:rPr lang="sk-SK" baseline="0" dirty="0" err="1" smtClean="0"/>
              <a:t>dolezite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5FC8E-690F-4A47-B6B1-566BB2B9D9DD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12973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- </a:t>
            </a:r>
            <a:r>
              <a:rPr lang="sk-SK" dirty="0" err="1" smtClean="0"/>
              <a:t>vyskumne</a:t>
            </a:r>
            <a:r>
              <a:rPr lang="sk-SK" dirty="0" smtClean="0"/>
              <a:t>, nie priamo </a:t>
            </a:r>
            <a:r>
              <a:rPr lang="sk-SK" dirty="0" err="1" smtClean="0"/>
              <a:t>hotove</a:t>
            </a:r>
            <a:r>
              <a:rPr lang="sk-SK" dirty="0" smtClean="0"/>
              <a:t> </a:t>
            </a:r>
            <a:r>
              <a:rPr lang="sk-SK" dirty="0" err="1" smtClean="0"/>
              <a:t>kniznice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5FC8E-690F-4A47-B6B1-566BB2B9D9DD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37805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 smtClean="0"/>
              <a:t>Alternativy</a:t>
            </a:r>
            <a:r>
              <a:rPr lang="sk-SK" dirty="0" smtClean="0"/>
              <a:t>...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5FC8E-690F-4A47-B6B1-566BB2B9D9DD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64567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 smtClean="0"/>
              <a:t>Alternativy</a:t>
            </a:r>
            <a:r>
              <a:rPr lang="sk-SK" dirty="0" smtClean="0"/>
              <a:t>...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5FC8E-690F-4A47-B6B1-566BB2B9D9DD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64567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 smtClean="0"/>
              <a:t>Alternativy</a:t>
            </a:r>
            <a:r>
              <a:rPr lang="sk-SK" dirty="0" smtClean="0"/>
              <a:t>...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5FC8E-690F-4A47-B6B1-566BB2B9D9DD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64567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 smtClean="0"/>
              <a:t>Alternativy</a:t>
            </a:r>
            <a:r>
              <a:rPr lang="sk-SK" dirty="0" smtClean="0"/>
              <a:t>...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5FC8E-690F-4A47-B6B1-566BB2B9D9DD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64567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5" name="Picture 9" descr="M62GMIS010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57402" y="1422401"/>
            <a:ext cx="5688013" cy="1470025"/>
          </a:xfrm>
        </p:spPr>
        <p:txBody>
          <a:bodyPr/>
          <a:lstStyle>
            <a:lvl1pPr algn="ctr">
              <a:defRPr sz="2800"/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00213" y="3870325"/>
            <a:ext cx="6400800" cy="1071563"/>
          </a:xfr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698F38-FAA0-487C-A24C-0E45DB290B6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/>
      <p:bldP spid="4506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0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506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BD0064-0729-49F3-9B22-EB285F6151D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657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112000" y="92077"/>
            <a:ext cx="1949450" cy="6361113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8888" y="92077"/>
            <a:ext cx="5700712" cy="6361113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DCB91-CBFE-4B10-BE56-F4B1BD762FB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16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34359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43338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08035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80669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97604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923728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7200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125533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10D283-9D13-403E-8050-6339F3F37EA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4192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9056152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70027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10198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D1D161-55AD-401C-B03B-9C85961705E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487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8888" y="908049"/>
            <a:ext cx="3776662" cy="55451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87952" y="908049"/>
            <a:ext cx="3776663" cy="55451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BAA61-A60A-4015-8A17-00B2A504209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70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BC73BF-B783-4867-A7E0-19C53C1BD10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458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2111EE-0E3C-43B5-B530-F156BC44ACA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522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6D45F-7095-4EC2-B034-17F91814E3E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587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A520F-3996-414A-B4D9-4E242DC6D19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2544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804575-C46D-42A2-A562-1FC9A6F8266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834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://www.m62.net/" TargetMode="Externa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hyperlink" Target="http://www.m62.net/powerpoint-slides/" TargetMode="Externa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5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://www.m62.net/presentation-theory/bullet-points-dont-work/beyond-bullet-points/" TargetMode="External"/><Relationship Id="rId10" Type="http://schemas.openxmlformats.org/officeDocument/2006/relationships/slideLayout" Target="../slideLayouts/slideLayout21.xml"/><Relationship Id="rId19" Type="http://schemas.openxmlformats.org/officeDocument/2006/relationships/hyperlink" Target="http://www.m62.net/powerpoint-training/" TargetMode="Externa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41" name="Picture 9" descr="M62GMIS0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3" name="Picture 11" descr="M62GMIS010-titleba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1577" y="38100"/>
            <a:ext cx="7934325" cy="70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92077"/>
            <a:ext cx="7802562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908049"/>
            <a:ext cx="7705725" cy="5545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4404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634164"/>
            <a:ext cx="1512888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GB"/>
          </a:p>
        </p:txBody>
      </p:sp>
      <p:sp>
        <p:nvSpPr>
          <p:cNvPr id="4404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71777" y="6634164"/>
            <a:ext cx="5903913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en-GB"/>
          </a:p>
        </p:txBody>
      </p:sp>
      <p:sp>
        <p:nvSpPr>
          <p:cNvPr id="4404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48713" y="6634164"/>
            <a:ext cx="328612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883F204D-5252-4437-AAE2-EB4DD80490F5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/>
    </p:bldLst>
  </p:timing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2"/>
          </a:solidFill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9D9D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sk-SK" sz="1800"/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-93663" y="6453188"/>
            <a:ext cx="85328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r"/>
            <a:r>
              <a:rPr lang="en-GB" sz="1200">
                <a:solidFill>
                  <a:srgbClr val="4D4D4D"/>
                </a:solidFill>
                <a:latin typeface="Neo Sans" pitchFamily="34" charset="0"/>
              </a:rPr>
              <a:t>m62 visualcommunications is the global leader in presentation effectiveness, from offices in the UK, USA, and Singapore</a:t>
            </a:r>
          </a:p>
        </p:txBody>
      </p:sp>
      <p:pic>
        <p:nvPicPr>
          <p:cNvPr id="52228" name="Picture 4" descr="m62-logo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2650" y="6484939"/>
            <a:ext cx="3810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9" name="Picture 5" descr="1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350" y="777876"/>
            <a:ext cx="2000250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0" name="Picture 6" descr="2">
            <a:hlinkClick r:id="rId17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338" y="2673351"/>
            <a:ext cx="2000250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1" name="Picture 7" descr="3">
            <a:hlinkClick r:id="rId19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338" y="4568826"/>
            <a:ext cx="2000250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2" name="Text Box 8">
            <a:hlinkClick r:id="rId15"/>
          </p:cNvPr>
          <p:cNvSpPr txBox="1">
            <a:spLocks noChangeArrowheads="1"/>
          </p:cNvSpPr>
          <p:nvPr/>
        </p:nvSpPr>
        <p:spPr bwMode="auto">
          <a:xfrm>
            <a:off x="379414" y="2289404"/>
            <a:ext cx="165429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400">
                <a:solidFill>
                  <a:srgbClr val="135971"/>
                </a:solidFill>
                <a:latin typeface="Neo Sans" pitchFamily="34" charset="0"/>
              </a:rPr>
              <a:t>Beyond Bullet Points</a:t>
            </a:r>
          </a:p>
        </p:txBody>
      </p:sp>
      <p:sp>
        <p:nvSpPr>
          <p:cNvPr id="52233" name="Text Box 9">
            <a:hlinkClick r:id="rId17"/>
          </p:cNvPr>
          <p:cNvSpPr txBox="1">
            <a:spLocks noChangeArrowheads="1"/>
          </p:cNvSpPr>
          <p:nvPr/>
        </p:nvSpPr>
        <p:spPr bwMode="auto">
          <a:xfrm>
            <a:off x="379415" y="4188054"/>
            <a:ext cx="145552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400">
                <a:solidFill>
                  <a:srgbClr val="135971"/>
                </a:solidFill>
                <a:latin typeface="Neo Sans" pitchFamily="34" charset="0"/>
              </a:rPr>
              <a:t>PowerPoint Slides</a:t>
            </a:r>
          </a:p>
        </p:txBody>
      </p:sp>
      <p:sp>
        <p:nvSpPr>
          <p:cNvPr id="52234" name="Text Box 10">
            <a:hlinkClick r:id="rId19"/>
          </p:cNvPr>
          <p:cNvSpPr txBox="1">
            <a:spLocks noChangeArrowheads="1"/>
          </p:cNvSpPr>
          <p:nvPr/>
        </p:nvSpPr>
        <p:spPr bwMode="auto">
          <a:xfrm>
            <a:off x="379414" y="6083528"/>
            <a:ext cx="160268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400">
                <a:solidFill>
                  <a:srgbClr val="135971"/>
                </a:solidFill>
                <a:latin typeface="Neo Sans" pitchFamily="34" charset="0"/>
              </a:rPr>
              <a:t>PowerPoint Training</a:t>
            </a:r>
          </a:p>
        </p:txBody>
      </p:sp>
      <p:pic>
        <p:nvPicPr>
          <p:cNvPr id="52235" name="Picture 11" descr="b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0950" y="777876"/>
            <a:ext cx="6362700" cy="524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6" name="Text Box 12"/>
          <p:cNvSpPr txBox="1">
            <a:spLocks noChangeArrowheads="1"/>
          </p:cNvSpPr>
          <p:nvPr/>
        </p:nvSpPr>
        <p:spPr bwMode="auto">
          <a:xfrm>
            <a:off x="28577" y="188913"/>
            <a:ext cx="91154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GB" sz="2100">
                <a:solidFill>
                  <a:srgbClr val="333333"/>
                </a:solidFill>
                <a:latin typeface="Neo Sans" pitchFamily="34" charset="0"/>
              </a:rPr>
              <a:t>It’s not the </a:t>
            </a:r>
            <a:r>
              <a:rPr lang="en-GB" sz="2100" b="1">
                <a:solidFill>
                  <a:srgbClr val="333333"/>
                </a:solidFill>
                <a:latin typeface="Neo Sans" pitchFamily="34" charset="0"/>
              </a:rPr>
              <a:t>design</a:t>
            </a:r>
            <a:r>
              <a:rPr lang="en-GB" sz="2100">
                <a:solidFill>
                  <a:srgbClr val="333333"/>
                </a:solidFill>
                <a:latin typeface="Neo Sans" pitchFamily="34" charset="0"/>
              </a:rPr>
              <a:t> of your template, it’s what you </a:t>
            </a:r>
            <a:r>
              <a:rPr lang="en-GB" sz="2100" b="1">
                <a:solidFill>
                  <a:srgbClr val="333333"/>
                </a:solidFill>
                <a:latin typeface="Neo Sans" pitchFamily="34" charset="0"/>
              </a:rPr>
              <a:t>do with it</a:t>
            </a:r>
            <a:r>
              <a:rPr lang="en-GB" sz="2100">
                <a:solidFill>
                  <a:srgbClr val="333333"/>
                </a:solidFill>
                <a:latin typeface="Neo Sans" pitchFamily="34" charset="0"/>
              </a:rPr>
              <a:t> that counts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3.emf"/><Relationship Id="rId4" Type="http://schemas.openxmlformats.org/officeDocument/2006/relationships/oleObject" Target="../embeddings/oleObject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4.emf"/><Relationship Id="rId4" Type="http://schemas.openxmlformats.org/officeDocument/2006/relationships/oleObject" Target="../embeddings/oleObject6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5.e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5.emf"/><Relationship Id="rId4" Type="http://schemas.openxmlformats.org/officeDocument/2006/relationships/oleObject" Target="../embeddings/oleObject10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19672" y="548680"/>
            <a:ext cx="6768752" cy="2376264"/>
          </a:xfrm>
        </p:spPr>
        <p:txBody>
          <a:bodyPr/>
          <a:lstStyle/>
          <a:p>
            <a:r>
              <a:rPr lang="en-US" dirty="0" err="1" smtClean="0">
                <a:latin typeface="Myriad Pro" pitchFamily="34" charset="0"/>
              </a:rPr>
              <a:t>Diplomov</a:t>
            </a:r>
            <a:r>
              <a:rPr lang="sk-SK" dirty="0" smtClean="0">
                <a:latin typeface="Myriad Pro" pitchFamily="34" charset="0"/>
              </a:rPr>
              <a:t>ý projekt</a:t>
            </a:r>
            <a:br>
              <a:rPr lang="sk-SK" dirty="0" smtClean="0">
                <a:latin typeface="Myriad Pro" pitchFamily="34" charset="0"/>
              </a:rPr>
            </a:br>
            <a:r>
              <a:rPr lang="sk-SK" dirty="0" smtClean="0">
                <a:latin typeface="Myriad Pro" pitchFamily="34" charset="0"/>
              </a:rPr>
              <a:t/>
            </a:r>
            <a:br>
              <a:rPr lang="sk-SK" dirty="0" smtClean="0">
                <a:latin typeface="Myriad Pro" pitchFamily="34" charset="0"/>
              </a:rPr>
            </a:br>
            <a:r>
              <a:rPr lang="sk-SK" dirty="0">
                <a:latin typeface="Myriad Pro" pitchFamily="34" charset="0"/>
              </a:rPr>
              <a:t/>
            </a:r>
            <a:br>
              <a:rPr lang="sk-SK" dirty="0">
                <a:latin typeface="Myriad Pro" pitchFamily="34" charset="0"/>
              </a:rPr>
            </a:br>
            <a:r>
              <a:rPr lang="sk-SK" sz="2000" dirty="0">
                <a:latin typeface="Myriad Pro" pitchFamily="34" charset="0"/>
              </a:rPr>
              <a:t/>
            </a:r>
            <a:br>
              <a:rPr lang="sk-SK" sz="2000" dirty="0">
                <a:latin typeface="Myriad Pro" pitchFamily="34" charset="0"/>
              </a:rPr>
            </a:br>
            <a:r>
              <a:rPr lang="sk-SK" sz="3200" b="1" dirty="0" smtClean="0">
                <a:latin typeface="Myriad Pro" pitchFamily="34" charset="0"/>
              </a:rPr>
              <a:t>Odporúčanie a kolaborácia na základe implicitnej spätnej väzby</a:t>
            </a:r>
            <a:endParaRPr lang="sk-SK" sz="3200" b="1" dirty="0">
              <a:latin typeface="Myriad Pro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75655" y="3717032"/>
            <a:ext cx="7344817" cy="1071563"/>
          </a:xfrm>
        </p:spPr>
        <p:txBody>
          <a:bodyPr/>
          <a:lstStyle/>
          <a:p>
            <a:r>
              <a:rPr lang="sk-SK" dirty="0" smtClean="0">
                <a:latin typeface="Myriad Pro" pitchFamily="34" charset="0"/>
              </a:rPr>
              <a:t>Bc. </a:t>
            </a:r>
            <a:r>
              <a:rPr lang="sk-SK" b="1" dirty="0" smtClean="0">
                <a:latin typeface="Myriad Pro" pitchFamily="34" charset="0"/>
              </a:rPr>
              <a:t>Martin Labaj</a:t>
            </a:r>
            <a:endParaRPr lang="sk-SK" dirty="0">
              <a:latin typeface="Myriad Pro" pitchFamily="34" charset="0"/>
            </a:endParaRPr>
          </a:p>
          <a:p>
            <a:r>
              <a:rPr lang="sk-SK" dirty="0" err="1" smtClean="0">
                <a:latin typeface="Myriad Pro" pitchFamily="34" charset="0"/>
              </a:rPr>
              <a:t>martin.labaj@computer.org</a:t>
            </a:r>
            <a:endParaRPr lang="sk-SK" dirty="0">
              <a:latin typeface="Myriad Pro" pitchFamily="34" charset="0"/>
            </a:endParaRPr>
          </a:p>
          <a:p>
            <a:pPr algn="l"/>
            <a:endParaRPr lang="sk-SK" sz="2400" dirty="0" smtClean="0">
              <a:latin typeface="Myriad Pro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300192" y="5733256"/>
            <a:ext cx="2733267" cy="78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Tx/>
              <a:buNone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2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pPr algn="r"/>
            <a:r>
              <a:rPr lang="sk-SK" sz="2000" dirty="0" smtClean="0">
                <a:latin typeface="Myriad Pro" pitchFamily="34" charset="0"/>
              </a:rPr>
              <a:t>prof</a:t>
            </a:r>
            <a:r>
              <a:rPr lang="sk-SK" sz="2000" dirty="0">
                <a:latin typeface="Myriad Pro" pitchFamily="34" charset="0"/>
              </a:rPr>
              <a:t>. Mária </a:t>
            </a:r>
            <a:r>
              <a:rPr lang="sk-SK" sz="2000" dirty="0" smtClean="0">
                <a:latin typeface="Myriad Pro" pitchFamily="34" charset="0"/>
              </a:rPr>
              <a:t>Bieliková</a:t>
            </a:r>
            <a:endParaRPr lang="en-US" sz="2000" dirty="0">
              <a:latin typeface="Myriad Pro" pitchFamily="34" charset="0"/>
            </a:endParaRPr>
          </a:p>
          <a:p>
            <a:pPr algn="r"/>
            <a:r>
              <a:rPr lang="en-US" sz="2000" dirty="0" smtClean="0">
                <a:latin typeface="Myriad Pro" pitchFamily="34" charset="0"/>
              </a:rPr>
              <a:t>2.6.2011</a:t>
            </a:r>
            <a:endParaRPr lang="en-US" sz="2000" dirty="0">
              <a:latin typeface="Myriad Pro" pitchFamily="34" charset="0"/>
            </a:endParaRPr>
          </a:p>
          <a:p>
            <a:pPr algn="l"/>
            <a:endParaRPr lang="sk-SK" sz="1800" dirty="0">
              <a:latin typeface="Myriad Pro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3953" y="5807006"/>
            <a:ext cx="1762183" cy="63383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5229200"/>
            <a:ext cx="2592288" cy="1620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>
                <a:latin typeface="Myriad Pro" pitchFamily="34" charset="0"/>
              </a:rPr>
              <a:t>Výskumy v získavaní pohľadu</a:t>
            </a:r>
            <a:endParaRPr lang="sk-SK" sz="3200" dirty="0">
              <a:latin typeface="Myriad Pro" pitchFamily="34" charset="0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579030"/>
              </p:ext>
            </p:extLst>
          </p:nvPr>
        </p:nvGraphicFramePr>
        <p:xfrm>
          <a:off x="1259632" y="915541"/>
          <a:ext cx="7776864" cy="54252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6144"/>
                <a:gridCol w="1557821"/>
                <a:gridCol w="1228579"/>
                <a:gridCol w="1188516"/>
                <a:gridCol w="1374519"/>
                <a:gridCol w="1131285"/>
              </a:tblGrid>
              <a:tr h="499947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endParaRPr lang="sk-SK" sz="16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36195" marB="36195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Platforma</a:t>
                      </a:r>
                      <a:endParaRPr lang="sk-SK" sz="18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36195" marB="36195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Licencia</a:t>
                      </a:r>
                      <a:endParaRPr lang="sk-SK" sz="18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36195" marB="36195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Hardvér</a:t>
                      </a:r>
                      <a:endParaRPr lang="sk-SK" sz="18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36195" marB="36195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Snímanie obrazu</a:t>
                      </a:r>
                      <a:endParaRPr lang="sk-SK" sz="18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36195" marB="36195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Prístup k údajom</a:t>
                      </a:r>
                      <a:endParaRPr lang="sk-SK" sz="18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36195" marB="36195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</a:tr>
              <a:tr h="838472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FTR_BY_</a:t>
                      </a:r>
                      <a:br>
                        <a:rPr lang="sk-SK" sz="180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</a:br>
                      <a:r>
                        <a:rPr lang="sk-SK" sz="180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WLP</a:t>
                      </a:r>
                      <a:endParaRPr lang="sk-SK" sz="18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?</a:t>
                      </a:r>
                      <a:endParaRPr lang="sk-SK" sz="16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D3D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CC BY-NC </a:t>
                      </a:r>
                      <a:r>
                        <a:rPr lang="sk-SK" sz="160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2.0</a:t>
                      </a:r>
                    </a:p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bez zdrojového kódu</a:t>
                      </a: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D3D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IR</a:t>
                      </a: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D3D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vzdialené</a:t>
                      </a:r>
                      <a:endParaRPr lang="sk-SK" sz="16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5FF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nie</a:t>
                      </a:r>
                      <a:endParaRPr lang="sk-SK" sz="16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D3D3"/>
                    </a:solidFill>
                  </a:tcPr>
                </a:tc>
              </a:tr>
              <a:tr h="936335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myEye</a:t>
                      </a:r>
                      <a:endParaRPr lang="sk-SK" sz="18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Windows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,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OpenCV</a:t>
                      </a:r>
                      <a:endParaRPr lang="sk-SK" sz="16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F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CC BY-NC-ND </a:t>
                      </a:r>
                      <a:r>
                        <a:rPr lang="sk-SK" sz="160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2.5 </a:t>
                      </a:r>
                      <a:r>
                        <a:rPr lang="sk-SK" sz="16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bez zdrojového kódu</a:t>
                      </a: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D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IR</a:t>
                      </a: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D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blízke</a:t>
                      </a: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: </a:t>
                      </a:r>
                      <a:r>
                        <a:rPr lang="sk-SK" sz="160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hlava/stojan</a:t>
                      </a:r>
                      <a:endParaRPr lang="sk-SK" sz="16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D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pohyb kurzora myši</a:t>
                      </a:r>
                      <a:endParaRPr lang="sk-SK" sz="16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D3"/>
                    </a:solidFill>
                  </a:tcPr>
                </a:tc>
              </a:tr>
              <a:tr h="1051549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ITU Gaze </a:t>
                      </a:r>
                      <a:r>
                        <a:rPr lang="sk-SK" sz="1800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Tracker</a:t>
                      </a:r>
                      <a:endParaRPr lang="sk-SK" sz="18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Windows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,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EmguCV</a:t>
                      </a:r>
                      <a:endParaRPr lang="sk-SK" sz="16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5FF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GPL</a:t>
                      </a:r>
                      <a:r>
                        <a:rPr lang="sk-SK" sz="160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v3</a:t>
                      </a:r>
                      <a:endParaRPr lang="sk-SK" sz="16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5FF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IR</a:t>
                      </a:r>
                      <a:endParaRPr lang="sk-SK" sz="16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D3D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blízke</a:t>
                      </a:r>
                      <a:r>
                        <a:rPr lang="sk-SK" sz="160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: hlava/stojan/</a:t>
                      </a:r>
                    </a:p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priblíženie</a:t>
                      </a:r>
                      <a:endParaRPr lang="sk-SK" sz="16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D3D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UDP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/TCP,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kni</a:t>
                      </a: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žnica, </a:t>
                      </a:r>
                      <a:r>
                        <a:rPr lang="sk-SK" sz="1600" dirty="0" err="1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zdr</a:t>
                      </a:r>
                      <a:r>
                        <a:rPr lang="sk-SK" sz="160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. kód</a:t>
                      </a:r>
                      <a:endParaRPr lang="sk-SK" sz="16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5FFD5"/>
                    </a:solidFill>
                  </a:tcPr>
                </a:tc>
              </a:tr>
              <a:tr h="838472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openEyes</a:t>
                      </a:r>
                      <a:endParaRPr lang="sk-SK" sz="18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m</a:t>
                      </a: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ulti</a:t>
                      </a:r>
                      <a:r>
                        <a:rPr lang="sk-SK" sz="16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-</a:t>
                      </a: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platformn</a:t>
                      </a:r>
                      <a:r>
                        <a:rPr lang="sk-SK" sz="16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é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, </a:t>
                      </a:r>
                      <a:r>
                        <a:rPr lang="sk-SK" sz="1600" dirty="0" err="1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Matlab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/</a:t>
                      </a:r>
                      <a:r>
                        <a:rPr lang="sk-SK" sz="1600" dirty="0" err="1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OpenCV</a:t>
                      </a: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D5FF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GPL</a:t>
                      </a: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v2</a:t>
                      </a:r>
                      <a:endParaRPr lang="sk-SK" sz="16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D5FF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IR/</a:t>
                      </a:r>
                    </a:p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bez úprav</a:t>
                      </a: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blízke</a:t>
                      </a:r>
                      <a:r>
                        <a:rPr lang="sk-SK" sz="160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:</a:t>
                      </a:r>
                    </a:p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hlava</a:t>
                      </a:r>
                      <a:endParaRPr lang="sk-SK" sz="16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D3D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 err="1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zdr</a:t>
                      </a:r>
                      <a:r>
                        <a:rPr lang="sk-SK" sz="160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. kód</a:t>
                      </a:r>
                      <a:endParaRPr lang="sk-SK" sz="16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D5FFD5"/>
                    </a:solidFill>
                  </a:tcPr>
                </a:tc>
              </a:tr>
              <a:tr h="838472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OpenGazer</a:t>
                      </a:r>
                      <a:r>
                        <a:rPr lang="sk-SK" sz="18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 (</a:t>
                      </a:r>
                      <a:r>
                        <a:rPr lang="sk-SK" sz="1800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NetGazer</a:t>
                      </a:r>
                      <a:r>
                        <a:rPr lang="sk-SK" sz="18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)</a:t>
                      </a:r>
                      <a:endParaRPr lang="sk-SK" sz="18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Windows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,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OpenCV</a:t>
                      </a:r>
                      <a:endParaRPr lang="sk-SK" sz="16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D5FF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GPL</a:t>
                      </a:r>
                      <a:r>
                        <a:rPr lang="sk-SK" sz="160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v2</a:t>
                      </a:r>
                      <a:endParaRPr lang="sk-SK" sz="16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D5FF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bez úprav</a:t>
                      </a: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D5FF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vzdialené</a:t>
                      </a:r>
                      <a:endParaRPr lang="sk-SK" sz="16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D5FF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knižnica, </a:t>
                      </a:r>
                      <a:r>
                        <a:rPr lang="sk-SK" sz="1600" dirty="0" err="1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zdr</a:t>
                      </a:r>
                      <a:r>
                        <a:rPr lang="sk-SK" sz="160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. </a:t>
                      </a: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kód</a:t>
                      </a:r>
                      <a:endParaRPr lang="sk-SK" sz="16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D5FFD5"/>
                    </a:solidFill>
                  </a:tcPr>
                </a:tc>
              </a:tr>
            </a:tbl>
          </a:graphicData>
        </a:graphic>
      </p:graphicFrame>
      <p:sp>
        <p:nvSpPr>
          <p:cNvPr id="7" name="Obdélník 6"/>
          <p:cNvSpPr/>
          <p:nvPr/>
        </p:nvSpPr>
        <p:spPr>
          <a:xfrm>
            <a:off x="1244600" y="901700"/>
            <a:ext cx="7813674" cy="5441950"/>
          </a:xfrm>
          <a:prstGeom prst="rect">
            <a:avLst/>
          </a:prstGeom>
          <a:solidFill>
            <a:schemeClr val="accent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153" y="1559509"/>
            <a:ext cx="6095239" cy="388571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31"/>
          <a:stretch/>
        </p:blipFill>
        <p:spPr>
          <a:xfrm>
            <a:off x="2005154" y="1556792"/>
            <a:ext cx="2728772" cy="3885715"/>
          </a:xfrm>
          <a:prstGeom prst="rect">
            <a:avLst/>
          </a:prstGeom>
        </p:spPr>
      </p:pic>
      <p:pic>
        <p:nvPicPr>
          <p:cNvPr id="10" name="Obrázok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916832"/>
            <a:ext cx="299172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ázok 2" descr="D:\Act\dp\DP1\doc\pics\ftr_by_wlp_cut.bmp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8366" y="836712"/>
            <a:ext cx="3554034" cy="2977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ázok 3" descr="D:\Act\dp\DP1\doc\pics\gazetracker combi.png"/>
          <p:cNvPicPr/>
          <p:nvPr/>
        </p:nvPicPr>
        <p:blipFill rotWithShape="1">
          <a:blip r:embed="rId6" cstate="print"/>
          <a:srcRect r="51420"/>
          <a:stretch/>
        </p:blipFill>
        <p:spPr bwMode="auto">
          <a:xfrm>
            <a:off x="1550666" y="1124743"/>
            <a:ext cx="2877318" cy="369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Obrázok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8366" y="3990315"/>
            <a:ext cx="3554034" cy="256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349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>
                <a:latin typeface="Myriad Pro" pitchFamily="34" charset="0"/>
              </a:rPr>
              <a:t>Architektúra riešenia</a:t>
            </a:r>
            <a:endParaRPr lang="sk-SK" sz="3200" dirty="0">
              <a:latin typeface="Myriad Pro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8213662"/>
              </p:ext>
            </p:extLst>
          </p:nvPr>
        </p:nvGraphicFramePr>
        <p:xfrm>
          <a:off x="1811338" y="836613"/>
          <a:ext cx="6721475" cy="568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24" name="Visio" r:id="rId4" imgW="5267592" imgH="4460943" progId="Visio.Drawing.11">
                  <p:embed/>
                </p:oleObj>
              </mc:Choice>
              <mc:Fallback>
                <p:oleObj name="Visio" r:id="rId4" imgW="5267592" imgH="4460943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338" y="836613"/>
                        <a:ext cx="6721475" cy="568801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003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>
                <a:latin typeface="Myriad Pro" pitchFamily="34" charset="0"/>
              </a:rPr>
              <a:t>Architektúra riešenia</a:t>
            </a:r>
            <a:endParaRPr lang="sk-SK" sz="3200" dirty="0">
              <a:latin typeface="Myriad Pro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8184856"/>
              </p:ext>
            </p:extLst>
          </p:nvPr>
        </p:nvGraphicFramePr>
        <p:xfrm>
          <a:off x="1811338" y="836613"/>
          <a:ext cx="6721475" cy="568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92" name="Visio" r:id="rId4" imgW="5267592" imgH="4460943" progId="Visio.Drawing.11">
                  <p:embed/>
                </p:oleObj>
              </mc:Choice>
              <mc:Fallback>
                <p:oleObj name="Visio" r:id="rId4" imgW="5267592" imgH="4460943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338" y="836613"/>
                        <a:ext cx="6721475" cy="568801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290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>
                <a:latin typeface="Myriad Pro" pitchFamily="34" charset="0"/>
              </a:rPr>
              <a:t>Architektúra riešenia – pohľad</a:t>
            </a:r>
            <a:endParaRPr lang="sk-SK" sz="3200" dirty="0">
              <a:latin typeface="Myriad Pro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6855355"/>
              </p:ext>
            </p:extLst>
          </p:nvPr>
        </p:nvGraphicFramePr>
        <p:xfrm>
          <a:off x="1811338" y="836613"/>
          <a:ext cx="6721475" cy="568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70" name="Visio" r:id="rId4" imgW="5267592" imgH="4460943" progId="Visio.Drawing.11">
                  <p:embed/>
                </p:oleObj>
              </mc:Choice>
              <mc:Fallback>
                <p:oleObj name="Visio" r:id="rId4" imgW="5267592" imgH="4460943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338" y="836613"/>
                        <a:ext cx="6721475" cy="568801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3245308"/>
              </p:ext>
            </p:extLst>
          </p:nvPr>
        </p:nvGraphicFramePr>
        <p:xfrm>
          <a:off x="3419872" y="908720"/>
          <a:ext cx="2232248" cy="36004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2248"/>
              </a:tblGrid>
              <a:tr h="400045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Klient</a:t>
                      </a:r>
                      <a:endParaRPr lang="sk-SK" sz="18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36195" marB="36195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</a:tr>
              <a:tr h="400045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NAME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{name}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\n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400045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SUBSCRIBE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\n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400045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UNSUBSCRIBE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\n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400045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STATUS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\n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400045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VERSION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\n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400045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SHOWWINDOW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\n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400045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EXIT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\n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400045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STOP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\n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067514"/>
              </p:ext>
            </p:extLst>
          </p:nvPr>
        </p:nvGraphicFramePr>
        <p:xfrm>
          <a:off x="5868144" y="2297807"/>
          <a:ext cx="3240360" cy="36004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40360"/>
              </a:tblGrid>
              <a:tr h="400045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Server</a:t>
                      </a:r>
                      <a:endParaRPr lang="sk-SK" sz="18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36195" marB="36195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</a:tr>
              <a:tr h="400045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 err="1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GazerTracker</a:t>
                      </a:r>
                      <a:r>
                        <a:rPr lang="sk-SK" sz="180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 v0.99</a:t>
                      </a: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\n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400045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HELLO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{name}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\n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400045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SUBSCRIBED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\n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400045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UNSUBSCRIBED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\n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400045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g,{x},{y},{</a:t>
                      </a:r>
                      <a:r>
                        <a:rPr lang="sk-SK" sz="1800" dirty="0" err="1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cstat</a:t>
                      </a:r>
                      <a:r>
                        <a:rPr lang="sk-SK" sz="180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},{</a:t>
                      </a:r>
                      <a:r>
                        <a:rPr lang="sk-SK" sz="1800" dirty="0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type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}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400045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{a}.{b}.{c}.{d}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\n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400045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SHOWN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\n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400045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 err="1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NOTUNDERSTOOD</a:t>
                      </a:r>
                      <a:r>
                        <a:rPr lang="sk-SK" sz="1800" b="0" dirty="0" err="1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\n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520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>
                <a:latin typeface="Myriad Pro" pitchFamily="34" charset="0"/>
              </a:rPr>
              <a:t>Architektúra riešenia</a:t>
            </a:r>
            <a:endParaRPr lang="sk-SK" sz="3200" dirty="0">
              <a:latin typeface="Myriad Pro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3408500"/>
              </p:ext>
            </p:extLst>
          </p:nvPr>
        </p:nvGraphicFramePr>
        <p:xfrm>
          <a:off x="1811338" y="836613"/>
          <a:ext cx="6721475" cy="568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15" name="Visio" r:id="rId4" imgW="5267592" imgH="4460943" progId="Visio.Drawing.11">
                  <p:embed/>
                </p:oleObj>
              </mc:Choice>
              <mc:Fallback>
                <p:oleObj name="Visio" r:id="rId4" imgW="5267592" imgH="4460943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338" y="836613"/>
                        <a:ext cx="6721475" cy="568801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33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>
                <a:latin typeface="Myriad Pro" pitchFamily="34" charset="0"/>
              </a:rPr>
              <a:t>Architektúra riešenia</a:t>
            </a:r>
            <a:endParaRPr lang="sk-SK" sz="3200" dirty="0">
              <a:latin typeface="Myriad Pro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4626331"/>
              </p:ext>
            </p:extLst>
          </p:nvPr>
        </p:nvGraphicFramePr>
        <p:xfrm>
          <a:off x="1811338" y="836613"/>
          <a:ext cx="6721475" cy="568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9" name="Visio" r:id="rId4" imgW="5267592" imgH="4460943" progId="Visio.Drawing.11">
                  <p:embed/>
                </p:oleObj>
              </mc:Choice>
              <mc:Fallback>
                <p:oleObj name="Visio" r:id="rId4" imgW="5267592" imgH="4460943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338" y="836613"/>
                        <a:ext cx="6721475" cy="568801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532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>
                <a:latin typeface="Myriad Pro" pitchFamily="34" charset="0"/>
              </a:rPr>
              <a:t>Architektúra riešenia – definícia fragmentov</a:t>
            </a:r>
            <a:endParaRPr lang="sk-SK" sz="3200" dirty="0">
              <a:latin typeface="Myriad Pro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7071496"/>
              </p:ext>
            </p:extLst>
          </p:nvPr>
        </p:nvGraphicFramePr>
        <p:xfrm>
          <a:off x="1811338" y="836613"/>
          <a:ext cx="6721475" cy="568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40" name="Visio" r:id="rId4" imgW="5267592" imgH="4460943" progId="Visio.Drawing.11">
                  <p:embed/>
                </p:oleObj>
              </mc:Choice>
              <mc:Fallback>
                <p:oleObj name="Visio" r:id="rId4" imgW="5267592" imgH="4460943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338" y="836613"/>
                        <a:ext cx="6721475" cy="568801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4472651"/>
              </p:ext>
            </p:extLst>
          </p:nvPr>
        </p:nvGraphicFramePr>
        <p:xfrm>
          <a:off x="3851920" y="980728"/>
          <a:ext cx="4968552" cy="36007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68552"/>
              </a:tblGrid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Riadok</a:t>
                      </a:r>
                      <a:endParaRPr lang="sk-SK" sz="18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36195" marB="36195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REALUTRACKDEF!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userdef</a:t>
                      </a: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^{</a:t>
                      </a:r>
                      <a:r>
                        <a:rPr lang="sk-SK" sz="1800" b="0" dirty="0" err="1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jQuery</a:t>
                      </a: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 </a:t>
                      </a:r>
                      <a:r>
                        <a:rPr lang="sk-SK" sz="1800" b="0" dirty="0" err="1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sel</a:t>
                      </a: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.}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documentdef</a:t>
                      </a: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^{</a:t>
                      </a:r>
                      <a:r>
                        <a:rPr lang="sk-SK" sz="1800" b="0" dirty="0" err="1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regexp</a:t>
                      </a: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}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fragmenturl</a:t>
                      </a: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^{</a:t>
                      </a:r>
                      <a:r>
                        <a:rPr lang="sk-SK" sz="1800" b="0" dirty="0" err="1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url</a:t>
                      </a: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}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overgazeurl</a:t>
                      </a: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^{</a:t>
                      </a:r>
                      <a:r>
                        <a:rPr lang="sk-SK" sz="1800" b="0" dirty="0" err="1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url</a:t>
                      </a: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}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fragment^{</a:t>
                      </a:r>
                      <a:r>
                        <a:rPr lang="sk-SK" sz="1800" b="0" dirty="0" err="1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name</a:t>
                      </a: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}^{</a:t>
                      </a:r>
                      <a:r>
                        <a:rPr lang="sk-SK" sz="1800" b="0" dirty="0" err="1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jQuery</a:t>
                      </a: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 </a:t>
                      </a:r>
                      <a:r>
                        <a:rPr lang="sk-SK" sz="1800" b="0" dirty="0" err="1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sel</a:t>
                      </a: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.}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fragment^document</a:t>
                      </a: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^{</a:t>
                      </a:r>
                      <a:r>
                        <a:rPr lang="sk-SK" sz="1800" b="0" dirty="0" err="1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jQuery</a:t>
                      </a: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 </a:t>
                      </a:r>
                      <a:r>
                        <a:rPr lang="sk-SK" sz="1800" b="0" dirty="0" err="1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sel</a:t>
                      </a: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.}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fragment^documentparent</a:t>
                      </a: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^{</a:t>
                      </a:r>
                      <a:r>
                        <a:rPr lang="sk-SK" sz="1800" b="0" dirty="0" err="1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jQuery</a:t>
                      </a: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 </a:t>
                      </a:r>
                      <a:r>
                        <a:rPr lang="sk-SK" sz="1800" b="0" dirty="0" err="1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sel</a:t>
                      </a: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.}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fragment^documentstop</a:t>
                      </a: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^{</a:t>
                      </a:r>
                      <a:r>
                        <a:rPr lang="sk-SK" sz="1800" b="0" dirty="0" err="1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class</a:t>
                      </a: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}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984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>
                <a:latin typeface="Myriad Pro" pitchFamily="34" charset="0"/>
              </a:rPr>
              <a:t>Architektúra riešenia</a:t>
            </a:r>
            <a:endParaRPr lang="sk-SK" sz="3200" dirty="0">
              <a:latin typeface="Myriad Pro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6110405"/>
              </p:ext>
            </p:extLst>
          </p:nvPr>
        </p:nvGraphicFramePr>
        <p:xfrm>
          <a:off x="1811338" y="836613"/>
          <a:ext cx="6721475" cy="568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95" name="Visio" r:id="rId4" imgW="5267592" imgH="4460943" progId="Visio.Drawing.11">
                  <p:embed/>
                </p:oleObj>
              </mc:Choice>
              <mc:Fallback>
                <p:oleObj name="Visio" r:id="rId4" imgW="5267592" imgH="4460943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338" y="836613"/>
                        <a:ext cx="6721475" cy="568801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5448973"/>
              </p:ext>
            </p:extLst>
          </p:nvPr>
        </p:nvGraphicFramePr>
        <p:xfrm>
          <a:off x="1810965" y="836712"/>
          <a:ext cx="6721475" cy="568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96" name="Visio" r:id="rId6" imgW="5267592" imgH="4460943" progId="Visio.Drawing.11">
                  <p:embed/>
                </p:oleObj>
              </mc:Choice>
              <mc:Fallback>
                <p:oleObj name="Visio" r:id="rId6" imgW="5267592" imgH="4460943" progId="Visio.Drawing.11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0965" y="836712"/>
                        <a:ext cx="6721475" cy="5688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6010924"/>
              </p:ext>
            </p:extLst>
          </p:nvPr>
        </p:nvGraphicFramePr>
        <p:xfrm>
          <a:off x="1810965" y="836712"/>
          <a:ext cx="6721475" cy="568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97" name="Visio" r:id="rId8" imgW="5267592" imgH="4460943" progId="Visio.Drawing.11">
                  <p:embed/>
                </p:oleObj>
              </mc:Choice>
              <mc:Fallback>
                <p:oleObj name="Visio" r:id="rId8" imgW="5267592" imgH="4460943" progId="Visio.Drawing.11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0965" y="836712"/>
                        <a:ext cx="6721475" cy="5688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270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>
                <a:latin typeface="Myriad Pro" pitchFamily="34" charset="0"/>
              </a:rPr>
              <a:t>Architektúra riešenia</a:t>
            </a:r>
            <a:endParaRPr lang="sk-SK" sz="3200" dirty="0">
              <a:latin typeface="Myriad Pro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531981"/>
              </p:ext>
            </p:extLst>
          </p:nvPr>
        </p:nvGraphicFramePr>
        <p:xfrm>
          <a:off x="1811338" y="836613"/>
          <a:ext cx="6721475" cy="568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11" name="Visio" r:id="rId4" imgW="5267592" imgH="4460943" progId="Visio.Drawing.11">
                  <p:embed/>
                </p:oleObj>
              </mc:Choice>
              <mc:Fallback>
                <p:oleObj name="Visio" r:id="rId4" imgW="5267592" imgH="4460943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338" y="836613"/>
                        <a:ext cx="6721475" cy="568801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593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>
                <a:latin typeface="Myriad Pro" pitchFamily="34" charset="0"/>
              </a:rPr>
              <a:t>ALEF – </a:t>
            </a:r>
            <a:r>
              <a:rPr lang="sk-SK" sz="3200" dirty="0" err="1" smtClean="0">
                <a:latin typeface="Myriad Pro" pitchFamily="34" charset="0"/>
              </a:rPr>
              <a:t>utrack_def.txt</a:t>
            </a:r>
            <a:endParaRPr lang="sk-SK" sz="3200" dirty="0">
              <a:latin typeface="Myriad Pro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graphicFrame>
        <p:nvGraphicFramePr>
          <p:cNvPr id="6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9169866"/>
              </p:ext>
            </p:extLst>
          </p:nvPr>
        </p:nvGraphicFramePr>
        <p:xfrm>
          <a:off x="2411760" y="1052350"/>
          <a:ext cx="6408712" cy="43208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08712"/>
              </a:tblGrid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Riadok</a:t>
                      </a:r>
                      <a:endParaRPr lang="sk-SK" sz="18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36195" marB="36195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REALUTRACKDEF!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userdef^#user-identification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documentdef^learning_objects\/([0-9]+).*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fragmenturl^utrack</a:t>
                      </a:r>
                      <a:r>
                        <a:rPr lang="sk-SK" sz="1800" b="0" dirty="0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/</a:t>
                      </a: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fragments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overgazeurl^utrack</a:t>
                      </a:r>
                      <a:r>
                        <a:rPr lang="sk-SK" sz="1800" b="0" dirty="0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/</a:t>
                      </a: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overgaze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fragment^recommender^#recommender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fragment^tagcloud^#tag_cloud_widget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ea typeface="Calibri"/>
                          <a:cs typeface="Consolas" pitchFamily="49" charset="0"/>
                        </a:rPr>
                        <a:t>...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ea typeface="Calibri"/>
                          <a:cs typeface="Consolas" pitchFamily="49" charset="0"/>
                        </a:rPr>
                        <a:t>fragment^document^.learning_object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ea typeface="Calibri"/>
                          <a:cs typeface="Consolas" pitchFamily="49" charset="0"/>
                        </a:rPr>
                        <a:t>fragment^documentparent^#main_content_container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ea typeface="Calibri"/>
                          <a:cs typeface="Consolas" pitchFamily="49" charset="0"/>
                        </a:rPr>
                        <a:t>fragment^documentstop^selectionParent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459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>
                <a:latin typeface="Myriad Pro" pitchFamily="34" charset="0"/>
              </a:rPr>
              <a:t>Úvod do problematiky</a:t>
            </a:r>
            <a:r>
              <a:rPr lang="en-US" sz="3200" dirty="0" smtClean="0">
                <a:latin typeface="Myriad Pro" pitchFamily="34" charset="0"/>
              </a:rPr>
              <a:t>, </a:t>
            </a:r>
            <a:r>
              <a:rPr lang="en-US" sz="3200" dirty="0" err="1" smtClean="0">
                <a:latin typeface="Myriad Pro" pitchFamily="34" charset="0"/>
              </a:rPr>
              <a:t>motiv</a:t>
            </a:r>
            <a:r>
              <a:rPr lang="sk-SK" sz="3200" dirty="0" err="1" smtClean="0">
                <a:latin typeface="Myriad Pro" pitchFamily="34" charset="0"/>
              </a:rPr>
              <a:t>ácia</a:t>
            </a:r>
            <a:endParaRPr lang="sk-SK" sz="3200" dirty="0">
              <a:latin typeface="Myriad Pro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0000" indent="-180000"/>
            <a:endParaRPr lang="sk-SK" dirty="0" smtClean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endParaRPr lang="sk-SK" dirty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endParaRPr lang="sk-SK" dirty="0" smtClean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endParaRPr lang="sk-SK" dirty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endParaRPr lang="sk-SK" dirty="0" smtClean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endParaRPr lang="sk-SK" dirty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endParaRPr lang="sk-SK" dirty="0" smtClean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endParaRPr lang="sk-SK" dirty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endParaRPr lang="sk-SK" dirty="0" smtClean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endParaRPr lang="sk-SK" dirty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endParaRPr lang="sk-SK" dirty="0" smtClean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endParaRPr lang="sk-SK" sz="1000" dirty="0" smtClean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Explicitná a implicitná spätná </a:t>
            </a:r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väzba</a:t>
            </a:r>
            <a:endParaRPr lang="sk-SK" sz="2800" dirty="0">
              <a:solidFill>
                <a:schemeClr val="tx1"/>
              </a:solidFill>
              <a:latin typeface="Myriad Pro" pitchFamily="34" charset="0"/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3092940"/>
            <a:ext cx="2752874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1124744"/>
            <a:ext cx="2730510" cy="189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870012"/>
            <a:ext cx="2270455" cy="42871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ástupný symbol pro obsah 2"/>
          <p:cNvSpPr txBox="1">
            <a:spLocks/>
          </p:cNvSpPr>
          <p:nvPr/>
        </p:nvSpPr>
        <p:spPr bwMode="auto">
          <a:xfrm>
            <a:off x="1547664" y="5157192"/>
            <a:ext cx="2880320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2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Dokument</a:t>
            </a:r>
            <a:endParaRPr lang="sk-SK" sz="2600" dirty="0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 bwMode="auto">
          <a:xfrm>
            <a:off x="5012432" y="4965148"/>
            <a:ext cx="3231976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2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Nástroje adaptívnych systémov</a:t>
            </a:r>
            <a:endParaRPr lang="sk-SK" sz="2600" dirty="0">
              <a:solidFill>
                <a:schemeClr val="tx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40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>
                <a:latin typeface="Myriad Pro" pitchFamily="34" charset="0"/>
              </a:rPr>
              <a:t>ALEF – </a:t>
            </a:r>
            <a:r>
              <a:rPr lang="sk-SK" sz="3200" dirty="0" err="1" smtClean="0">
                <a:latin typeface="Myriad Pro" pitchFamily="34" charset="0"/>
              </a:rPr>
              <a:t>utrack_def.txt</a:t>
            </a:r>
            <a:endParaRPr lang="sk-SK" sz="3200" dirty="0">
              <a:latin typeface="Myriad Pro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graphicFrame>
        <p:nvGraphicFramePr>
          <p:cNvPr id="6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8852398"/>
              </p:ext>
            </p:extLst>
          </p:nvPr>
        </p:nvGraphicFramePr>
        <p:xfrm>
          <a:off x="2411760" y="836712"/>
          <a:ext cx="6408712" cy="43208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08712"/>
              </a:tblGrid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Riadok</a:t>
                      </a:r>
                      <a:endParaRPr lang="sk-SK" sz="18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36195" marB="36195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1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REALUTRACKDEF!</a:t>
                      </a:r>
                      <a:endParaRPr lang="sk-SK" sz="1800" b="1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userdef^#user-identification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documentdef^learning_objects\/([0-9]+).*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fragmenturl^utrack</a:t>
                      </a:r>
                      <a:r>
                        <a:rPr lang="sk-SK" sz="1800" b="0" dirty="0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/</a:t>
                      </a: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fragments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overgazeurl^utrack</a:t>
                      </a:r>
                      <a:r>
                        <a:rPr lang="sk-SK" sz="1800" b="0" dirty="0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/</a:t>
                      </a: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overgaze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fragment^recommender^#recommender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fragment^tagcloud^#tag_cloud_widget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ea typeface="Calibri"/>
                          <a:cs typeface="Consolas" pitchFamily="49" charset="0"/>
                        </a:rPr>
                        <a:t>...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ea typeface="Calibri"/>
                          <a:cs typeface="Consolas" pitchFamily="49" charset="0"/>
                        </a:rPr>
                        <a:t>fragment^document^.learning_object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ea typeface="Calibri"/>
                          <a:cs typeface="Consolas" pitchFamily="49" charset="0"/>
                        </a:rPr>
                        <a:t>fragment^documentparent^#main_content_container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ea typeface="Calibri"/>
                          <a:cs typeface="Consolas" pitchFamily="49" charset="0"/>
                        </a:rPr>
                        <a:t>fragment^documentstop^selectionParent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32124"/>
            <a:ext cx="7867352" cy="52812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426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>
                <a:latin typeface="Myriad Pro" pitchFamily="34" charset="0"/>
              </a:rPr>
              <a:t>ALEF – </a:t>
            </a:r>
            <a:r>
              <a:rPr lang="sk-SK" sz="3200" dirty="0" err="1" smtClean="0">
                <a:latin typeface="Myriad Pro" pitchFamily="34" charset="0"/>
              </a:rPr>
              <a:t>utrack_def.txt</a:t>
            </a:r>
            <a:endParaRPr lang="sk-SK" sz="3200" dirty="0">
              <a:latin typeface="Myriad Pro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graphicFrame>
        <p:nvGraphicFramePr>
          <p:cNvPr id="6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8720702"/>
              </p:ext>
            </p:extLst>
          </p:nvPr>
        </p:nvGraphicFramePr>
        <p:xfrm>
          <a:off x="2411760" y="44238"/>
          <a:ext cx="6408712" cy="43208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08712"/>
              </a:tblGrid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Riadok</a:t>
                      </a:r>
                      <a:endParaRPr lang="sk-SK" sz="18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36195" marB="36195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REALUTRACKDEF!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1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userdef</a:t>
                      </a: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^#user-identification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1" dirty="0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documentdef</a:t>
                      </a:r>
                      <a:r>
                        <a:rPr lang="sk-SK" sz="1800" b="0" dirty="0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^learning_objects\/([0-9]+).*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fragmenturl^utrack</a:t>
                      </a:r>
                      <a:r>
                        <a:rPr lang="sk-SK" sz="1800" b="0" dirty="0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/</a:t>
                      </a: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fragments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overgazeurl^utrack</a:t>
                      </a:r>
                      <a:r>
                        <a:rPr lang="sk-SK" sz="1800" b="0" dirty="0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/</a:t>
                      </a: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overgaze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fragment^recommender^#recommender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fragment^tagcloud^#tag_cloud_widget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ea typeface="Calibri"/>
                          <a:cs typeface="Consolas" pitchFamily="49" charset="0"/>
                        </a:rPr>
                        <a:t>...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ea typeface="Calibri"/>
                          <a:cs typeface="Consolas" pitchFamily="49" charset="0"/>
                        </a:rPr>
                        <a:t>fragment^document^.learning_object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ea typeface="Calibri"/>
                          <a:cs typeface="Consolas" pitchFamily="49" charset="0"/>
                        </a:rPr>
                        <a:t>fragment^documentparent^#main_content_container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ea typeface="Calibri"/>
                          <a:cs typeface="Consolas" pitchFamily="49" charset="0"/>
                        </a:rPr>
                        <a:t>fragment^documentstop^selectionParent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32124"/>
            <a:ext cx="7867352" cy="52812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547664" y="1532124"/>
            <a:ext cx="1152128" cy="2406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élník 6"/>
          <p:cNvSpPr/>
          <p:nvPr/>
        </p:nvSpPr>
        <p:spPr>
          <a:xfrm>
            <a:off x="7308304" y="1804870"/>
            <a:ext cx="1296144" cy="3999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7772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>
                <a:latin typeface="Myriad Pro" pitchFamily="34" charset="0"/>
              </a:rPr>
              <a:t>ALEF – </a:t>
            </a:r>
            <a:r>
              <a:rPr lang="sk-SK" sz="3200" dirty="0" err="1" smtClean="0">
                <a:latin typeface="Myriad Pro" pitchFamily="34" charset="0"/>
              </a:rPr>
              <a:t>utrack_def.txt</a:t>
            </a:r>
            <a:endParaRPr lang="sk-SK" sz="3200" dirty="0">
              <a:latin typeface="Myriad Pro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graphicFrame>
        <p:nvGraphicFramePr>
          <p:cNvPr id="6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4656110"/>
              </p:ext>
            </p:extLst>
          </p:nvPr>
        </p:nvGraphicFramePr>
        <p:xfrm>
          <a:off x="2411760" y="-675842"/>
          <a:ext cx="6408712" cy="43208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08712"/>
              </a:tblGrid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Riadok</a:t>
                      </a:r>
                      <a:endParaRPr lang="sk-SK" sz="18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36195" marB="36195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REALUTRACKDEF!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userdef^#user-identification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documentdef^learning_objects\/([0-9]+).*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1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fragmenturl</a:t>
                      </a: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^utrack</a:t>
                      </a:r>
                      <a:r>
                        <a:rPr lang="sk-SK" sz="1800" b="0" dirty="0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/</a:t>
                      </a: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fragments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1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overgazeurl</a:t>
                      </a: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^utrack</a:t>
                      </a:r>
                      <a:r>
                        <a:rPr lang="sk-SK" sz="1800" b="0" dirty="0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/</a:t>
                      </a: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overgaze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fragment^recommender^#recommender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fragment^tagcloud^#tag_cloud_widget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ea typeface="Calibri"/>
                          <a:cs typeface="Consolas" pitchFamily="49" charset="0"/>
                        </a:rPr>
                        <a:t>...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ea typeface="Calibri"/>
                          <a:cs typeface="Consolas" pitchFamily="49" charset="0"/>
                        </a:rPr>
                        <a:t>fragment^document^.learning_object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ea typeface="Calibri"/>
                          <a:cs typeface="Consolas" pitchFamily="49" charset="0"/>
                        </a:rPr>
                        <a:t>fragment^documentparent^#main_content_container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ea typeface="Calibri"/>
                          <a:cs typeface="Consolas" pitchFamily="49" charset="0"/>
                        </a:rPr>
                        <a:t>fragment^documentstop^selectionParent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32124"/>
            <a:ext cx="7867352" cy="52812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351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>
                <a:latin typeface="Myriad Pro" pitchFamily="34" charset="0"/>
              </a:rPr>
              <a:t>ALEF – </a:t>
            </a:r>
            <a:r>
              <a:rPr lang="sk-SK" sz="3200" dirty="0" err="1" smtClean="0">
                <a:latin typeface="Myriad Pro" pitchFamily="34" charset="0"/>
              </a:rPr>
              <a:t>utrack_def.txt</a:t>
            </a:r>
            <a:endParaRPr lang="sk-SK" sz="3200" dirty="0">
              <a:latin typeface="Myriad Pro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graphicFrame>
        <p:nvGraphicFramePr>
          <p:cNvPr id="6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1664428"/>
              </p:ext>
            </p:extLst>
          </p:nvPr>
        </p:nvGraphicFramePr>
        <p:xfrm>
          <a:off x="2411760" y="-1755962"/>
          <a:ext cx="6408712" cy="43208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08712"/>
              </a:tblGrid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Riadok</a:t>
                      </a:r>
                      <a:endParaRPr lang="sk-SK" sz="18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36195" marB="36195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REALUTRACKDEF!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userdef^#user-identification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documentdef^learning_objects\/([0-9]+).*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fragmenturl^utrack</a:t>
                      </a:r>
                      <a:r>
                        <a:rPr lang="sk-SK" sz="1800" b="0" dirty="0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/</a:t>
                      </a: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fragments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overgazeurl^utrack</a:t>
                      </a:r>
                      <a:r>
                        <a:rPr lang="sk-SK" sz="1800" b="0" dirty="0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/</a:t>
                      </a: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overgaze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1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fragment</a:t>
                      </a: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^recommender^#recommender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1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fragment</a:t>
                      </a: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^tagcloud^#tag_cloud_widget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ea typeface="Calibri"/>
                          <a:cs typeface="Consolas" pitchFamily="49" charset="0"/>
                        </a:rPr>
                        <a:t>...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ea typeface="Calibri"/>
                          <a:cs typeface="Consolas" pitchFamily="49" charset="0"/>
                        </a:rPr>
                        <a:t>fragment^document^.learning_object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ea typeface="Calibri"/>
                          <a:cs typeface="Consolas" pitchFamily="49" charset="0"/>
                        </a:rPr>
                        <a:t>fragment^documentparent^#main_content_container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ea typeface="Calibri"/>
                          <a:cs typeface="Consolas" pitchFamily="49" charset="0"/>
                        </a:rPr>
                        <a:t>fragment^documentstop^selectionParent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32124"/>
            <a:ext cx="7867352" cy="52812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/>
        </p:nvSpPr>
        <p:spPr>
          <a:xfrm>
            <a:off x="1204417" y="2204862"/>
            <a:ext cx="2024558" cy="14360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bdélník 7"/>
          <p:cNvSpPr/>
          <p:nvPr/>
        </p:nvSpPr>
        <p:spPr>
          <a:xfrm>
            <a:off x="1204417" y="3640931"/>
            <a:ext cx="2024558" cy="8643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bdélník 8"/>
          <p:cNvSpPr/>
          <p:nvPr/>
        </p:nvSpPr>
        <p:spPr>
          <a:xfrm>
            <a:off x="1204417" y="4509747"/>
            <a:ext cx="2024558" cy="1919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bdélník 9"/>
          <p:cNvSpPr/>
          <p:nvPr/>
        </p:nvSpPr>
        <p:spPr>
          <a:xfrm>
            <a:off x="7380312" y="2204863"/>
            <a:ext cx="1674664" cy="9741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Obdélník 10"/>
          <p:cNvSpPr/>
          <p:nvPr/>
        </p:nvSpPr>
        <p:spPr>
          <a:xfrm>
            <a:off x="7380312" y="3178969"/>
            <a:ext cx="1674664" cy="6215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Obdélník 11"/>
          <p:cNvSpPr/>
          <p:nvPr/>
        </p:nvSpPr>
        <p:spPr>
          <a:xfrm>
            <a:off x="7380312" y="3800134"/>
            <a:ext cx="1674664" cy="7170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Obdélník 12"/>
          <p:cNvSpPr/>
          <p:nvPr/>
        </p:nvSpPr>
        <p:spPr>
          <a:xfrm>
            <a:off x="7380312" y="4516890"/>
            <a:ext cx="1674664" cy="9283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2953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>
                <a:latin typeface="Myriad Pro" pitchFamily="34" charset="0"/>
              </a:rPr>
              <a:t>ALEF – </a:t>
            </a:r>
            <a:r>
              <a:rPr lang="sk-SK" sz="3200" dirty="0" err="1" smtClean="0">
                <a:latin typeface="Myriad Pro" pitchFamily="34" charset="0"/>
              </a:rPr>
              <a:t>utrack_def.txt</a:t>
            </a:r>
            <a:endParaRPr lang="sk-SK" sz="3200" dirty="0">
              <a:latin typeface="Myriad Pro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graphicFrame>
        <p:nvGraphicFramePr>
          <p:cNvPr id="6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1179616"/>
              </p:ext>
            </p:extLst>
          </p:nvPr>
        </p:nvGraphicFramePr>
        <p:xfrm>
          <a:off x="2411760" y="-2836082"/>
          <a:ext cx="6408712" cy="43208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08712"/>
              </a:tblGrid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Riadok</a:t>
                      </a:r>
                      <a:endParaRPr lang="sk-SK" sz="18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36195" marB="36195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REALUTRACKDEF!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userdef^#user-identification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documentdef^learning_objects\/([0-9]+).*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fragmenturl^utrack</a:t>
                      </a:r>
                      <a:r>
                        <a:rPr lang="sk-SK" sz="1800" b="0" dirty="0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/</a:t>
                      </a: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fragments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overgazeurl^utrack</a:t>
                      </a:r>
                      <a:r>
                        <a:rPr lang="sk-SK" sz="1800" b="0" dirty="0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/</a:t>
                      </a: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overgaze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fragment^recommender^#recommender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fragment^tagcloud^#tag_cloud_widget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ea typeface="Calibri"/>
                          <a:cs typeface="Consolas" pitchFamily="49" charset="0"/>
                        </a:rPr>
                        <a:t>...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1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ea typeface="Calibri"/>
                          <a:cs typeface="Consolas" pitchFamily="49" charset="0"/>
                        </a:rPr>
                        <a:t>fragment^document</a:t>
                      </a: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ea typeface="Calibri"/>
                          <a:cs typeface="Consolas" pitchFamily="49" charset="0"/>
                        </a:rPr>
                        <a:t>^.learning_object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1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ea typeface="Calibri"/>
                          <a:cs typeface="Consolas" pitchFamily="49" charset="0"/>
                        </a:rPr>
                        <a:t>fragment^documentparent</a:t>
                      </a: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ea typeface="Calibri"/>
                          <a:cs typeface="Consolas" pitchFamily="49" charset="0"/>
                        </a:rPr>
                        <a:t>^#main_content_container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1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ea typeface="Calibri"/>
                          <a:cs typeface="Consolas" pitchFamily="49" charset="0"/>
                        </a:rPr>
                        <a:t>fragment^documentstop</a:t>
                      </a:r>
                      <a:r>
                        <a:rPr lang="sk-SK" sz="1800" b="0" dirty="0" err="1" smtClean="0"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ea typeface="Calibri"/>
                          <a:cs typeface="Consolas" pitchFamily="49" charset="0"/>
                        </a:rPr>
                        <a:t>^selectionParent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ea typeface="Calibri"/>
                        <a:cs typeface="Consolas" pitchFamily="49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32124"/>
            <a:ext cx="7867352" cy="52812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204" y="2216820"/>
            <a:ext cx="4053649" cy="4209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/>
        </p:nvSpPr>
        <p:spPr>
          <a:xfrm>
            <a:off x="3376700" y="2564904"/>
            <a:ext cx="3643572" cy="48245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bdélník 7"/>
          <p:cNvSpPr/>
          <p:nvPr/>
        </p:nvSpPr>
        <p:spPr>
          <a:xfrm>
            <a:off x="3319289" y="2195339"/>
            <a:ext cx="4104456" cy="42028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Obdélník 14"/>
          <p:cNvSpPr/>
          <p:nvPr/>
        </p:nvSpPr>
        <p:spPr>
          <a:xfrm>
            <a:off x="3510490" y="3501008"/>
            <a:ext cx="2123020" cy="678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Obdélník 15"/>
          <p:cNvSpPr/>
          <p:nvPr/>
        </p:nvSpPr>
        <p:spPr>
          <a:xfrm>
            <a:off x="3510490" y="3717032"/>
            <a:ext cx="2123020" cy="678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Obdélník 10"/>
          <p:cNvSpPr/>
          <p:nvPr/>
        </p:nvSpPr>
        <p:spPr>
          <a:xfrm>
            <a:off x="3510490" y="3801616"/>
            <a:ext cx="3437774" cy="3711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Obdélník 11"/>
          <p:cNvSpPr/>
          <p:nvPr/>
        </p:nvSpPr>
        <p:spPr>
          <a:xfrm>
            <a:off x="3426424" y="3565373"/>
            <a:ext cx="559987" cy="1303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68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0000" indent="-180000"/>
            <a:endParaRPr lang="sk-SK" dirty="0">
              <a:solidFill>
                <a:schemeClr val="tx1"/>
              </a:solidFill>
              <a:latin typeface="Myriad Pro" pitchFamily="34" charset="0"/>
            </a:endParaRPr>
          </a:p>
        </p:txBody>
      </p:sp>
      <p:pic>
        <p:nvPicPr>
          <p:cNvPr id="76803" name="Picture 3" descr="C:\Users\mlb\Desktop\questions_model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5688632" cy="553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>
                <a:latin typeface="Myriad Pro" pitchFamily="34" charset="0"/>
              </a:rPr>
              <a:t>ALEF – adaptívna explicitná spätná väzba</a:t>
            </a:r>
            <a:endParaRPr lang="sk-SK" sz="3200" dirty="0">
              <a:latin typeface="Myriad Pro" pitchFamily="34" charset="0"/>
            </a:endParaRPr>
          </a:p>
        </p:txBody>
      </p:sp>
      <p:pic>
        <p:nvPicPr>
          <p:cNvPr id="6" name="Obrázek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850379"/>
            <a:ext cx="3333750" cy="3514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884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C:\Act\DP\DP3\iit.src\!poster_doplnok\obrazky\f3gazed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7" b="18759"/>
          <a:stretch/>
        </p:blipFill>
        <p:spPr bwMode="auto">
          <a:xfrm>
            <a:off x="5148064" y="4005064"/>
            <a:ext cx="3816424" cy="274320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>
                <a:latin typeface="Myriad Pro" pitchFamily="34" charset="0"/>
              </a:rPr>
              <a:t>ALEF – fragmenty</a:t>
            </a:r>
            <a:endParaRPr lang="sk-SK" sz="3200" dirty="0">
              <a:latin typeface="Myriad Pro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0000" indent="-180000"/>
            <a:r>
              <a:rPr lang="sk-SK" sz="2800" dirty="0" err="1" smtClean="0">
                <a:solidFill>
                  <a:schemeClr val="tx1"/>
                </a:solidFill>
                <a:latin typeface="Myriad Pro" pitchFamily="34" charset="0"/>
              </a:rPr>
              <a:t>Agregácia</a:t>
            </a:r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 spätnej väzby</a:t>
            </a:r>
            <a:endParaRPr lang="sk-SK" sz="2800" dirty="0">
              <a:solidFill>
                <a:schemeClr val="tx1"/>
              </a:solidFill>
              <a:latin typeface="Myriad Pro" pitchFamily="34" charset="0"/>
            </a:endParaRPr>
          </a:p>
          <a:p>
            <a:pPr marL="580050" lvl="1" indent="-252000"/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Ohodnotenie fragmentov – zvýraznenie, skrytie, ...</a:t>
            </a:r>
            <a:endParaRPr lang="sk-SK" sz="2600" dirty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endParaRPr lang="sk-SK" dirty="0">
              <a:solidFill>
                <a:schemeClr val="tx1"/>
              </a:solidFill>
              <a:latin typeface="Myriad Pro" pitchFamily="34" charset="0"/>
            </a:endParaRPr>
          </a:p>
        </p:txBody>
      </p:sp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2072319"/>
            <a:ext cx="9036496" cy="1845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293096"/>
            <a:ext cx="3140657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56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>
                <a:latin typeface="Myriad Pro" pitchFamily="34" charset="0"/>
              </a:rPr>
              <a:t>Používateľská prezentácia</a:t>
            </a:r>
            <a:endParaRPr lang="sk-SK" sz="3200" dirty="0">
              <a:latin typeface="Myriad Pro" pitchFamily="34" charset="0"/>
            </a:endParaRPr>
          </a:p>
        </p:txBody>
      </p:sp>
      <p:pic>
        <p:nvPicPr>
          <p:cNvPr id="5" name="video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7073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>
                <a:latin typeface="Myriad Pro" pitchFamily="34" charset="0"/>
              </a:rPr>
              <a:t>Vlastnosti sledovania pohľadu</a:t>
            </a:r>
            <a:endParaRPr lang="sk-SK" sz="3200" dirty="0">
              <a:latin typeface="Myriad Pro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0000" indent="-180000"/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Osvetlenie</a:t>
            </a:r>
            <a:r>
              <a:rPr lang="sk-SK" sz="2800" dirty="0">
                <a:solidFill>
                  <a:schemeClr val="tx1"/>
                </a:solidFill>
                <a:latin typeface="Myriad Pro" pitchFamily="34" charset="0"/>
              </a:rPr>
              <a:t>: žiarivkové, denné, iba </a:t>
            </a:r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displej</a:t>
            </a:r>
          </a:p>
          <a:p>
            <a:pPr marL="180000" indent="-180000"/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Okuliare</a:t>
            </a:r>
          </a:p>
          <a:p>
            <a:pPr marL="180000" indent="-180000"/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Presnosť: bežná</a:t>
            </a:r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 150 b.</a:t>
            </a:r>
          </a:p>
          <a:p>
            <a:pPr marL="580050" lvl="1" indent="-180000"/>
            <a:r>
              <a:rPr lang="sk-SK" sz="2800" dirty="0">
                <a:solidFill>
                  <a:schemeClr val="tx1"/>
                </a:solidFill>
                <a:latin typeface="Myriad Pro" pitchFamily="34" charset="0"/>
              </a:rPr>
              <a:t> </a:t>
            </a:r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najlepšia: </a:t>
            </a:r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90 </a:t>
            </a:r>
            <a:r>
              <a:rPr lang="sk-SK" sz="2600" dirty="0">
                <a:solidFill>
                  <a:schemeClr val="tx1"/>
                </a:solidFill>
                <a:latin typeface="Myriad Pro" pitchFamily="34" charset="0"/>
              </a:rPr>
              <a:t>x 50 b</a:t>
            </a:r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.; najhoršia: 200 b.</a:t>
            </a:r>
            <a:endParaRPr lang="sk-SK" sz="2600" dirty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endParaRPr lang="sk-SK" dirty="0">
              <a:solidFill>
                <a:schemeClr val="tx1"/>
              </a:solidFill>
              <a:latin typeface="Myriad Pro" pitchFamily="34" charset="0"/>
            </a:endParaRPr>
          </a:p>
        </p:txBody>
      </p:sp>
      <p:pic>
        <p:nvPicPr>
          <p:cNvPr id="6" name="Obrázek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140968"/>
            <a:ext cx="6576794" cy="3195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1906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>
                <a:latin typeface="Myriad Pro" pitchFamily="34" charset="0"/>
              </a:rPr>
              <a:t>Overenie – kamery</a:t>
            </a:r>
            <a:endParaRPr lang="sk-SK" sz="3200" dirty="0">
              <a:latin typeface="Myriad Pro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0000" indent="-180000"/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5 modelov </a:t>
            </a:r>
            <a:r>
              <a:rPr lang="sk-SK" sz="2800" dirty="0">
                <a:solidFill>
                  <a:schemeClr val="tx1"/>
                </a:solidFill>
              </a:rPr>
              <a:t>×</a:t>
            </a:r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 2 ks</a:t>
            </a:r>
            <a:endParaRPr lang="sk-SK" sz="2800" dirty="0">
              <a:solidFill>
                <a:schemeClr val="tx1"/>
              </a:solidFill>
              <a:latin typeface="Myriad Pro" pitchFamily="34" charset="0"/>
            </a:endParaRPr>
          </a:p>
        </p:txBody>
      </p:sp>
      <p:pic>
        <p:nvPicPr>
          <p:cNvPr id="7271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702105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465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0000" indent="-180000"/>
            <a:r>
              <a:rPr lang="sk-SK" sz="2800" dirty="0" err="1" smtClean="0">
                <a:solidFill>
                  <a:schemeClr val="tx1"/>
                </a:solidFill>
                <a:latin typeface="Myriad Pro" pitchFamily="34" charset="0"/>
              </a:rPr>
              <a:t>Read</a:t>
            </a:r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 </a:t>
            </a:r>
            <a:r>
              <a:rPr lang="sk-SK" sz="2800" dirty="0" err="1" smtClean="0">
                <a:solidFill>
                  <a:schemeClr val="tx1"/>
                </a:solidFill>
                <a:latin typeface="Myriad Pro" pitchFamily="34" charset="0"/>
              </a:rPr>
              <a:t>wear</a:t>
            </a:r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 (</a:t>
            </a:r>
            <a:r>
              <a:rPr lang="sk-SK" sz="2800" dirty="0" err="1" smtClean="0">
                <a:solidFill>
                  <a:schemeClr val="tx1"/>
                </a:solidFill>
                <a:latin typeface="Myriad Pro" pitchFamily="34" charset="0"/>
              </a:rPr>
              <a:t>Hill</a:t>
            </a:r>
            <a:r>
              <a:rPr lang="sk-SK" sz="2800" dirty="0">
                <a:solidFill>
                  <a:schemeClr val="tx1"/>
                </a:solidFill>
                <a:latin typeface="Myriad Pro" pitchFamily="34" charset="0"/>
              </a:rPr>
              <a:t> </a:t>
            </a:r>
            <a:r>
              <a:rPr lang="sk-SK" sz="2800" dirty="0" err="1" smtClean="0">
                <a:solidFill>
                  <a:schemeClr val="tx1"/>
                </a:solidFill>
                <a:latin typeface="Myriad Pro" pitchFamily="34" charset="0"/>
              </a:rPr>
              <a:t>et</a:t>
            </a:r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 al. 1992)</a:t>
            </a:r>
          </a:p>
          <a:p>
            <a:pPr marL="580050" lvl="1" indent="-252000"/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Virtuálne opotrebovanie dokumentu</a:t>
            </a:r>
            <a:endParaRPr lang="sk-SK" sz="2600" dirty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endParaRPr lang="sk-SK" dirty="0" smtClean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endParaRPr lang="sk-SK" dirty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endParaRPr lang="sk-SK" dirty="0" smtClean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endParaRPr lang="sk-SK" dirty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endParaRPr lang="sk-SK" dirty="0" smtClean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endParaRPr lang="sk-SK" dirty="0">
              <a:solidFill>
                <a:schemeClr val="tx1"/>
              </a:solidFill>
              <a:latin typeface="Myriad Pro" pitchFamily="34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1885" y="4547736"/>
            <a:ext cx="2176579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3333" y="3203396"/>
            <a:ext cx="2176579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>
                <a:latin typeface="Myriad Pro" pitchFamily="34" charset="0"/>
              </a:rPr>
              <a:t>Stav oblasti</a:t>
            </a:r>
            <a:endParaRPr lang="sk-SK" sz="3200" dirty="0">
              <a:latin typeface="Myriad Pro" pitchFamily="34" charset="0"/>
            </a:endParaRPr>
          </a:p>
        </p:txBody>
      </p:sp>
      <p:grpSp>
        <p:nvGrpSpPr>
          <p:cNvPr id="10" name="Skupina 9"/>
          <p:cNvGrpSpPr/>
          <p:nvPr/>
        </p:nvGrpSpPr>
        <p:grpSpPr>
          <a:xfrm>
            <a:off x="2627784" y="2041688"/>
            <a:ext cx="2232248" cy="4474076"/>
            <a:chOff x="2051720" y="2051268"/>
            <a:chExt cx="2232248" cy="4474076"/>
          </a:xfrm>
        </p:grpSpPr>
        <p:pic>
          <p:nvPicPr>
            <p:cNvPr id="5734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2051268"/>
              <a:ext cx="2232248" cy="44740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Obdélník 3"/>
            <p:cNvSpPr/>
            <p:nvPr/>
          </p:nvSpPr>
          <p:spPr>
            <a:xfrm>
              <a:off x="2051720" y="2051268"/>
              <a:ext cx="2232248" cy="1368152"/>
            </a:xfrm>
            <a:prstGeom prst="rect">
              <a:avLst/>
            </a:prstGeom>
            <a:solidFill>
              <a:schemeClr val="accent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2051720" y="4467914"/>
              <a:ext cx="2232248" cy="2057430"/>
            </a:xfrm>
            <a:prstGeom prst="rect">
              <a:avLst/>
            </a:prstGeom>
            <a:solidFill>
              <a:schemeClr val="accent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463038" y="2051268"/>
            <a:ext cx="2232248" cy="4474076"/>
            <a:chOff x="5148064" y="2051268"/>
            <a:chExt cx="2232248" cy="4474076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2051268"/>
              <a:ext cx="2232248" cy="44740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Obdélník 7"/>
            <p:cNvSpPr/>
            <p:nvPr/>
          </p:nvSpPr>
          <p:spPr>
            <a:xfrm>
              <a:off x="5148064" y="2051268"/>
              <a:ext cx="2232248" cy="2695098"/>
            </a:xfrm>
            <a:prstGeom prst="rect">
              <a:avLst/>
            </a:prstGeom>
            <a:solidFill>
              <a:schemeClr val="accent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5148064" y="5826486"/>
              <a:ext cx="2232248" cy="698858"/>
            </a:xfrm>
            <a:prstGeom prst="rect">
              <a:avLst/>
            </a:prstGeom>
            <a:solidFill>
              <a:schemeClr val="accent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</p:spTree>
    <p:extLst>
      <p:ext uri="{BB962C8B-B14F-4D97-AF65-F5344CB8AC3E}">
        <p14:creationId xmlns:p14="http://schemas.microsoft.com/office/powerpoint/2010/main" val="34602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>
                <a:latin typeface="Myriad Pro" pitchFamily="34" charset="0"/>
              </a:rPr>
              <a:t>Overenie – experiment</a:t>
            </a:r>
            <a:endParaRPr lang="sk-SK" sz="3200" dirty="0">
              <a:latin typeface="Myriad Pro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0000" indent="-180000"/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34 študentov predmetu PSI (2. ročník Bc.)</a:t>
            </a:r>
          </a:p>
          <a:p>
            <a:pPr marL="580050" lvl="1" indent="-252000"/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Trvanie 16.4</a:t>
            </a:r>
            <a:r>
              <a:rPr lang="sk-SK" sz="2800" dirty="0">
                <a:solidFill>
                  <a:schemeClr val="tx1"/>
                </a:solidFill>
                <a:latin typeface="Myriad Pro" pitchFamily="34" charset="0"/>
              </a:rPr>
              <a:t>. – 2.5</a:t>
            </a:r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.</a:t>
            </a:r>
          </a:p>
          <a:p>
            <a:pPr marL="180000" indent="-252000"/>
            <a:endParaRPr lang="sk-SK" sz="2800" dirty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Krátke stretnutie – ukážka</a:t>
            </a:r>
          </a:p>
          <a:p>
            <a:pPr marL="180000" indent="-180000"/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Zapožičanie kamier</a:t>
            </a:r>
            <a:endParaRPr lang="sk-SK" sz="2800" dirty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endParaRPr lang="sk-SK" sz="2800" dirty="0" smtClean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Doma:</a:t>
            </a:r>
            <a:endParaRPr lang="sk-SK" sz="2800" dirty="0">
              <a:solidFill>
                <a:schemeClr val="tx1"/>
              </a:solidFill>
              <a:latin typeface="Myriad Pro" pitchFamily="34" charset="0"/>
            </a:endParaRPr>
          </a:p>
          <a:p>
            <a:pPr marL="580050" lvl="1" indent="-252000"/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Naučiť sa na test (vybraný okruh </a:t>
            </a:r>
            <a:r>
              <a:rPr lang="sk-SK" sz="2600" dirty="0" err="1" smtClean="0">
                <a:solidFill>
                  <a:schemeClr val="tx1"/>
                </a:solidFill>
                <a:latin typeface="Myriad Pro" pitchFamily="34" charset="0"/>
              </a:rPr>
              <a:t>vzd</a:t>
            </a:r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. objektov)</a:t>
            </a:r>
            <a:endParaRPr lang="sk-SK" sz="2600" dirty="0">
              <a:solidFill>
                <a:schemeClr val="tx1"/>
              </a:solidFill>
              <a:latin typeface="Myriad Pro" pitchFamily="34" charset="0"/>
            </a:endParaRPr>
          </a:p>
          <a:p>
            <a:pPr marL="580050" lvl="1" indent="-252000"/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Označovať dôležité časti</a:t>
            </a:r>
          </a:p>
          <a:p>
            <a:pPr marL="580050" lvl="1" indent="-252000"/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(Experiment s externými zdrojmi)</a:t>
            </a:r>
          </a:p>
          <a:p>
            <a:pPr marL="580050" lvl="1" indent="-252000"/>
            <a:r>
              <a:rPr lang="sk-SK" sz="2600" b="1" dirty="0" smtClean="0">
                <a:solidFill>
                  <a:schemeClr val="tx1"/>
                </a:solidFill>
                <a:latin typeface="Myriad Pro" pitchFamily="34" charset="0"/>
              </a:rPr>
              <a:t>Pristupovať s rozšírením</a:t>
            </a:r>
            <a:endParaRPr lang="sk-SK" sz="2600" b="1" dirty="0">
              <a:solidFill>
                <a:schemeClr val="tx1"/>
              </a:solidFill>
              <a:latin typeface="Myriad Pro" pitchFamily="34" charset="0"/>
            </a:endParaRPr>
          </a:p>
          <a:p>
            <a:pPr marL="580050" lvl="1" indent="-252000"/>
            <a:endParaRPr lang="sk-SK" sz="2600" dirty="0">
              <a:solidFill>
                <a:schemeClr val="tx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04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>
                <a:latin typeface="Myriad Pro" pitchFamily="34" charset="0"/>
              </a:rPr>
              <a:t>Zapojenie študentov</a:t>
            </a:r>
            <a:endParaRPr lang="sk-SK" sz="3200" dirty="0">
              <a:latin typeface="Myriad Pro" pitchFamily="34" charset="0"/>
            </a:endParaRPr>
          </a:p>
        </p:txBody>
      </p:sp>
      <p:graphicFrame>
        <p:nvGraphicFramePr>
          <p:cNvPr id="4" name="Graf 3"/>
          <p:cNvGraphicFramePr/>
          <p:nvPr>
            <p:extLst>
              <p:ext uri="{D42A27DB-BD31-4B8C-83A1-F6EECF244321}">
                <p14:modId xmlns:p14="http://schemas.microsoft.com/office/powerpoint/2010/main" val="1399849758"/>
              </p:ext>
            </p:extLst>
          </p:nvPr>
        </p:nvGraphicFramePr>
        <p:xfrm>
          <a:off x="2699792" y="1340768"/>
          <a:ext cx="3951764" cy="4209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Zástupný symbol pro obsah 2"/>
          <p:cNvSpPr txBox="1">
            <a:spLocks/>
          </p:cNvSpPr>
          <p:nvPr/>
        </p:nvSpPr>
        <p:spPr bwMode="auto">
          <a:xfrm>
            <a:off x="1403648" y="5085184"/>
            <a:ext cx="2880320" cy="1047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2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sk-SK" dirty="0" smtClean="0">
                <a:solidFill>
                  <a:schemeClr val="tx1"/>
                </a:solidFill>
                <a:latin typeface="Myriad Pro" pitchFamily="34" charset="0"/>
              </a:rPr>
              <a:t>Samostatná</a:t>
            </a:r>
          </a:p>
          <a:p>
            <a:pPr marL="0" indent="0" algn="ctr">
              <a:buNone/>
            </a:pPr>
            <a:r>
              <a:rPr lang="sk-SK" dirty="0" smtClean="0">
                <a:solidFill>
                  <a:schemeClr val="tx1"/>
                </a:solidFill>
                <a:latin typeface="Myriad Pro" pitchFamily="34" charset="0"/>
              </a:rPr>
              <a:t>kamera</a:t>
            </a:r>
            <a:endParaRPr lang="sk-SK" dirty="0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 bwMode="auto">
          <a:xfrm>
            <a:off x="5724128" y="2708920"/>
            <a:ext cx="2880320" cy="1047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2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sk-SK" dirty="0" smtClean="0">
                <a:solidFill>
                  <a:schemeClr val="tx1"/>
                </a:solidFill>
                <a:latin typeface="Myriad Pro" pitchFamily="34" charset="0"/>
              </a:rPr>
              <a:t>Notebook</a:t>
            </a:r>
            <a:endParaRPr lang="sk-SK" dirty="0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 bwMode="auto">
          <a:xfrm>
            <a:off x="1115616" y="2204864"/>
            <a:ext cx="2880320" cy="1047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2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sk-SK" dirty="0" smtClean="0">
                <a:solidFill>
                  <a:schemeClr val="tx1"/>
                </a:solidFill>
                <a:latin typeface="Myriad Pro" pitchFamily="34" charset="0"/>
              </a:rPr>
              <a:t>Bez kamery</a:t>
            </a:r>
          </a:p>
        </p:txBody>
      </p:sp>
    </p:spTree>
    <p:extLst>
      <p:ext uri="{BB962C8B-B14F-4D97-AF65-F5344CB8AC3E}">
        <p14:creationId xmlns:p14="http://schemas.microsoft.com/office/powerpoint/2010/main" val="71973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>
                <a:latin typeface="Myriad Pro" pitchFamily="34" charset="0"/>
              </a:rPr>
              <a:t>Vyhodnotenie </a:t>
            </a:r>
            <a:r>
              <a:rPr lang="sk-SK" sz="2700" dirty="0" smtClean="0">
                <a:latin typeface="Myriad Pro" pitchFamily="34" charset="0"/>
              </a:rPr>
              <a:t>– </a:t>
            </a:r>
            <a:r>
              <a:rPr lang="sk-SK" sz="2700" dirty="0" smtClean="0">
                <a:latin typeface="Myriad Pro" pitchFamily="34" charset="0"/>
              </a:rPr>
              <a:t>adaptívna </a:t>
            </a:r>
            <a:r>
              <a:rPr lang="sk-SK" sz="2700" dirty="0" smtClean="0">
                <a:latin typeface="Myriad Pro" pitchFamily="34" charset="0"/>
              </a:rPr>
              <a:t>explicitná spätná väzba</a:t>
            </a:r>
            <a:endParaRPr lang="sk-SK" sz="2700" dirty="0">
              <a:latin typeface="Myriad Pro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0000" indent="-180000"/>
            <a:endParaRPr lang="sk-SK" dirty="0">
              <a:solidFill>
                <a:schemeClr val="tx1"/>
              </a:solidFill>
              <a:latin typeface="Myriad Pro" pitchFamily="34" charset="0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92727"/>
              </p:ext>
            </p:extLst>
          </p:nvPr>
        </p:nvGraphicFramePr>
        <p:xfrm>
          <a:off x="1331640" y="1578939"/>
          <a:ext cx="7632848" cy="9859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52605"/>
                <a:gridCol w="979603"/>
                <a:gridCol w="980478"/>
                <a:gridCol w="979603"/>
                <a:gridCol w="980478"/>
                <a:gridCol w="979603"/>
                <a:gridCol w="980478"/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Pohľad (115)</a:t>
                      </a:r>
                      <a:endParaRPr lang="sk-SK" sz="18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36195" marB="36195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Áno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Prezeral som si ju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Registroval </a:t>
                      </a: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som ju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36195" marB="36195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Nevšímal som si ju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Nevedel som o nej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Neodpovedal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Pracovali ste v predchádzajúcej chvíli s časťou </a:t>
                      </a:r>
                      <a:r>
                        <a:rPr lang="sk-SK" sz="1000" dirty="0" err="1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ALEFu</a:t>
                      </a: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 „XYZ“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?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55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(</a:t>
                      </a:r>
                      <a:r>
                        <a:rPr lang="sk-SK" sz="16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51,40 %</a:t>
                      </a: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)</a:t>
                      </a:r>
                      <a:endParaRPr lang="sk-SK" sz="16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D5FF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4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(</a:t>
                      </a:r>
                      <a:r>
                        <a:rPr lang="sk-SK" sz="16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3,73 %</a:t>
                      </a: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)</a:t>
                      </a:r>
                      <a:endParaRPr lang="sk-SK" sz="16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D5FF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21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(19,63 %)</a:t>
                      </a:r>
                      <a:endParaRPr lang="sk-SK" sz="16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23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(21,50 %)</a:t>
                      </a:r>
                      <a:endParaRPr lang="sk-SK" sz="16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4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(3,74 %)</a:t>
                      </a:r>
                      <a:endParaRPr lang="sk-SK" sz="16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8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sk-SK" sz="16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  <a:ea typeface="Calibri"/>
                          <a:cs typeface="Times New Roman"/>
                        </a:rPr>
                        <a:t>6,96</a:t>
                      </a:r>
                      <a:r>
                        <a:rPr lang="sk-SK" sz="1600" b="1" baseline="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  <a:ea typeface="Calibri"/>
                          <a:cs typeface="Times New Roman"/>
                        </a:rPr>
                        <a:t>%</a:t>
                      </a:r>
                      <a:r>
                        <a:rPr lang="sk-SK" sz="1600" baseline="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  <a:ea typeface="Calibri"/>
                          <a:cs typeface="Times New Roman"/>
                        </a:rPr>
                        <a:t>)</a:t>
                      </a:r>
                      <a:endParaRPr lang="sk-SK" sz="16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800162"/>
              </p:ext>
            </p:extLst>
          </p:nvPr>
        </p:nvGraphicFramePr>
        <p:xfrm>
          <a:off x="1331639" y="3235123"/>
          <a:ext cx="7632848" cy="9859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52605"/>
                <a:gridCol w="979603"/>
                <a:gridCol w="980478"/>
                <a:gridCol w="979603"/>
                <a:gridCol w="980478"/>
                <a:gridCol w="979603"/>
                <a:gridCol w="980478"/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Myš (410)</a:t>
                      </a:r>
                      <a:endParaRPr lang="sk-SK" sz="18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36195" marB="36195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Áno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Prezeral som si ju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Registroval </a:t>
                      </a: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som ju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36195" marB="36195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Nevšímal som si ju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Nevedel som o nej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Neodpovedal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Pracovali ste v predchádzajúcej chvíli s časťou </a:t>
                      </a:r>
                      <a:r>
                        <a:rPr lang="sk-SK" sz="1000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ALEFu</a:t>
                      </a: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 „XYZ“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?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234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(</a:t>
                      </a:r>
                      <a:r>
                        <a:rPr lang="sk-SK" sz="16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65,18 %</a:t>
                      </a: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)</a:t>
                      </a:r>
                      <a:endParaRPr lang="sk-SK" sz="16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D5FF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43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(</a:t>
                      </a:r>
                      <a:r>
                        <a:rPr lang="sk-SK" sz="16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11,98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%</a:t>
                      </a: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)</a:t>
                      </a:r>
                      <a:endParaRPr lang="sk-SK" sz="16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D5FF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31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(8,7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%</a:t>
                      </a: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)</a:t>
                      </a:r>
                      <a:endParaRPr lang="sk-SK" sz="16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51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(14,21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%</a:t>
                      </a: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)</a:t>
                      </a:r>
                      <a:endParaRPr lang="sk-SK" sz="16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-</a:t>
                      </a:r>
                      <a:endParaRPr lang="sk-SK" sz="16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51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(</a:t>
                      </a:r>
                      <a:r>
                        <a:rPr lang="sk-SK" sz="16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12,44</a:t>
                      </a:r>
                      <a:r>
                        <a:rPr lang="sk-SK" sz="1600" b="1" baseline="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 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%</a:t>
                      </a:r>
                      <a:r>
                        <a:rPr lang="sk-SK" sz="1600" baseline="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)</a:t>
                      </a:r>
                      <a:endParaRPr lang="sk-SK" sz="16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910866"/>
              </p:ext>
            </p:extLst>
          </p:nvPr>
        </p:nvGraphicFramePr>
        <p:xfrm>
          <a:off x="1331639" y="4963315"/>
          <a:ext cx="7632848" cy="10233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52605"/>
                <a:gridCol w="979603"/>
                <a:gridCol w="980478"/>
                <a:gridCol w="979603"/>
                <a:gridCol w="980478"/>
                <a:gridCol w="979603"/>
                <a:gridCol w="980478"/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Kontrola (66)</a:t>
                      </a:r>
                      <a:endParaRPr lang="sk-SK" sz="18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36195" marB="36195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Áno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Prezeral som si ju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Registroval </a:t>
                      </a: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som ju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36195" marB="36195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Nevšímal som si ju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Nevedel som o nej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Neodpovedal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Pracovali ste v predchádzajúcej chvíli s časťou </a:t>
                      </a:r>
                      <a:r>
                        <a:rPr lang="sk-SK" sz="1000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ALEFu</a:t>
                      </a: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 „XYZ“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?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12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(27,27 %)</a:t>
                      </a:r>
                      <a:endParaRPr lang="sk-SK" sz="16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4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(9,09 %)</a:t>
                      </a:r>
                      <a:endParaRPr lang="sk-SK" sz="16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7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(15,91 %)</a:t>
                      </a:r>
                      <a:endParaRPr lang="sk-SK" sz="16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16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(36,36 %)</a:t>
                      </a:r>
                      <a:endParaRPr lang="sk-SK" sz="16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D5FF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5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(11,36 %)</a:t>
                      </a:r>
                      <a:endParaRPr lang="sk-SK" sz="16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5FF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22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sk-SK" sz="16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  <a:ea typeface="Calibri"/>
                          <a:cs typeface="Times New Roman"/>
                        </a:rPr>
                        <a:t>33,33</a:t>
                      </a:r>
                      <a:r>
                        <a:rPr lang="sk-SK" sz="1600" b="1" baseline="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  <a:ea typeface="Calibri"/>
                          <a:cs typeface="Times New Roman"/>
                        </a:rPr>
                        <a:t>%</a:t>
                      </a:r>
                      <a:r>
                        <a:rPr lang="sk-SK" sz="160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  <a:ea typeface="Calibri"/>
                          <a:cs typeface="Times New Roman"/>
                        </a:rPr>
                        <a:t>)</a:t>
                      </a:r>
                      <a:endParaRPr lang="sk-SK" sz="160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95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/>
        </p:nvSpPr>
        <p:spPr>
          <a:xfrm>
            <a:off x="1" y="-99392"/>
            <a:ext cx="1293528" cy="6948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Obdélník 13"/>
          <p:cNvSpPr/>
          <p:nvPr/>
        </p:nvSpPr>
        <p:spPr>
          <a:xfrm>
            <a:off x="1152639" y="5525616"/>
            <a:ext cx="7972311" cy="1323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Obdélník 12"/>
          <p:cNvSpPr/>
          <p:nvPr/>
        </p:nvSpPr>
        <p:spPr>
          <a:xfrm>
            <a:off x="1162050" y="17204"/>
            <a:ext cx="7946453" cy="1323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>
                <a:latin typeface="Myriad Pro" pitchFamily="34" charset="0"/>
              </a:rPr>
              <a:t>Vyhodnotenie – </a:t>
            </a:r>
            <a:r>
              <a:rPr lang="sk-SK" sz="3200" dirty="0" smtClean="0">
                <a:latin typeface="Myriad Pro" pitchFamily="34" charset="0"/>
              </a:rPr>
              <a:t>dôležitosť fragmentov</a:t>
            </a:r>
            <a:endParaRPr lang="sk-SK" sz="3200" dirty="0">
              <a:latin typeface="Myriad Pro" pitchFamily="34" charset="0"/>
            </a:endParaRPr>
          </a:p>
        </p:txBody>
      </p:sp>
      <p:grpSp>
        <p:nvGrpSpPr>
          <p:cNvPr id="19" name="Skupina 18"/>
          <p:cNvGrpSpPr/>
          <p:nvPr/>
        </p:nvGrpSpPr>
        <p:grpSpPr>
          <a:xfrm>
            <a:off x="1307384" y="17204"/>
            <a:ext cx="1944216" cy="8279765"/>
            <a:chOff x="1451400" y="17204"/>
            <a:chExt cx="1944216" cy="8279765"/>
          </a:xfrm>
        </p:grpSpPr>
        <p:pic>
          <p:nvPicPr>
            <p:cNvPr id="6" name="Obrázek 5" descr="C:\Act\DP\DP3\iit.src\!poster_doplnok\obrazky\f2gaze.pn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1181" y="17204"/>
              <a:ext cx="1684655" cy="82797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cxnSp>
          <p:nvCxnSpPr>
            <p:cNvPr id="8" name="Přímá spojnice 7"/>
            <p:cNvCxnSpPr/>
            <p:nvPr/>
          </p:nvCxnSpPr>
          <p:spPr>
            <a:xfrm>
              <a:off x="1451400" y="1773971"/>
              <a:ext cx="194421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Skupina 17"/>
          <p:cNvGrpSpPr/>
          <p:nvPr/>
        </p:nvGrpSpPr>
        <p:grpSpPr>
          <a:xfrm>
            <a:off x="4283968" y="17204"/>
            <a:ext cx="1944216" cy="8279765"/>
            <a:chOff x="4587823" y="17204"/>
            <a:chExt cx="1944216" cy="8279765"/>
          </a:xfrm>
        </p:grpSpPr>
        <p:pic>
          <p:nvPicPr>
            <p:cNvPr id="5" name="Obrázek 4" descr="C:\Act\DP\DP3\iit.src\!poster_doplnok\obrazky\f2simugaze.pn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17204"/>
              <a:ext cx="1687830" cy="82797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cxnSp>
          <p:nvCxnSpPr>
            <p:cNvPr id="11" name="Přímá spojnice 10"/>
            <p:cNvCxnSpPr/>
            <p:nvPr/>
          </p:nvCxnSpPr>
          <p:spPr>
            <a:xfrm>
              <a:off x="4587823" y="1773971"/>
              <a:ext cx="194421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Obráze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54845"/>
            <a:ext cx="1199880" cy="518436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4" y="154845"/>
            <a:ext cx="1008112" cy="625500"/>
          </a:xfrm>
          <a:prstGeom prst="rect">
            <a:avLst/>
          </a:prstGeom>
        </p:spPr>
      </p:pic>
      <p:grpSp>
        <p:nvGrpSpPr>
          <p:cNvPr id="20" name="Skupina 19"/>
          <p:cNvGrpSpPr/>
          <p:nvPr/>
        </p:nvGrpSpPr>
        <p:grpSpPr>
          <a:xfrm>
            <a:off x="7236296" y="17204"/>
            <a:ext cx="1944216" cy="8279765"/>
            <a:chOff x="7164288" y="17204"/>
            <a:chExt cx="1944216" cy="8279765"/>
          </a:xfrm>
        </p:grpSpPr>
        <p:pic>
          <p:nvPicPr>
            <p:cNvPr id="4" name="Obrázek 3" descr="C:\Act\DP\DP3\iit.src\!poster_doplnok\obrazky\f2highlights.pn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4864" y="17204"/>
              <a:ext cx="1663065" cy="82797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cxnSp>
          <p:nvCxnSpPr>
            <p:cNvPr id="12" name="Přímá spojnice 11"/>
            <p:cNvCxnSpPr/>
            <p:nvPr/>
          </p:nvCxnSpPr>
          <p:spPr>
            <a:xfrm>
              <a:off x="7164288" y="1773971"/>
              <a:ext cx="194421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4754" name="Picture 2" descr="C:\Act\Alef\rep\alef\public\images\stripIcons\highlight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155" y="154845"/>
            <a:ext cx="524141" cy="52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15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>
            <p:extLst>
              <p:ext uri="{D42A27DB-BD31-4B8C-83A1-F6EECF244321}">
                <p14:modId xmlns:p14="http://schemas.microsoft.com/office/powerpoint/2010/main" val="2153956656"/>
              </p:ext>
            </p:extLst>
          </p:nvPr>
        </p:nvGraphicFramePr>
        <p:xfrm>
          <a:off x="1907704" y="980728"/>
          <a:ext cx="6408712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>
                <a:latin typeface="Myriad Pro" pitchFamily="34" charset="0"/>
              </a:rPr>
              <a:t>Vyhodnotenie – dotazník</a:t>
            </a:r>
            <a:endParaRPr lang="sk-SK" sz="3200" dirty="0">
              <a:latin typeface="Myriad Pro" pitchFamily="34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 bwMode="auto">
          <a:xfrm>
            <a:off x="6012160" y="2852936"/>
            <a:ext cx="2880320" cy="1047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2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sk-SK" dirty="0" smtClean="0">
                <a:solidFill>
                  <a:schemeClr val="tx1"/>
                </a:solidFill>
                <a:latin typeface="Myriad Pro" pitchFamily="34" charset="0"/>
              </a:rPr>
              <a:t>Áno</a:t>
            </a:r>
            <a:endParaRPr lang="sk-SK" dirty="0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 bwMode="auto">
          <a:xfrm>
            <a:off x="6732240" y="4829894"/>
            <a:ext cx="2088232" cy="1047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2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sk-SK" dirty="0" smtClean="0">
                <a:solidFill>
                  <a:schemeClr val="tx1"/>
                </a:solidFill>
                <a:latin typeface="Myriad Pro" pitchFamily="34" charset="0"/>
              </a:rPr>
              <a:t>Neutrálny</a:t>
            </a:r>
            <a:endParaRPr lang="sk-SK" dirty="0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 bwMode="auto">
          <a:xfrm>
            <a:off x="1331640" y="4725144"/>
            <a:ext cx="2880320" cy="1047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2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sk-SK" dirty="0" smtClean="0">
                <a:solidFill>
                  <a:schemeClr val="tx1"/>
                </a:solidFill>
                <a:latin typeface="Myriad Pro" pitchFamily="34" charset="0"/>
              </a:rPr>
              <a:t>Nie</a:t>
            </a:r>
          </a:p>
        </p:txBody>
      </p:sp>
    </p:spTree>
    <p:extLst>
      <p:ext uri="{BB962C8B-B14F-4D97-AF65-F5344CB8AC3E}">
        <p14:creationId xmlns:p14="http://schemas.microsoft.com/office/powerpoint/2010/main" val="250068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>
            <p:extLst>
              <p:ext uri="{D42A27DB-BD31-4B8C-83A1-F6EECF244321}">
                <p14:modId xmlns:p14="http://schemas.microsoft.com/office/powerpoint/2010/main" val="435821616"/>
              </p:ext>
            </p:extLst>
          </p:nvPr>
        </p:nvGraphicFramePr>
        <p:xfrm>
          <a:off x="2195736" y="980728"/>
          <a:ext cx="6408712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 4"/>
          <p:cNvGraphicFramePr/>
          <p:nvPr>
            <p:extLst>
              <p:ext uri="{D42A27DB-BD31-4B8C-83A1-F6EECF244321}">
                <p14:modId xmlns:p14="http://schemas.microsoft.com/office/powerpoint/2010/main" val="1891165626"/>
              </p:ext>
            </p:extLst>
          </p:nvPr>
        </p:nvGraphicFramePr>
        <p:xfrm>
          <a:off x="1090092" y="524297"/>
          <a:ext cx="7937477" cy="6111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>
                <a:latin typeface="Myriad Pro" pitchFamily="34" charset="0"/>
              </a:rPr>
              <a:t>Vyhodnotenie – dotazník</a:t>
            </a:r>
            <a:endParaRPr lang="sk-SK" sz="3200" dirty="0">
              <a:latin typeface="Myriad Pro" pitchFamily="34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 bwMode="auto">
          <a:xfrm>
            <a:off x="6228184" y="3284984"/>
            <a:ext cx="2880320" cy="1047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2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sk-SK" dirty="0" smtClean="0">
                <a:solidFill>
                  <a:schemeClr val="tx1"/>
                </a:solidFill>
                <a:latin typeface="Myriad Pro" pitchFamily="34" charset="0"/>
              </a:rPr>
              <a:t>Áno</a:t>
            </a:r>
            <a:endParaRPr lang="sk-SK" dirty="0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 bwMode="auto">
          <a:xfrm>
            <a:off x="1619672" y="5405958"/>
            <a:ext cx="2088232" cy="1047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2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sk-SK" dirty="0" smtClean="0">
                <a:solidFill>
                  <a:schemeClr val="tx1"/>
                </a:solidFill>
                <a:latin typeface="Myriad Pro" pitchFamily="34" charset="0"/>
              </a:rPr>
              <a:t>Neutrálny</a:t>
            </a:r>
            <a:endParaRPr lang="sk-SK" dirty="0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 bwMode="auto">
          <a:xfrm>
            <a:off x="1475656" y="2453630"/>
            <a:ext cx="2880320" cy="1047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2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sk-SK" dirty="0" smtClean="0">
                <a:solidFill>
                  <a:schemeClr val="tx1"/>
                </a:solidFill>
                <a:latin typeface="Myriad Pro" pitchFamily="34" charset="0"/>
              </a:rPr>
              <a:t>Nie</a:t>
            </a:r>
          </a:p>
        </p:txBody>
      </p:sp>
    </p:spTree>
    <p:extLst>
      <p:ext uri="{BB962C8B-B14F-4D97-AF65-F5344CB8AC3E}">
        <p14:creationId xmlns:p14="http://schemas.microsoft.com/office/powerpoint/2010/main" val="102683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>
                <a:latin typeface="Myriad Pro" pitchFamily="34" charset="0"/>
              </a:rPr>
              <a:t>Zhodnotenie</a:t>
            </a:r>
            <a:endParaRPr lang="sk-SK" sz="3200" dirty="0">
              <a:latin typeface="Myriad Pro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0000" indent="-180000"/>
            <a:r>
              <a:rPr lang="sk-SK" dirty="0" smtClean="0">
                <a:solidFill>
                  <a:schemeClr val="tx1"/>
                </a:solidFill>
                <a:latin typeface="Myriad Pro" pitchFamily="34" charset="0"/>
              </a:rPr>
              <a:t>Záujem používateľov na úrovni fragmentov dokumentu</a:t>
            </a:r>
          </a:p>
          <a:p>
            <a:pPr marL="180000" indent="-180000"/>
            <a:r>
              <a:rPr lang="sk-SK" dirty="0" smtClean="0">
                <a:solidFill>
                  <a:schemeClr val="tx1"/>
                </a:solidFill>
                <a:latin typeface="Myriad Pro" pitchFamily="34" charset="0"/>
              </a:rPr>
              <a:t>Adaptívna explicitná spätná väzba</a:t>
            </a:r>
            <a:endParaRPr lang="sk-SK" dirty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endParaRPr lang="sk-SK" dirty="0" smtClean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r>
              <a:rPr lang="sk-SK" dirty="0" smtClean="0">
                <a:solidFill>
                  <a:schemeClr val="tx1"/>
                </a:solidFill>
                <a:latin typeface="Myriad Pro" pitchFamily="34" charset="0"/>
              </a:rPr>
              <a:t>Sledovanie pohľadu vo webovej aplikácii</a:t>
            </a:r>
          </a:p>
          <a:p>
            <a:pPr marL="580050" lvl="1" indent="-252000"/>
            <a:r>
              <a:rPr lang="sk-SK" dirty="0" smtClean="0">
                <a:solidFill>
                  <a:schemeClr val="tx1"/>
                </a:solidFill>
                <a:latin typeface="Myriad Pro" pitchFamily="34" charset="0"/>
              </a:rPr>
              <a:t>Doma u používateľa</a:t>
            </a:r>
          </a:p>
          <a:p>
            <a:pPr marL="580050" lvl="1" indent="-252000"/>
            <a:r>
              <a:rPr lang="sk-SK" dirty="0" smtClean="0">
                <a:solidFill>
                  <a:schemeClr val="tx1"/>
                </a:solidFill>
                <a:latin typeface="Myriad Pro" pitchFamily="34" charset="0"/>
              </a:rPr>
              <a:t>S bežnou webovou kamerou</a:t>
            </a:r>
          </a:p>
          <a:p>
            <a:pPr marL="180000" indent="-180000"/>
            <a:r>
              <a:rPr lang="sk-SK" dirty="0" smtClean="0">
                <a:solidFill>
                  <a:schemeClr val="tx1"/>
                </a:solidFill>
                <a:latin typeface="Myriad Pro" pitchFamily="34" charset="0"/>
              </a:rPr>
              <a:t>Všeobecnosť, </a:t>
            </a:r>
            <a:r>
              <a:rPr lang="sk-SK" dirty="0" err="1" smtClean="0">
                <a:solidFill>
                  <a:schemeClr val="tx1"/>
                </a:solidFill>
                <a:latin typeface="Myriad Pro" pitchFamily="34" charset="0"/>
              </a:rPr>
              <a:t>znovupoužiteľnosť</a:t>
            </a:r>
            <a:endParaRPr lang="sk-SK" dirty="0" smtClean="0">
              <a:solidFill>
                <a:schemeClr val="tx1"/>
              </a:solidFill>
              <a:latin typeface="Myriad Pro" pitchFamily="34" charset="0"/>
            </a:endParaRPr>
          </a:p>
          <a:p>
            <a:pPr marL="580050" lvl="1" indent="-252000"/>
            <a:r>
              <a:rPr lang="sk-SK" dirty="0" smtClean="0">
                <a:solidFill>
                  <a:schemeClr val="tx1"/>
                </a:solidFill>
                <a:latin typeface="Myriad Pro" pitchFamily="34" charset="0"/>
              </a:rPr>
              <a:t>Ľubovoľné webové sídlo</a:t>
            </a:r>
          </a:p>
          <a:p>
            <a:pPr marL="580050" lvl="1" indent="-252000"/>
            <a:r>
              <a:rPr lang="sk-SK" dirty="0">
                <a:solidFill>
                  <a:schemeClr val="tx1"/>
                </a:solidFill>
                <a:latin typeface="Myriad Pro" pitchFamily="34" charset="0"/>
              </a:rPr>
              <a:t>Sledovanie pohľadu</a:t>
            </a:r>
            <a:r>
              <a:rPr lang="en-US" dirty="0">
                <a:solidFill>
                  <a:schemeClr val="tx1"/>
                </a:solidFill>
                <a:latin typeface="Myriad Pro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Myriad Pro" pitchFamily="34" charset="0"/>
              </a:rPr>
              <a:t>aj</a:t>
            </a:r>
            <a:r>
              <a:rPr lang="en-US" dirty="0">
                <a:solidFill>
                  <a:schemeClr val="tx1"/>
                </a:solidFill>
                <a:latin typeface="Myriad Pro" pitchFamily="34" charset="0"/>
              </a:rPr>
              <a:t> pre in</a:t>
            </a:r>
            <a:r>
              <a:rPr lang="sk-SK" dirty="0">
                <a:solidFill>
                  <a:schemeClr val="tx1"/>
                </a:solidFill>
                <a:latin typeface="Myriad Pro" pitchFamily="34" charset="0"/>
              </a:rPr>
              <a:t>é aplikácie</a:t>
            </a:r>
          </a:p>
          <a:p>
            <a:pPr marL="580050" lvl="1" indent="-180000"/>
            <a:endParaRPr lang="sk-SK" dirty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r>
              <a:rPr lang="sk-SK" dirty="0" err="1" smtClean="0">
                <a:solidFill>
                  <a:schemeClr val="tx1"/>
                </a:solidFill>
                <a:latin typeface="Myriad Pro" pitchFamily="34" charset="0"/>
              </a:rPr>
              <a:t>eLearning</a:t>
            </a:r>
            <a:r>
              <a:rPr lang="sk-SK" dirty="0" smtClean="0">
                <a:solidFill>
                  <a:schemeClr val="tx1"/>
                </a:solidFill>
                <a:latin typeface="Myriad Pro" pitchFamily="34" charset="0"/>
              </a:rPr>
              <a:t> 2010, EC-TEL 2011</a:t>
            </a:r>
          </a:p>
          <a:p>
            <a:pPr marL="180000" indent="-180000"/>
            <a:r>
              <a:rPr lang="sk-SK" dirty="0" smtClean="0">
                <a:solidFill>
                  <a:schemeClr val="tx1"/>
                </a:solidFill>
                <a:latin typeface="Myriad Pro" pitchFamily="34" charset="0"/>
              </a:rPr>
              <a:t>IIT.SRC 2010 (</a:t>
            </a:r>
            <a:r>
              <a:rPr lang="sk-SK" dirty="0" err="1" smtClean="0">
                <a:solidFill>
                  <a:schemeClr val="tx1"/>
                </a:solidFill>
                <a:latin typeface="Myriad Pro" pitchFamily="34" charset="0"/>
              </a:rPr>
              <a:t>Dean</a:t>
            </a:r>
            <a:r>
              <a:rPr lang="en-US" dirty="0" smtClean="0">
                <a:solidFill>
                  <a:schemeClr val="tx1"/>
                </a:solidFill>
                <a:latin typeface="Myriad Pro" pitchFamily="34" charset="0"/>
              </a:rPr>
              <a:t>’s</a:t>
            </a:r>
            <a:r>
              <a:rPr lang="sk-SK" dirty="0" smtClean="0">
                <a:solidFill>
                  <a:schemeClr val="tx1"/>
                </a:solidFill>
                <a:latin typeface="Myriad Pro" pitchFamily="34" charset="0"/>
              </a:rPr>
              <a:t> </a:t>
            </a:r>
            <a:r>
              <a:rPr lang="sk-SK" dirty="0" err="1" smtClean="0">
                <a:solidFill>
                  <a:schemeClr val="tx1"/>
                </a:solidFill>
                <a:latin typeface="Myriad Pro" pitchFamily="34" charset="0"/>
              </a:rPr>
              <a:t>award</a:t>
            </a:r>
            <a:r>
              <a:rPr lang="sk-SK" dirty="0" smtClean="0">
                <a:solidFill>
                  <a:schemeClr val="tx1"/>
                </a:solidFill>
                <a:latin typeface="Myriad Pro" pitchFamily="34" charset="0"/>
              </a:rPr>
              <a:t>), IIT.SRC 2011 (CS IEEE </a:t>
            </a:r>
            <a:r>
              <a:rPr lang="sk-SK" dirty="0" err="1" smtClean="0">
                <a:solidFill>
                  <a:schemeClr val="tx1"/>
                </a:solidFill>
                <a:latin typeface="Myriad Pro" pitchFamily="34" charset="0"/>
              </a:rPr>
              <a:t>award</a:t>
            </a:r>
            <a:r>
              <a:rPr lang="sk-SK" dirty="0" smtClean="0">
                <a:solidFill>
                  <a:schemeClr val="tx1"/>
                </a:solidFill>
                <a:latin typeface="Myriad Pro" pitchFamily="34" charset="0"/>
              </a:rPr>
              <a:t>)</a:t>
            </a:r>
            <a:endParaRPr lang="en-US" dirty="0" smtClean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r>
              <a:rPr lang="sk-SK" dirty="0" smtClean="0">
                <a:solidFill>
                  <a:schemeClr val="tx1"/>
                </a:solidFill>
                <a:latin typeface="Myriad Pro" pitchFamily="34" charset="0"/>
              </a:rPr>
              <a:t>Plánujeme</a:t>
            </a:r>
            <a:r>
              <a:rPr lang="en-US" dirty="0" smtClean="0">
                <a:solidFill>
                  <a:schemeClr val="tx1"/>
                </a:solidFill>
                <a:latin typeface="Myriad Pro" pitchFamily="34" charset="0"/>
              </a:rPr>
              <a:t> </a:t>
            </a:r>
            <a:r>
              <a:rPr lang="sk-SK" dirty="0">
                <a:solidFill>
                  <a:schemeClr val="tx1"/>
                </a:solidFill>
                <a:latin typeface="Myriad Pro" pitchFamily="34" charset="0"/>
              </a:rPr>
              <a:t>článok </a:t>
            </a:r>
            <a:r>
              <a:rPr lang="sk-SK" dirty="0" smtClean="0">
                <a:solidFill>
                  <a:schemeClr val="tx1"/>
                </a:solidFill>
                <a:latin typeface="Myriad Pro" pitchFamily="34" charset="0"/>
              </a:rPr>
              <a:t>do Internet </a:t>
            </a:r>
            <a:r>
              <a:rPr lang="sk-SK" dirty="0" err="1">
                <a:solidFill>
                  <a:schemeClr val="tx1"/>
                </a:solidFill>
                <a:latin typeface="Myriad Pro" pitchFamily="34" charset="0"/>
              </a:rPr>
              <a:t>Research</a:t>
            </a:r>
            <a:r>
              <a:rPr lang="sk-SK" dirty="0">
                <a:solidFill>
                  <a:schemeClr val="tx1"/>
                </a:solidFill>
                <a:latin typeface="Myriad Pro" pitchFamily="34" charset="0"/>
              </a:rPr>
              <a:t>, </a:t>
            </a:r>
            <a:r>
              <a:rPr lang="sk-SK" dirty="0" err="1">
                <a:solidFill>
                  <a:schemeClr val="tx1"/>
                </a:solidFill>
                <a:latin typeface="Myriad Pro" pitchFamily="34" charset="0"/>
              </a:rPr>
              <a:t>Emerald</a:t>
            </a:r>
            <a:endParaRPr lang="sk-SK" dirty="0" smtClean="0">
              <a:solidFill>
                <a:schemeClr val="tx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04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>
                <a:latin typeface="Myriad Pro" pitchFamily="34" charset="0"/>
              </a:rPr>
              <a:t>Rozdiely v modeloch kamier </a:t>
            </a:r>
            <a:endParaRPr lang="sk-SK" sz="3200" dirty="0">
              <a:latin typeface="Myriad Pro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0000" indent="-180000"/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Kamera:</a:t>
            </a:r>
            <a:endParaRPr lang="sk-SK" sz="2800" dirty="0">
              <a:solidFill>
                <a:schemeClr val="tx1"/>
              </a:solidFill>
              <a:latin typeface="Myriad Pro" pitchFamily="34" charset="0"/>
            </a:endParaRPr>
          </a:p>
          <a:p>
            <a:pPr marL="580050" lvl="1" indent="-252000"/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Uhol záberu</a:t>
            </a:r>
            <a:endParaRPr lang="sk-SK" sz="2600" dirty="0">
              <a:solidFill>
                <a:schemeClr val="tx1"/>
              </a:solidFill>
              <a:latin typeface="Myriad Pro" pitchFamily="34" charset="0"/>
            </a:endParaRPr>
          </a:p>
          <a:p>
            <a:pPr marL="580050" lvl="1" indent="-252000"/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Optika</a:t>
            </a:r>
          </a:p>
          <a:p>
            <a:pPr marL="580050" lvl="1" indent="-252000"/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Zaostrovanie</a:t>
            </a:r>
          </a:p>
          <a:p>
            <a:pPr marL="580050" lvl="1" indent="-252000"/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Snímač</a:t>
            </a:r>
          </a:p>
          <a:p>
            <a:pPr marL="580050" lvl="1" indent="-252000"/>
            <a:r>
              <a:rPr lang="sk-SK" sz="2600" dirty="0" err="1" smtClean="0">
                <a:solidFill>
                  <a:schemeClr val="tx1"/>
                </a:solidFill>
                <a:latin typeface="Myriad Pro" pitchFamily="34" charset="0"/>
              </a:rPr>
              <a:t>Polohovateľnosť</a:t>
            </a:r>
            <a:endParaRPr lang="sk-SK" sz="2600" dirty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endParaRPr lang="sk-SK" dirty="0" smtClean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Lacná kamera/drahá kamera</a:t>
            </a:r>
          </a:p>
          <a:p>
            <a:pPr marL="180000" indent="-180000"/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Kamera na notebooku</a:t>
            </a:r>
            <a:endParaRPr lang="sk-SK" sz="2800" dirty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endParaRPr lang="sk-SK" dirty="0">
              <a:solidFill>
                <a:schemeClr val="tx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48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>
                <a:latin typeface="Myriad Pro" pitchFamily="34" charset="0"/>
              </a:rPr>
              <a:t>Vplyv na presnos</a:t>
            </a:r>
            <a:r>
              <a:rPr lang="sk-SK" sz="3200" dirty="0">
                <a:latin typeface="Myriad Pro" pitchFamily="34" charset="0"/>
              </a:rPr>
              <a:t>ť</a:t>
            </a:r>
            <a:endParaRPr lang="sk-SK" sz="3200" dirty="0">
              <a:latin typeface="Myriad Pro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0000" indent="-180000"/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V rovnakých podmienkach minimálne rozdiely</a:t>
            </a:r>
            <a:b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</a:br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v „technickej“ presnosti</a:t>
            </a:r>
          </a:p>
          <a:p>
            <a:pPr marL="580050" lvl="1" indent="-252000"/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Snímkovanie nie je problém (asynchrónnosť)</a:t>
            </a:r>
            <a:endParaRPr lang="sk-SK" sz="2600" dirty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endParaRPr lang="sk-SK" dirty="0" smtClean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„Pohodlie“</a:t>
            </a:r>
          </a:p>
          <a:p>
            <a:pPr marL="580050" lvl="1" indent="-252000"/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Umiestnenie, prekážanie</a:t>
            </a:r>
          </a:p>
          <a:p>
            <a:pPr marL="580050" lvl="1" indent="-252000"/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Kalibrácia</a:t>
            </a:r>
            <a:endParaRPr lang="sk-SK" sz="2600" dirty="0">
              <a:solidFill>
                <a:schemeClr val="tx1"/>
              </a:solidFill>
              <a:latin typeface="Myriad Pro" pitchFamily="34" charset="0"/>
            </a:endParaRPr>
          </a:p>
          <a:p>
            <a:pPr marL="580050" lvl="1" indent="-252000"/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Strata kalibrácie, zmena presnosti</a:t>
            </a:r>
            <a:endParaRPr lang="sk-SK" sz="2600" dirty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endParaRPr lang="sk-SK" dirty="0">
              <a:solidFill>
                <a:schemeClr val="tx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8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>
                <a:latin typeface="Myriad Pro" pitchFamily="34" charset="0"/>
              </a:rPr>
              <a:t>Rozdiely v modeloch kamier </a:t>
            </a:r>
            <a:endParaRPr lang="sk-SK" sz="3200" dirty="0">
              <a:latin typeface="Myriad Pro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0000" indent="-180000"/>
            <a:endParaRPr lang="sk-SK" dirty="0">
              <a:solidFill>
                <a:schemeClr val="tx1"/>
              </a:solidFill>
              <a:latin typeface="Myriad Pro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702105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4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>
                <a:latin typeface="Myriad Pro" pitchFamily="34" charset="0"/>
              </a:rPr>
              <a:t>Doména vzdelávania</a:t>
            </a:r>
            <a:endParaRPr lang="sk-SK" sz="3200" dirty="0">
              <a:latin typeface="Myriad Pro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0000" indent="-180000"/>
            <a:r>
              <a:rPr lang="sk-SK" sz="2800" b="1" u="sng" dirty="0" err="1" smtClean="0">
                <a:solidFill>
                  <a:schemeClr val="tx1"/>
                </a:solidFill>
                <a:latin typeface="Myriad Pro" pitchFamily="34" charset="0"/>
              </a:rPr>
              <a:t>A</a:t>
            </a:r>
            <a:r>
              <a:rPr lang="sk-SK" sz="2800" dirty="0" err="1" smtClean="0">
                <a:solidFill>
                  <a:schemeClr val="tx1"/>
                </a:solidFill>
                <a:latin typeface="Myriad Pro" pitchFamily="34" charset="0"/>
              </a:rPr>
              <a:t>daptive</a:t>
            </a:r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 </a:t>
            </a:r>
            <a:r>
              <a:rPr lang="sk-SK" sz="2800" b="1" u="sng" dirty="0" err="1" smtClean="0">
                <a:solidFill>
                  <a:schemeClr val="tx1"/>
                </a:solidFill>
                <a:latin typeface="Myriad Pro" pitchFamily="34" charset="0"/>
              </a:rPr>
              <a:t>LE</a:t>
            </a:r>
            <a:r>
              <a:rPr lang="sk-SK" sz="2800" dirty="0" err="1" smtClean="0">
                <a:solidFill>
                  <a:schemeClr val="tx1"/>
                </a:solidFill>
                <a:latin typeface="Myriad Pro" pitchFamily="34" charset="0"/>
              </a:rPr>
              <a:t>arning</a:t>
            </a:r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 </a:t>
            </a:r>
            <a:r>
              <a:rPr lang="sk-SK" sz="2800" b="1" u="sng" dirty="0" err="1" smtClean="0">
                <a:solidFill>
                  <a:schemeClr val="tx1"/>
                </a:solidFill>
                <a:latin typeface="Myriad Pro" pitchFamily="34" charset="0"/>
              </a:rPr>
              <a:t>F</a:t>
            </a:r>
            <a:r>
              <a:rPr lang="sk-SK" sz="2800" dirty="0" err="1" smtClean="0">
                <a:solidFill>
                  <a:schemeClr val="tx1"/>
                </a:solidFill>
                <a:latin typeface="Myriad Pro" pitchFamily="34" charset="0"/>
              </a:rPr>
              <a:t>ramework</a:t>
            </a:r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 (Bieliková </a:t>
            </a:r>
            <a:r>
              <a:rPr lang="sk-SK" sz="2800" dirty="0" err="1">
                <a:solidFill>
                  <a:schemeClr val="tx1"/>
                </a:solidFill>
                <a:latin typeface="Myriad Pro" pitchFamily="34" charset="0"/>
              </a:rPr>
              <a:t>et</a:t>
            </a:r>
            <a:r>
              <a:rPr lang="sk-SK" sz="2800" dirty="0">
                <a:solidFill>
                  <a:schemeClr val="tx1"/>
                </a:solidFill>
                <a:latin typeface="Myriad Pro" pitchFamily="34" charset="0"/>
              </a:rPr>
              <a:t> al</a:t>
            </a:r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.)</a:t>
            </a:r>
          </a:p>
          <a:p>
            <a:pPr marL="180000" indent="-180000"/>
            <a:endParaRPr lang="en-US" sz="2800" dirty="0" smtClean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endParaRPr lang="en-US" sz="2800" dirty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endParaRPr lang="en-US" sz="2800" dirty="0" smtClean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endParaRPr lang="en-US" sz="2800" dirty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endParaRPr lang="en-US" sz="2800" dirty="0" smtClean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endParaRPr lang="en-US" sz="2800" dirty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endParaRPr lang="en-US" sz="2800" dirty="0" smtClean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endParaRPr lang="en-US" sz="2800" dirty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endParaRPr lang="en-US" sz="2800" dirty="0" smtClean="0">
              <a:solidFill>
                <a:schemeClr val="tx1"/>
              </a:solidFill>
              <a:latin typeface="Myriad Pro" pitchFamily="34" charset="0"/>
            </a:endParaRPr>
          </a:p>
          <a:p>
            <a:pPr marL="328050" lvl="1" indent="0">
              <a:buNone/>
            </a:pPr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     </a:t>
            </a:r>
            <a:r>
              <a:rPr lang="en-US" sz="2600" dirty="0" smtClean="0">
                <a:solidFill>
                  <a:schemeClr val="tx1"/>
                </a:solidFill>
                <a:latin typeface="Myriad Pro" pitchFamily="34" charset="0"/>
              </a:rPr>
              <a:t>Je </a:t>
            </a:r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používateľ</a:t>
            </a:r>
            <a:r>
              <a:rPr lang="en-US" sz="2600" dirty="0" smtClean="0">
                <a:solidFill>
                  <a:schemeClr val="tx1"/>
                </a:solidFill>
                <a:latin typeface="Myriad Pro" pitchFamily="34" charset="0"/>
              </a:rPr>
              <a:t> </a:t>
            </a:r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za</a:t>
            </a:r>
            <a:r>
              <a:rPr lang="en-US" sz="2600" dirty="0" smtClean="0">
                <a:solidFill>
                  <a:schemeClr val="tx1"/>
                </a:solidFill>
                <a:latin typeface="Myriad Pro" pitchFamily="34" charset="0"/>
              </a:rPr>
              <a:t> </a:t>
            </a:r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počítačom</a:t>
            </a:r>
            <a:r>
              <a:rPr lang="en-US" sz="2600" dirty="0" smtClean="0">
                <a:solidFill>
                  <a:schemeClr val="tx1"/>
                </a:solidFill>
                <a:latin typeface="Myriad Pro" pitchFamily="34" charset="0"/>
              </a:rPr>
              <a:t>?</a:t>
            </a:r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 Číta dokument</a:t>
            </a:r>
            <a:r>
              <a:rPr lang="en-US" sz="2600" dirty="0" smtClean="0">
                <a:solidFill>
                  <a:schemeClr val="tx1"/>
                </a:solidFill>
                <a:latin typeface="Myriad Pro" pitchFamily="34" charset="0"/>
              </a:rPr>
              <a:t>?</a:t>
            </a:r>
            <a:endParaRPr lang="sk-SK" sz="2600" dirty="0">
              <a:solidFill>
                <a:schemeClr val="tx1"/>
              </a:solidFill>
              <a:latin typeface="Myriad Pro" pitchFamily="34" charset="0"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0578" y="1495679"/>
            <a:ext cx="6963870" cy="44841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791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>
                <a:latin typeface="Myriad Pro" pitchFamily="34" charset="0"/>
              </a:rPr>
              <a:t>Ideálna kamera</a:t>
            </a:r>
            <a:endParaRPr lang="sk-SK" sz="3200" dirty="0">
              <a:latin typeface="Myriad Pro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0000" indent="-180000"/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Manuálne ostrenie</a:t>
            </a:r>
          </a:p>
          <a:p>
            <a:pPr marL="180000" indent="-180000"/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Úzky uhol záberu</a:t>
            </a:r>
          </a:p>
          <a:p>
            <a:pPr marL="180000" indent="-180000"/>
            <a:endParaRPr lang="sk-SK" sz="2800" dirty="0" smtClean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Kvalitná optika</a:t>
            </a:r>
            <a:endParaRPr lang="sk-SK" sz="2800" dirty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Kvalitný a rýchly snímač</a:t>
            </a:r>
          </a:p>
          <a:p>
            <a:pPr marL="180000" indent="-180000"/>
            <a:endParaRPr lang="sk-SK" sz="2800" dirty="0" smtClean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endParaRPr lang="sk-SK" sz="2800" dirty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Pohodlné (3D) a stabilné umiestnenie</a:t>
            </a:r>
          </a:p>
          <a:p>
            <a:pPr marL="180000" indent="-180000"/>
            <a:endParaRPr lang="sk-SK" sz="2800" dirty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Skrytá</a:t>
            </a:r>
            <a:endParaRPr lang="sk-SK" sz="2600" dirty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endParaRPr lang="sk-SK" dirty="0">
              <a:solidFill>
                <a:schemeClr val="tx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87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>
                <a:latin typeface="Myriad Pro" pitchFamily="34" charset="0"/>
              </a:rPr>
              <a:t>Úprava váh metódy</a:t>
            </a:r>
            <a:endParaRPr lang="sk-SK" sz="3200" dirty="0">
              <a:latin typeface="Myriad Pro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0000" indent="-180000"/>
            <a:endParaRPr lang="sk-SK" dirty="0" smtClean="0">
              <a:solidFill>
                <a:schemeClr val="tx1"/>
              </a:solidFill>
              <a:latin typeface="Myriad Pro" pitchFamily="34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591203"/>
              </p:ext>
            </p:extLst>
          </p:nvPr>
        </p:nvGraphicFramePr>
        <p:xfrm>
          <a:off x="1528740" y="943101"/>
          <a:ext cx="7147716" cy="54531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07356"/>
                <a:gridCol w="864096"/>
                <a:gridCol w="2376264"/>
              </a:tblGrid>
              <a:tr h="320573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Nezacielené (</a:t>
                      </a:r>
                      <a:r>
                        <a:rPr lang="sk-SK" sz="2000" b="1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w</a:t>
                      </a:r>
                      <a:r>
                        <a:rPr lang="sk-SK" sz="2000" b="1" baseline="-25000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G</a:t>
                      </a: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 = 0,2)</a:t>
                      </a:r>
                      <a:endParaRPr lang="sk-SK" sz="2000" b="1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46253" marB="46253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w</a:t>
                      </a:r>
                      <a:endParaRPr lang="sk-SK" sz="2000" b="1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46253" marB="46253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2000" b="1" dirty="0" err="1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v</a:t>
                      </a:r>
                      <a:r>
                        <a:rPr lang="sk-SK" sz="2000" b="1" baseline="-25000" dirty="0" err="1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f</a:t>
                      </a:r>
                      <a:r>
                        <a:rPr lang="sk-SK" sz="20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 [h] </a:t>
                      </a:r>
                      <a:endParaRPr lang="sk-SK" sz="2000" b="1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46253" marB="46253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</a:tr>
              <a:tr h="24869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Pohybovanie kurzorom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0,5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vzdialenosť v bodoch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24869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Kliknutie (bez významu)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1,0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počet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20573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Pasívne zacielené (</a:t>
                      </a:r>
                      <a:r>
                        <a:rPr lang="sk-SK" sz="2000" b="1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w</a:t>
                      </a:r>
                      <a:r>
                        <a:rPr lang="sk-SK" sz="2000" b="1" baseline="-25000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G</a:t>
                      </a: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 = 2,0)</a:t>
                      </a:r>
                      <a:endParaRPr lang="sk-SK" sz="2000" b="1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46253" marB="46253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w</a:t>
                      </a:r>
                      <a:endParaRPr lang="sk-SK" sz="2000" b="1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46253" marB="46253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2000" b="1" dirty="0" err="1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v</a:t>
                      </a:r>
                      <a:r>
                        <a:rPr lang="sk-SK" sz="2000" b="1" baseline="-25000" dirty="0" err="1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f</a:t>
                      </a:r>
                      <a:r>
                        <a:rPr lang="sk-SK" sz="20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 [</a:t>
                      </a: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h</a:t>
                      </a:r>
                      <a:r>
                        <a:rPr lang="sk-SK" sz="20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] </a:t>
                      </a:r>
                      <a:endParaRPr lang="sk-SK" sz="2000" b="1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46253" marB="46253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</a:tr>
              <a:tr h="24869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Zobrazenie (</a:t>
                      </a:r>
                      <a:r>
                        <a:rPr lang="sk-SK" sz="1800" b="0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read</a:t>
                      </a: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 </a:t>
                      </a:r>
                      <a:r>
                        <a:rPr lang="sk-SK" sz="1800" b="0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wear</a:t>
                      </a: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)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1" dirty="0">
                          <a:solidFill>
                            <a:srgbClr val="FF0000"/>
                          </a:solidFill>
                          <a:effectLst/>
                          <a:latin typeface="Myriad Pro" pitchFamily="34" charset="0"/>
                        </a:rPr>
                        <a:t>1,0</a:t>
                      </a:r>
                      <a:endParaRPr lang="sk-SK" sz="1800" b="1" dirty="0">
                        <a:solidFill>
                          <a:srgbClr val="FF0000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čas v minútach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24869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Pohľad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1" dirty="0">
                          <a:solidFill>
                            <a:srgbClr val="FF0000"/>
                          </a:solidFill>
                          <a:effectLst/>
                          <a:latin typeface="Myriad Pro" pitchFamily="34" charset="0"/>
                        </a:rPr>
                        <a:t>9</a:t>
                      </a:r>
                      <a:r>
                        <a:rPr lang="sk-SK" sz="1800" b="1" dirty="0" smtClean="0">
                          <a:solidFill>
                            <a:srgbClr val="FF0000"/>
                          </a:solidFill>
                          <a:effectLst/>
                          <a:latin typeface="Myriad Pro" pitchFamily="34" charset="0"/>
                        </a:rPr>
                        <a:t>,0</a:t>
                      </a:r>
                      <a:endParaRPr lang="sk-SK" sz="1800" b="1" dirty="0">
                        <a:solidFill>
                          <a:srgbClr val="FF0000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čas v minútach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20573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Aktívne zacielené (</a:t>
                      </a:r>
                      <a:r>
                        <a:rPr lang="sk-SK" sz="2000" b="1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w</a:t>
                      </a:r>
                      <a:r>
                        <a:rPr lang="sk-SK" sz="2000" b="1" baseline="-25000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G</a:t>
                      </a: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 = 1,0)</a:t>
                      </a:r>
                      <a:endParaRPr lang="sk-SK" sz="2000" b="1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46253" marB="46253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w</a:t>
                      </a:r>
                      <a:endParaRPr lang="sk-SK" sz="2000" b="1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46253" marB="46253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2000" b="1" dirty="0" err="1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v</a:t>
                      </a:r>
                      <a:r>
                        <a:rPr lang="sk-SK" sz="2000" b="1" baseline="-25000" dirty="0" err="1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f</a:t>
                      </a:r>
                      <a:r>
                        <a:rPr lang="sk-SK" sz="20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 [</a:t>
                      </a: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h</a:t>
                      </a:r>
                      <a:r>
                        <a:rPr lang="sk-SK" sz="20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] </a:t>
                      </a:r>
                      <a:endParaRPr lang="sk-SK" sz="2000" b="1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46253" marB="46253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</a:tr>
              <a:tr h="24869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Označovanie textu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1,0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počet, dĺžka v znakoch</a:t>
                      </a:r>
                      <a:endParaRPr lang="sk-SK" sz="1800" b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24869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Skopírovanie textu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2,0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počet, dĺžka v znakoch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49738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Doménovo-špecifické akcie (vloženie anotácie a pod.)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4,0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počet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24869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Kliknutie na odkaz (alebo pod.)</a:t>
                      </a:r>
                      <a:endParaRPr lang="sk-SK" sz="1800" b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1,0</a:t>
                      </a:r>
                      <a:endParaRPr lang="sk-SK" sz="1800" b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počet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14529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Výsledok vnútrostránkového hľadania</a:t>
                      </a:r>
                      <a:endParaRPr lang="sk-SK" sz="1800" b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1,0</a:t>
                      </a:r>
                      <a:endParaRPr lang="sk-SK" sz="1800" b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počet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284631">
                <a:tc gridSpan="3"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Dokumentové (</a:t>
                      </a:r>
                      <a:r>
                        <a:rPr lang="sk-SK" sz="2000" b="1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w</a:t>
                      </a:r>
                      <a:r>
                        <a:rPr lang="sk-SK" sz="2000" b="1" baseline="-25000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G</a:t>
                      </a: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 = 0,2; </a:t>
                      </a:r>
                      <a:r>
                        <a:rPr lang="sk-SK" sz="20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alternatívne </a:t>
                      </a:r>
                      <a:r>
                        <a:rPr lang="sk-SK" sz="2000" b="1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w</a:t>
                      </a:r>
                      <a:r>
                        <a:rPr lang="sk-SK" sz="2000" b="1" baseline="-25000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G</a:t>
                      </a: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 = 0,0</a:t>
                      </a:r>
                      <a:r>
                        <a:rPr lang="sk-SK" sz="20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)  </a:t>
                      </a:r>
                      <a:endParaRPr lang="sk-SK" sz="2000" b="1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46253" marB="0">
                    <a:lnB w="12700" cmpd="sng">
                      <a:noFill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284631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20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 </a:t>
                      </a:r>
                      <a:endParaRPr lang="sk-SK" sz="20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46253"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w</a:t>
                      </a:r>
                      <a:endParaRPr lang="sk-SK" sz="2000" b="1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46253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2000" b="1" dirty="0" err="1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v</a:t>
                      </a:r>
                      <a:r>
                        <a:rPr lang="sk-SK" sz="2000" b="1" baseline="-25000" dirty="0" err="1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f</a:t>
                      </a:r>
                      <a:r>
                        <a:rPr lang="sk-SK" sz="20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 [</a:t>
                      </a: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h</a:t>
                      </a:r>
                      <a:r>
                        <a:rPr lang="sk-SK" sz="20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] </a:t>
                      </a:r>
                      <a:endParaRPr lang="sk-SK" sz="2000" b="1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46253" anchor="b"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</a:tr>
              <a:tr h="24869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Vytlačenie dokumentu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1,0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počet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24869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Počet návštev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1,0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počet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651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>
                <a:latin typeface="Myriad Pro" pitchFamily="34" charset="0"/>
              </a:rPr>
              <a:t>Korelácia pohľad – kurzor v </a:t>
            </a:r>
            <a:r>
              <a:rPr lang="en-US" sz="3200" dirty="0" err="1" smtClean="0">
                <a:latin typeface="Myriad Pro" pitchFamily="34" charset="0"/>
              </a:rPr>
              <a:t>dom</a:t>
            </a:r>
            <a:r>
              <a:rPr lang="sk-SK" sz="3200" dirty="0" err="1" smtClean="0">
                <a:latin typeface="Myriad Pro" pitchFamily="34" charset="0"/>
              </a:rPr>
              <a:t>éne</a:t>
            </a:r>
            <a:r>
              <a:rPr lang="sk-SK" sz="3200" dirty="0" smtClean="0">
                <a:latin typeface="Myriad Pro" pitchFamily="34" charset="0"/>
              </a:rPr>
              <a:t> </a:t>
            </a:r>
            <a:r>
              <a:rPr lang="sk-SK" sz="3200" dirty="0" err="1" smtClean="0">
                <a:latin typeface="Myriad Pro" pitchFamily="34" charset="0"/>
              </a:rPr>
              <a:t>ALEFu</a:t>
            </a:r>
            <a:endParaRPr lang="sk-SK" sz="3200" dirty="0">
              <a:latin typeface="Myriad Pro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0000" indent="-180000"/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Základná:</a:t>
            </a:r>
            <a:endParaRPr lang="sk-SK" sz="2800" dirty="0">
              <a:solidFill>
                <a:schemeClr val="tx1"/>
              </a:solidFill>
              <a:latin typeface="Myriad Pro" pitchFamily="34" charset="0"/>
            </a:endParaRPr>
          </a:p>
          <a:p>
            <a:pPr marL="580050" lvl="1" indent="-252000"/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Áno – v úsekových pohyboch (</a:t>
            </a:r>
            <a:r>
              <a:rPr lang="sk-SK" sz="2600" dirty="0" err="1" smtClean="0">
                <a:solidFill>
                  <a:schemeClr val="tx1"/>
                </a:solidFill>
                <a:latin typeface="Myriad Pro" pitchFamily="34" charset="0"/>
              </a:rPr>
              <a:t>saccade</a:t>
            </a:r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)</a:t>
            </a:r>
            <a:endParaRPr lang="sk-SK" sz="2600" dirty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endParaRPr lang="sk-SK" dirty="0" smtClean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V ohodnotení:</a:t>
            </a:r>
            <a:endParaRPr lang="sk-SK" sz="2800" dirty="0">
              <a:solidFill>
                <a:schemeClr val="tx1"/>
              </a:solidFill>
              <a:latin typeface="Myriad Pro" pitchFamily="34" charset="0"/>
            </a:endParaRPr>
          </a:p>
          <a:p>
            <a:pPr marL="580050" lvl="1" indent="-252000"/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Čiastočne áno </a:t>
            </a:r>
            <a:r>
              <a:rPr lang="sk-SK" sz="2600" dirty="0">
                <a:solidFill>
                  <a:schemeClr val="tx1"/>
                </a:solidFill>
                <a:latin typeface="Myriad Pro" pitchFamily="34" charset="0"/>
              </a:rPr>
              <a:t>– </a:t>
            </a:r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viac „artefaktov“</a:t>
            </a:r>
          </a:p>
          <a:p>
            <a:pPr marL="580050" lvl="1" indent="-252000"/>
            <a:endParaRPr lang="sk-SK" sz="2600" dirty="0" smtClean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V adaptívnej explicitnej spätnej väzbe:</a:t>
            </a:r>
            <a:endParaRPr lang="sk-SK" sz="2800" dirty="0">
              <a:solidFill>
                <a:schemeClr val="tx1"/>
              </a:solidFill>
              <a:latin typeface="Myriad Pro" pitchFamily="34" charset="0"/>
            </a:endParaRPr>
          </a:p>
          <a:p>
            <a:pPr marL="580050" lvl="1" indent="-252000"/>
            <a:r>
              <a:rPr lang="en-US" sz="2600" dirty="0" err="1" smtClean="0">
                <a:solidFill>
                  <a:schemeClr val="tx1"/>
                </a:solidFill>
                <a:latin typeface="Myriad Pro" pitchFamily="34" charset="0"/>
              </a:rPr>
              <a:t>Zistenie</a:t>
            </a:r>
            <a:r>
              <a:rPr lang="en-US" sz="2600" dirty="0" smtClean="0">
                <a:solidFill>
                  <a:schemeClr val="tx1"/>
                </a:solidFill>
                <a:latin typeface="Myriad Pro" pitchFamily="34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Myriad Pro" pitchFamily="34" charset="0"/>
              </a:rPr>
              <a:t>fragmentov</a:t>
            </a:r>
            <a:r>
              <a:rPr lang="en-US" sz="2600" dirty="0" smtClean="0">
                <a:solidFill>
                  <a:schemeClr val="tx1"/>
                </a:solidFill>
                <a:latin typeface="Myriad Pro" pitchFamily="34" charset="0"/>
              </a:rPr>
              <a:t>: </a:t>
            </a:r>
            <a:r>
              <a:rPr lang="en-US" sz="2600" dirty="0" err="1" smtClean="0">
                <a:solidFill>
                  <a:schemeClr val="tx1"/>
                </a:solidFill>
                <a:latin typeface="Myriad Pro" pitchFamily="34" charset="0"/>
              </a:rPr>
              <a:t>porovnate</a:t>
            </a:r>
            <a:r>
              <a:rPr lang="sk-SK" sz="2600" dirty="0" err="1" smtClean="0">
                <a:solidFill>
                  <a:schemeClr val="tx1"/>
                </a:solidFill>
                <a:latin typeface="Myriad Pro" pitchFamily="34" charset="0"/>
              </a:rPr>
              <a:t>ľné</a:t>
            </a:r>
            <a:endParaRPr lang="en-US" sz="2600" dirty="0" smtClean="0">
              <a:solidFill>
                <a:schemeClr val="tx1"/>
              </a:solidFill>
              <a:latin typeface="Myriad Pro" pitchFamily="34" charset="0"/>
            </a:endParaRPr>
          </a:p>
          <a:p>
            <a:pPr marL="580050" lvl="1" indent="-252000"/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Odmietnutie odpovedať</a:t>
            </a:r>
            <a:r>
              <a:rPr lang="en-US" sz="2600" dirty="0" smtClean="0">
                <a:solidFill>
                  <a:schemeClr val="tx1"/>
                </a:solidFill>
                <a:latin typeface="Myriad Pro" pitchFamily="34" charset="0"/>
              </a:rPr>
              <a:t>:</a:t>
            </a:r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 </a:t>
            </a:r>
            <a:r>
              <a:rPr lang="sk-SK" sz="2600" b="1" dirty="0" smtClean="0">
                <a:solidFill>
                  <a:schemeClr val="tx1"/>
                </a:solidFill>
                <a:latin typeface="Myriad Pro" pitchFamily="34" charset="0"/>
              </a:rPr>
              <a:t>12,44</a:t>
            </a:r>
            <a:r>
              <a:rPr lang="en-US" sz="2600" b="1" dirty="0" smtClean="0">
                <a:solidFill>
                  <a:schemeClr val="tx1"/>
                </a:solidFill>
                <a:latin typeface="Myriad Pro" pitchFamily="34" charset="0"/>
              </a:rPr>
              <a:t> % </a:t>
            </a:r>
            <a:r>
              <a:rPr lang="en-US" sz="2600" dirty="0" smtClean="0">
                <a:solidFill>
                  <a:schemeClr val="tx1"/>
                </a:solidFill>
                <a:latin typeface="Myriad Pro" pitchFamily="34" charset="0"/>
              </a:rPr>
              <a:t>vs. </a:t>
            </a:r>
            <a:r>
              <a:rPr lang="en-US" sz="2600" b="1" dirty="0" smtClean="0">
                <a:solidFill>
                  <a:schemeClr val="tx1"/>
                </a:solidFill>
                <a:latin typeface="Myriad Pro" pitchFamily="34" charset="0"/>
              </a:rPr>
              <a:t>6,96 %</a:t>
            </a:r>
            <a:endParaRPr lang="sk-SK" sz="2600" b="1" dirty="0">
              <a:solidFill>
                <a:schemeClr val="tx1"/>
              </a:solidFill>
              <a:latin typeface="Myriad Pro" pitchFamily="34" charset="0"/>
            </a:endParaRPr>
          </a:p>
          <a:p>
            <a:pPr marL="580050" lvl="1" indent="-252000"/>
            <a:endParaRPr lang="sk-SK" sz="2600" dirty="0" smtClean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252000"/>
            <a:endParaRPr lang="sk-SK" sz="2600" dirty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endParaRPr lang="sk-SK" dirty="0" smtClean="0">
              <a:solidFill>
                <a:schemeClr val="tx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96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>
                <a:latin typeface="Myriad Pro" pitchFamily="34" charset="0"/>
              </a:rPr>
              <a:t>Zhodnotenie</a:t>
            </a:r>
            <a:endParaRPr lang="sk-SK" sz="3200" dirty="0">
              <a:latin typeface="Myriad Pro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0000" indent="-180000"/>
            <a:r>
              <a:rPr lang="sk-SK" dirty="0" smtClean="0">
                <a:solidFill>
                  <a:schemeClr val="tx1"/>
                </a:solidFill>
                <a:latin typeface="Myriad Pro" pitchFamily="34" charset="0"/>
              </a:rPr>
              <a:t>Záujem používateľov na úrovni fragmentov dokumentu</a:t>
            </a:r>
          </a:p>
          <a:p>
            <a:pPr marL="180000" indent="-180000"/>
            <a:r>
              <a:rPr lang="sk-SK" dirty="0" smtClean="0">
                <a:solidFill>
                  <a:schemeClr val="tx1"/>
                </a:solidFill>
                <a:latin typeface="Myriad Pro" pitchFamily="34" charset="0"/>
              </a:rPr>
              <a:t>Adaptívna explicitná spätná väzba</a:t>
            </a:r>
            <a:endParaRPr lang="sk-SK" dirty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endParaRPr lang="sk-SK" dirty="0" smtClean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r>
              <a:rPr lang="sk-SK" dirty="0" smtClean="0">
                <a:solidFill>
                  <a:schemeClr val="tx1"/>
                </a:solidFill>
                <a:latin typeface="Myriad Pro" pitchFamily="34" charset="0"/>
              </a:rPr>
              <a:t>Sledovanie pohľadu vo webovej aplikácii</a:t>
            </a:r>
          </a:p>
          <a:p>
            <a:pPr marL="580050" lvl="1" indent="-252000"/>
            <a:r>
              <a:rPr lang="sk-SK" dirty="0" smtClean="0">
                <a:solidFill>
                  <a:schemeClr val="tx1"/>
                </a:solidFill>
                <a:latin typeface="Myriad Pro" pitchFamily="34" charset="0"/>
              </a:rPr>
              <a:t>Doma u používateľa</a:t>
            </a:r>
          </a:p>
          <a:p>
            <a:pPr marL="580050" lvl="1" indent="-252000"/>
            <a:r>
              <a:rPr lang="sk-SK" dirty="0" smtClean="0">
                <a:solidFill>
                  <a:schemeClr val="tx1"/>
                </a:solidFill>
                <a:latin typeface="Myriad Pro" pitchFamily="34" charset="0"/>
              </a:rPr>
              <a:t>S bežnou webovou kamerou</a:t>
            </a:r>
          </a:p>
          <a:p>
            <a:pPr marL="180000" indent="-180000"/>
            <a:r>
              <a:rPr lang="sk-SK" dirty="0" smtClean="0">
                <a:solidFill>
                  <a:schemeClr val="tx1"/>
                </a:solidFill>
                <a:latin typeface="Myriad Pro" pitchFamily="34" charset="0"/>
              </a:rPr>
              <a:t>Všeobecnosť, </a:t>
            </a:r>
            <a:r>
              <a:rPr lang="sk-SK" dirty="0" err="1" smtClean="0">
                <a:solidFill>
                  <a:schemeClr val="tx1"/>
                </a:solidFill>
                <a:latin typeface="Myriad Pro" pitchFamily="34" charset="0"/>
              </a:rPr>
              <a:t>znovupoužiteľnosť</a:t>
            </a:r>
            <a:endParaRPr lang="sk-SK" dirty="0" smtClean="0">
              <a:solidFill>
                <a:schemeClr val="tx1"/>
              </a:solidFill>
              <a:latin typeface="Myriad Pro" pitchFamily="34" charset="0"/>
            </a:endParaRPr>
          </a:p>
          <a:p>
            <a:pPr marL="580050" lvl="1" indent="-252000"/>
            <a:r>
              <a:rPr lang="sk-SK" dirty="0" smtClean="0">
                <a:solidFill>
                  <a:schemeClr val="tx1"/>
                </a:solidFill>
                <a:latin typeface="Myriad Pro" pitchFamily="34" charset="0"/>
              </a:rPr>
              <a:t>Ľubovoľné webové sídlo</a:t>
            </a:r>
          </a:p>
          <a:p>
            <a:pPr marL="580050" lvl="1" indent="-252000"/>
            <a:r>
              <a:rPr lang="sk-SK" dirty="0">
                <a:solidFill>
                  <a:schemeClr val="tx1"/>
                </a:solidFill>
                <a:latin typeface="Myriad Pro" pitchFamily="34" charset="0"/>
              </a:rPr>
              <a:t>Sledovanie pohľadu</a:t>
            </a:r>
            <a:r>
              <a:rPr lang="en-US" dirty="0">
                <a:solidFill>
                  <a:schemeClr val="tx1"/>
                </a:solidFill>
                <a:latin typeface="Myriad Pro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Myriad Pro" pitchFamily="34" charset="0"/>
              </a:rPr>
              <a:t>aj</a:t>
            </a:r>
            <a:r>
              <a:rPr lang="en-US" dirty="0">
                <a:solidFill>
                  <a:schemeClr val="tx1"/>
                </a:solidFill>
                <a:latin typeface="Myriad Pro" pitchFamily="34" charset="0"/>
              </a:rPr>
              <a:t> pre in</a:t>
            </a:r>
            <a:r>
              <a:rPr lang="sk-SK" dirty="0">
                <a:solidFill>
                  <a:schemeClr val="tx1"/>
                </a:solidFill>
                <a:latin typeface="Myriad Pro" pitchFamily="34" charset="0"/>
              </a:rPr>
              <a:t>é aplikácie</a:t>
            </a:r>
          </a:p>
          <a:p>
            <a:pPr marL="580050" lvl="1" indent="-180000"/>
            <a:endParaRPr lang="sk-SK" dirty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r>
              <a:rPr lang="sk-SK" dirty="0" err="1" smtClean="0">
                <a:solidFill>
                  <a:schemeClr val="tx1"/>
                </a:solidFill>
                <a:latin typeface="Myriad Pro" pitchFamily="34" charset="0"/>
              </a:rPr>
              <a:t>eLearning</a:t>
            </a:r>
            <a:r>
              <a:rPr lang="sk-SK" dirty="0" smtClean="0">
                <a:solidFill>
                  <a:schemeClr val="tx1"/>
                </a:solidFill>
                <a:latin typeface="Myriad Pro" pitchFamily="34" charset="0"/>
              </a:rPr>
              <a:t> 2010, EC-TEL 2011</a:t>
            </a:r>
          </a:p>
          <a:p>
            <a:pPr marL="180000" indent="-180000"/>
            <a:r>
              <a:rPr lang="sk-SK" dirty="0" smtClean="0">
                <a:solidFill>
                  <a:schemeClr val="tx1"/>
                </a:solidFill>
                <a:latin typeface="Myriad Pro" pitchFamily="34" charset="0"/>
              </a:rPr>
              <a:t>IIT.SRC 2010 (</a:t>
            </a:r>
            <a:r>
              <a:rPr lang="sk-SK" dirty="0" err="1" smtClean="0">
                <a:solidFill>
                  <a:schemeClr val="tx1"/>
                </a:solidFill>
                <a:latin typeface="Myriad Pro" pitchFamily="34" charset="0"/>
              </a:rPr>
              <a:t>Dean</a:t>
            </a:r>
            <a:r>
              <a:rPr lang="en-US" dirty="0" smtClean="0">
                <a:solidFill>
                  <a:schemeClr val="tx1"/>
                </a:solidFill>
                <a:latin typeface="Myriad Pro" pitchFamily="34" charset="0"/>
              </a:rPr>
              <a:t>’s</a:t>
            </a:r>
            <a:r>
              <a:rPr lang="sk-SK" dirty="0" smtClean="0">
                <a:solidFill>
                  <a:schemeClr val="tx1"/>
                </a:solidFill>
                <a:latin typeface="Myriad Pro" pitchFamily="34" charset="0"/>
              </a:rPr>
              <a:t> </a:t>
            </a:r>
            <a:r>
              <a:rPr lang="sk-SK" dirty="0" err="1" smtClean="0">
                <a:solidFill>
                  <a:schemeClr val="tx1"/>
                </a:solidFill>
                <a:latin typeface="Myriad Pro" pitchFamily="34" charset="0"/>
              </a:rPr>
              <a:t>award</a:t>
            </a:r>
            <a:r>
              <a:rPr lang="sk-SK" dirty="0" smtClean="0">
                <a:solidFill>
                  <a:schemeClr val="tx1"/>
                </a:solidFill>
                <a:latin typeface="Myriad Pro" pitchFamily="34" charset="0"/>
              </a:rPr>
              <a:t>), IIT.SRC 2011 (CS IEEE </a:t>
            </a:r>
            <a:r>
              <a:rPr lang="sk-SK" dirty="0" err="1" smtClean="0">
                <a:solidFill>
                  <a:schemeClr val="tx1"/>
                </a:solidFill>
                <a:latin typeface="Myriad Pro" pitchFamily="34" charset="0"/>
              </a:rPr>
              <a:t>award</a:t>
            </a:r>
            <a:r>
              <a:rPr lang="sk-SK" dirty="0" smtClean="0">
                <a:solidFill>
                  <a:schemeClr val="tx1"/>
                </a:solidFill>
                <a:latin typeface="Myriad Pro" pitchFamily="34" charset="0"/>
              </a:rPr>
              <a:t>)</a:t>
            </a:r>
            <a:endParaRPr lang="en-US" dirty="0" smtClean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r>
              <a:rPr lang="sk-SK" dirty="0" smtClean="0">
                <a:solidFill>
                  <a:schemeClr val="tx1"/>
                </a:solidFill>
                <a:latin typeface="Myriad Pro" pitchFamily="34" charset="0"/>
              </a:rPr>
              <a:t>Plánujeme</a:t>
            </a:r>
            <a:r>
              <a:rPr lang="en-US" dirty="0" smtClean="0">
                <a:solidFill>
                  <a:schemeClr val="tx1"/>
                </a:solidFill>
                <a:latin typeface="Myriad Pro" pitchFamily="34" charset="0"/>
              </a:rPr>
              <a:t> </a:t>
            </a:r>
            <a:r>
              <a:rPr lang="sk-SK" dirty="0">
                <a:solidFill>
                  <a:schemeClr val="tx1"/>
                </a:solidFill>
                <a:latin typeface="Myriad Pro" pitchFamily="34" charset="0"/>
              </a:rPr>
              <a:t>článok </a:t>
            </a:r>
            <a:r>
              <a:rPr lang="sk-SK" dirty="0" smtClean="0">
                <a:solidFill>
                  <a:schemeClr val="tx1"/>
                </a:solidFill>
                <a:latin typeface="Myriad Pro" pitchFamily="34" charset="0"/>
              </a:rPr>
              <a:t>do Internet </a:t>
            </a:r>
            <a:r>
              <a:rPr lang="sk-SK" dirty="0" err="1">
                <a:solidFill>
                  <a:schemeClr val="tx1"/>
                </a:solidFill>
                <a:latin typeface="Myriad Pro" pitchFamily="34" charset="0"/>
              </a:rPr>
              <a:t>Research</a:t>
            </a:r>
            <a:r>
              <a:rPr lang="sk-SK" dirty="0">
                <a:solidFill>
                  <a:schemeClr val="tx1"/>
                </a:solidFill>
                <a:latin typeface="Myriad Pro" pitchFamily="34" charset="0"/>
              </a:rPr>
              <a:t>, </a:t>
            </a:r>
            <a:r>
              <a:rPr lang="sk-SK" dirty="0" err="1">
                <a:solidFill>
                  <a:schemeClr val="tx1"/>
                </a:solidFill>
                <a:latin typeface="Myriad Pro" pitchFamily="34" charset="0"/>
              </a:rPr>
              <a:t>Emerald</a:t>
            </a:r>
            <a:endParaRPr lang="sk-SK" dirty="0" smtClean="0">
              <a:solidFill>
                <a:schemeClr val="tx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43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>
                <a:latin typeface="Myriad Pro" pitchFamily="34" charset="0"/>
              </a:rPr>
              <a:t>Sledovanie pohľadu</a:t>
            </a:r>
            <a:endParaRPr lang="sk-SK" sz="3200" dirty="0">
              <a:latin typeface="Myriad Pro" pitchFamily="34" charset="0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092280" y="908720"/>
            <a:ext cx="190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956692"/>
            <a:ext cx="219075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ástupný symbol pro obsah 2"/>
          <p:cNvSpPr txBox="1">
            <a:spLocks/>
          </p:cNvSpPr>
          <p:nvPr/>
        </p:nvSpPr>
        <p:spPr bwMode="auto">
          <a:xfrm>
            <a:off x="1547664" y="3356992"/>
            <a:ext cx="6912768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2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Profesionálne riešenia:   &gt;</a:t>
            </a:r>
            <a:r>
              <a:rPr lang="sk-SK" sz="2600" b="1" dirty="0" smtClean="0">
                <a:solidFill>
                  <a:schemeClr val="tx1"/>
                </a:solidFill>
                <a:latin typeface="Myriad Pro" pitchFamily="34" charset="0"/>
              </a:rPr>
              <a:t>20 </a:t>
            </a:r>
            <a:r>
              <a:rPr lang="sk-SK" sz="2600" b="1" dirty="0">
                <a:solidFill>
                  <a:schemeClr val="tx1"/>
                </a:solidFill>
                <a:latin typeface="Myriad Pro" pitchFamily="34" charset="0"/>
              </a:rPr>
              <a:t>000 €</a:t>
            </a: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85" t="-4158" r="-1163" b="-1947"/>
          <a:stretch/>
        </p:blipFill>
        <p:spPr bwMode="auto">
          <a:xfrm>
            <a:off x="1504950" y="980728"/>
            <a:ext cx="2952750" cy="23042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Obrázek 11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52" t="10215" r="15248" b="7202"/>
          <a:stretch/>
        </p:blipFill>
        <p:spPr>
          <a:xfrm>
            <a:off x="2665859" y="4268687"/>
            <a:ext cx="1762125" cy="1752601"/>
          </a:xfrm>
          <a:prstGeom prst="rect">
            <a:avLst/>
          </a:prstGeom>
        </p:spPr>
      </p:pic>
      <p:sp>
        <p:nvSpPr>
          <p:cNvPr id="13" name="Zástupný symbol pro obsah 2"/>
          <p:cNvSpPr txBox="1">
            <a:spLocks/>
          </p:cNvSpPr>
          <p:nvPr/>
        </p:nvSpPr>
        <p:spPr bwMode="auto">
          <a:xfrm>
            <a:off x="2483768" y="6021288"/>
            <a:ext cx="504056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2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Webová kamera:   </a:t>
            </a:r>
            <a:r>
              <a:rPr lang="sk-SK" sz="2600" b="1" dirty="0" smtClean="0">
                <a:solidFill>
                  <a:schemeClr val="tx1"/>
                </a:solidFill>
                <a:latin typeface="Myriad Pro" pitchFamily="34" charset="0"/>
              </a:rPr>
              <a:t>10 € </a:t>
            </a:r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–</a:t>
            </a:r>
            <a:r>
              <a:rPr lang="sk-SK" sz="2600" b="1" dirty="0" smtClean="0">
                <a:solidFill>
                  <a:schemeClr val="tx1"/>
                </a:solidFill>
                <a:latin typeface="Myriad Pro" pitchFamily="34" charset="0"/>
              </a:rPr>
              <a:t> 70 €</a:t>
            </a:r>
            <a:endParaRPr lang="sk-SK" sz="2600" b="1" dirty="0">
              <a:solidFill>
                <a:schemeClr val="tx1"/>
              </a:solidFill>
              <a:latin typeface="Myriad Pro" pitchFamily="34" charset="0"/>
            </a:endParaRPr>
          </a:p>
        </p:txBody>
      </p:sp>
      <p:pic>
        <p:nvPicPr>
          <p:cNvPr id="5939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" t="1666" b="1"/>
          <a:stretch/>
        </p:blipFill>
        <p:spPr bwMode="auto">
          <a:xfrm>
            <a:off x="5148064" y="4232773"/>
            <a:ext cx="2304256" cy="17292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225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>
                <a:latin typeface="Myriad Pro" pitchFamily="34" charset="0"/>
              </a:rPr>
              <a:t>Rozdelenie na fragmenty</a:t>
            </a:r>
            <a:endParaRPr lang="sk-SK" sz="3200" dirty="0">
              <a:latin typeface="Myriad Pro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0000" indent="-180000"/>
            <a:endParaRPr lang="sk-SK" sz="2800" dirty="0" smtClean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Dokumentové </a:t>
            </a:r>
            <a:r>
              <a:rPr lang="sk-SK" sz="2800" dirty="0">
                <a:solidFill>
                  <a:schemeClr val="tx1"/>
                </a:solidFill>
                <a:latin typeface="Myriad Pro" pitchFamily="34" charset="0"/>
              </a:rPr>
              <a:t>(a)</a:t>
            </a:r>
          </a:p>
          <a:p>
            <a:pPr marL="400050" lvl="1" indent="0">
              <a:buNone/>
            </a:pPr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a4. Kolekcia dokumentov</a:t>
            </a:r>
            <a:endParaRPr lang="sk-SK" sz="2600" dirty="0">
              <a:solidFill>
                <a:schemeClr val="tx1"/>
              </a:solidFill>
              <a:latin typeface="Myriad Pro" pitchFamily="34" charset="0"/>
            </a:endParaRPr>
          </a:p>
          <a:p>
            <a:pPr marL="400050" lvl="1" indent="0">
              <a:buNone/>
            </a:pPr>
            <a:r>
              <a:rPr lang="sk-SK" sz="2600" b="1" dirty="0" smtClean="0">
                <a:solidFill>
                  <a:schemeClr val="tx1"/>
                </a:solidFill>
                <a:latin typeface="Myriad Pro" pitchFamily="34" charset="0"/>
              </a:rPr>
              <a:t>a3. </a:t>
            </a:r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Dokument</a:t>
            </a:r>
            <a:endParaRPr lang="sk-SK" sz="2600" dirty="0">
              <a:solidFill>
                <a:schemeClr val="tx1"/>
              </a:solidFill>
              <a:latin typeface="Myriad Pro" pitchFamily="34" charset="0"/>
            </a:endParaRPr>
          </a:p>
          <a:p>
            <a:pPr marL="400050" lvl="1" indent="0">
              <a:buNone/>
            </a:pPr>
            <a:r>
              <a:rPr lang="sk-SK" sz="2600" b="1" dirty="0" smtClean="0">
                <a:solidFill>
                  <a:schemeClr val="tx1"/>
                </a:solidFill>
                <a:latin typeface="Myriad Pro" pitchFamily="34" charset="0"/>
              </a:rPr>
              <a:t>a2. </a:t>
            </a:r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Odsek, </a:t>
            </a:r>
            <a:r>
              <a:rPr lang="sk-SK" sz="2600" dirty="0">
                <a:solidFill>
                  <a:schemeClr val="tx1"/>
                </a:solidFill>
                <a:latin typeface="Myriad Pro" pitchFamily="34" charset="0"/>
              </a:rPr>
              <a:t>obrázok, tabuľka</a:t>
            </a:r>
          </a:p>
          <a:p>
            <a:pPr marL="400050" lvl="1" indent="0">
              <a:buNone/>
            </a:pPr>
            <a:r>
              <a:rPr lang="sk-SK" sz="2600" b="1" dirty="0" smtClean="0">
                <a:solidFill>
                  <a:schemeClr val="tx1"/>
                </a:solidFill>
                <a:latin typeface="Myriad Pro" pitchFamily="34" charset="0"/>
              </a:rPr>
              <a:t>a1.</a:t>
            </a:r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 </a:t>
            </a:r>
            <a:r>
              <a:rPr lang="sk-SK" sz="2600" dirty="0">
                <a:solidFill>
                  <a:schemeClr val="tx1"/>
                </a:solidFill>
                <a:latin typeface="Myriad Pro" pitchFamily="34" charset="0"/>
              </a:rPr>
              <a:t>Časti odseku</a:t>
            </a:r>
          </a:p>
          <a:p>
            <a:pPr marL="180000" indent="-180000"/>
            <a:endParaRPr lang="sk-SK" sz="2800" dirty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r>
              <a:rPr lang="sk-SK" sz="2800" dirty="0">
                <a:solidFill>
                  <a:schemeClr val="tx1"/>
                </a:solidFill>
                <a:latin typeface="Myriad Pro" pitchFamily="34" charset="0"/>
              </a:rPr>
              <a:t>Mimo dokumentu (b)</a:t>
            </a:r>
          </a:p>
          <a:p>
            <a:pPr marL="400050" lvl="1" indent="0">
              <a:buNone/>
            </a:pPr>
            <a:r>
              <a:rPr lang="sk-SK" sz="2600" b="1" dirty="0">
                <a:solidFill>
                  <a:schemeClr val="tx1"/>
                </a:solidFill>
                <a:latin typeface="Myriad Pro" pitchFamily="34" charset="0"/>
              </a:rPr>
              <a:t>b1. </a:t>
            </a:r>
            <a:r>
              <a:rPr lang="sk-SK" sz="2600" dirty="0">
                <a:solidFill>
                  <a:schemeClr val="tx1"/>
                </a:solidFill>
                <a:latin typeface="Myriad Pro" pitchFamily="34" charset="0"/>
              </a:rPr>
              <a:t>Prvky sídla</a:t>
            </a:r>
          </a:p>
          <a:p>
            <a:pPr marL="180000" indent="-180000"/>
            <a:endParaRPr lang="sk-SK" dirty="0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 bwMode="auto">
          <a:xfrm>
            <a:off x="5364088" y="908720"/>
            <a:ext cx="3529261" cy="5545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2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sk-SK" sz="2800" dirty="0" smtClean="0">
              <a:solidFill>
                <a:srgbClr val="6E92AA"/>
              </a:solidFill>
              <a:latin typeface="Myriad Pro" pitchFamily="34" charset="0"/>
            </a:endParaRPr>
          </a:p>
          <a:p>
            <a:pPr marL="0" indent="0">
              <a:buNone/>
            </a:pPr>
            <a:r>
              <a:rPr lang="sk-SK" sz="2800" dirty="0" smtClean="0">
                <a:solidFill>
                  <a:srgbClr val="6E92AA"/>
                </a:solidFill>
                <a:latin typeface="Myriad Pro" pitchFamily="34" charset="0"/>
              </a:rPr>
              <a:t>   </a:t>
            </a:r>
          </a:p>
          <a:p>
            <a:pPr marL="400050" lvl="1" indent="0">
              <a:buFontTx/>
              <a:buNone/>
            </a:pPr>
            <a:r>
              <a:rPr lang="sk-SK" sz="2600" dirty="0" smtClean="0">
                <a:solidFill>
                  <a:srgbClr val="6E92AA"/>
                </a:solidFill>
                <a:latin typeface="Myriad Pro" pitchFamily="34" charset="0"/>
              </a:rPr>
              <a:t>Kurz</a:t>
            </a:r>
          </a:p>
          <a:p>
            <a:pPr marL="400050" lvl="1" indent="0">
              <a:buFontTx/>
              <a:buNone/>
            </a:pPr>
            <a:r>
              <a:rPr lang="sk-SK" sz="2600" dirty="0" smtClean="0">
                <a:solidFill>
                  <a:srgbClr val="6E92AA"/>
                </a:solidFill>
                <a:latin typeface="Myriad Pro" pitchFamily="34" charset="0"/>
              </a:rPr>
              <a:t>Učebný objekt</a:t>
            </a:r>
          </a:p>
          <a:p>
            <a:pPr marL="400050" lvl="1" indent="0">
              <a:buNone/>
            </a:pPr>
            <a:r>
              <a:rPr lang="sk-SK" sz="2600" dirty="0">
                <a:solidFill>
                  <a:srgbClr val="6E92AA"/>
                </a:solidFill>
                <a:latin typeface="Myriad Pro" pitchFamily="34" charset="0"/>
              </a:rPr>
              <a:t>Celky objektu</a:t>
            </a:r>
          </a:p>
          <a:p>
            <a:pPr marL="400050" lvl="1" indent="0">
              <a:buFontTx/>
              <a:buNone/>
            </a:pPr>
            <a:endParaRPr lang="sk-SK" sz="2600" dirty="0" smtClean="0">
              <a:solidFill>
                <a:srgbClr val="6E92AA"/>
              </a:solidFill>
              <a:latin typeface="Myriad Pro" pitchFamily="34" charset="0"/>
            </a:endParaRPr>
          </a:p>
          <a:p>
            <a:pPr marL="180000" indent="-180000"/>
            <a:endParaRPr lang="sk-SK" sz="2000" dirty="0" smtClean="0">
              <a:solidFill>
                <a:srgbClr val="6E92AA"/>
              </a:solidFill>
              <a:latin typeface="Myriad Pro" pitchFamily="34" charset="0"/>
            </a:endParaRPr>
          </a:p>
          <a:p>
            <a:pPr marL="0" indent="0">
              <a:buNone/>
            </a:pPr>
            <a:r>
              <a:rPr lang="sk-SK" sz="2800" dirty="0" smtClean="0">
                <a:solidFill>
                  <a:srgbClr val="6E92AA"/>
                </a:solidFill>
                <a:latin typeface="Myriad Pro" pitchFamily="34" charset="0"/>
              </a:rPr>
              <a:t>   </a:t>
            </a:r>
          </a:p>
          <a:p>
            <a:pPr marL="400050" lvl="1" indent="0">
              <a:buFontTx/>
              <a:buNone/>
            </a:pPr>
            <a:r>
              <a:rPr lang="sk-SK" sz="2600" dirty="0" smtClean="0">
                <a:solidFill>
                  <a:srgbClr val="6E92AA"/>
                </a:solidFill>
                <a:latin typeface="Myriad Pro" pitchFamily="34" charset="0"/>
              </a:rPr>
              <a:t>Menu, odporúčanie, nástroje</a:t>
            </a:r>
          </a:p>
          <a:p>
            <a:pPr marL="180000" indent="-180000"/>
            <a:endParaRPr lang="sk-SK" dirty="0">
              <a:solidFill>
                <a:schemeClr val="tx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47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>
                <a:latin typeface="Myriad Pro" pitchFamily="34" charset="0"/>
              </a:rPr>
              <a:t>Indikátory záujmu</a:t>
            </a:r>
            <a:endParaRPr lang="sk-SK" sz="3200" dirty="0">
              <a:latin typeface="Myriad Pro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0000" indent="-180000"/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Ovládacie zariadenia</a:t>
            </a:r>
          </a:p>
          <a:p>
            <a:pPr marL="580050" lvl="1" indent="-252000"/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Kliknutia, pozícia kurzora</a:t>
            </a:r>
          </a:p>
          <a:p>
            <a:pPr marL="580050" lvl="1" indent="-252000"/>
            <a:endParaRPr lang="sk-SK" sz="2600" dirty="0" smtClean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Prehliadač</a:t>
            </a:r>
            <a:endParaRPr lang="sk-SK" sz="2800" dirty="0">
              <a:solidFill>
                <a:schemeClr val="tx1"/>
              </a:solidFill>
              <a:latin typeface="Myriad Pro" pitchFamily="34" charset="0"/>
            </a:endParaRPr>
          </a:p>
          <a:p>
            <a:pPr marL="580050" lvl="1" indent="-252000"/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Stav zobrazenia (</a:t>
            </a:r>
            <a:r>
              <a:rPr lang="sk-SK" sz="2600" dirty="0" err="1" smtClean="0">
                <a:solidFill>
                  <a:schemeClr val="tx1"/>
                </a:solidFill>
                <a:latin typeface="Myriad Pro" pitchFamily="34" charset="0"/>
              </a:rPr>
              <a:t>read</a:t>
            </a:r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 </a:t>
            </a:r>
            <a:r>
              <a:rPr lang="sk-SK" sz="2600" dirty="0" err="1" smtClean="0">
                <a:solidFill>
                  <a:schemeClr val="tx1"/>
                </a:solidFill>
                <a:latin typeface="Myriad Pro" pitchFamily="34" charset="0"/>
              </a:rPr>
              <a:t>wear</a:t>
            </a:r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)</a:t>
            </a:r>
          </a:p>
          <a:p>
            <a:pPr marL="580050" lvl="1" indent="-252000"/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Funkcie prehliadača (vyhľadávanie, tlač, ...)</a:t>
            </a:r>
          </a:p>
          <a:p>
            <a:pPr marL="580050" lvl="1" indent="-252000"/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Práca s dokumentom (označovanie, ...)</a:t>
            </a:r>
          </a:p>
          <a:p>
            <a:pPr marL="580050" lvl="1" indent="-252000"/>
            <a:endParaRPr lang="sk-SK" sz="2600" dirty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Webová kamera</a:t>
            </a:r>
            <a:endParaRPr lang="sk-SK" sz="2800" dirty="0">
              <a:solidFill>
                <a:schemeClr val="tx1"/>
              </a:solidFill>
              <a:latin typeface="Myriad Pro" pitchFamily="34" charset="0"/>
            </a:endParaRPr>
          </a:p>
          <a:p>
            <a:pPr marL="580050" lvl="1" indent="-252000"/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Pohľad</a:t>
            </a:r>
          </a:p>
          <a:p>
            <a:pPr marL="580050" lvl="1" indent="-252000"/>
            <a:r>
              <a:rPr lang="sk-SK" sz="2600" dirty="0" smtClean="0">
                <a:solidFill>
                  <a:schemeClr val="tx1"/>
                </a:solidFill>
                <a:latin typeface="Myriad Pro" pitchFamily="34" charset="0"/>
              </a:rPr>
              <a:t>(Prítomnosť používateľa)</a:t>
            </a:r>
            <a:endParaRPr lang="sk-SK" sz="2600" dirty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endParaRPr lang="sk-SK" sz="2800" dirty="0">
              <a:solidFill>
                <a:schemeClr val="tx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63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>
                <a:latin typeface="Myriad Pro" pitchFamily="34" charset="0"/>
              </a:rPr>
              <a:t>Indikátory záujmu</a:t>
            </a:r>
            <a:endParaRPr lang="sk-SK" sz="3200" dirty="0">
              <a:latin typeface="Myriad Pro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20788" y="908049"/>
            <a:ext cx="7705725" cy="5545139"/>
          </a:xfrm>
        </p:spPr>
        <p:txBody>
          <a:bodyPr/>
          <a:lstStyle/>
          <a:p>
            <a:pPr marL="0" indent="0">
              <a:buNone/>
            </a:pPr>
            <a:r>
              <a:rPr lang="sk-SK" sz="2800" dirty="0">
                <a:solidFill>
                  <a:schemeClr val="tx1"/>
                </a:solidFill>
                <a:latin typeface="Myriad Pro" pitchFamily="34" charset="0"/>
              </a:rPr>
              <a:t> </a:t>
            </a:r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302255"/>
              </p:ext>
            </p:extLst>
          </p:nvPr>
        </p:nvGraphicFramePr>
        <p:xfrm>
          <a:off x="1528740" y="943101"/>
          <a:ext cx="7147716" cy="54531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07356"/>
                <a:gridCol w="864096"/>
                <a:gridCol w="2376264"/>
              </a:tblGrid>
              <a:tr h="320573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Nezacielené (</a:t>
                      </a:r>
                      <a:r>
                        <a:rPr lang="sk-SK" sz="2000" b="1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w</a:t>
                      </a:r>
                      <a:r>
                        <a:rPr lang="sk-SK" sz="2000" b="1" baseline="-25000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G</a:t>
                      </a: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 = 0,2)</a:t>
                      </a:r>
                      <a:endParaRPr lang="sk-SK" sz="2000" b="1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46253" marB="46253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w</a:t>
                      </a:r>
                      <a:endParaRPr lang="sk-SK" sz="2000" b="1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46253" marB="46253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2000" b="1" dirty="0" err="1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v</a:t>
                      </a:r>
                      <a:r>
                        <a:rPr lang="sk-SK" sz="2000" b="1" baseline="-25000" dirty="0" err="1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f</a:t>
                      </a:r>
                      <a:r>
                        <a:rPr lang="sk-SK" sz="20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 [h] </a:t>
                      </a:r>
                      <a:endParaRPr lang="sk-SK" sz="2000" b="1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46253" marB="46253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</a:tr>
              <a:tr h="24869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Pohybovanie kurzorom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0,5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vzdialenosť v bodoch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24869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Kliknutie (bez významu)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1,0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počet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20573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Pasívne zacielené (</a:t>
                      </a:r>
                      <a:r>
                        <a:rPr lang="sk-SK" sz="2000" b="1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w</a:t>
                      </a:r>
                      <a:r>
                        <a:rPr lang="sk-SK" sz="2000" b="1" baseline="-25000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G</a:t>
                      </a: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 = 2,0)</a:t>
                      </a:r>
                      <a:endParaRPr lang="sk-SK" sz="2000" b="1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46253" marB="46253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w</a:t>
                      </a:r>
                      <a:endParaRPr lang="sk-SK" sz="2000" b="1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46253" marB="46253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2000" b="1" dirty="0" err="1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v</a:t>
                      </a:r>
                      <a:r>
                        <a:rPr lang="sk-SK" sz="2000" b="1" baseline="-25000" dirty="0" err="1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f</a:t>
                      </a:r>
                      <a:r>
                        <a:rPr lang="sk-SK" sz="20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 [</a:t>
                      </a: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h</a:t>
                      </a:r>
                      <a:r>
                        <a:rPr lang="sk-SK" sz="20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] </a:t>
                      </a:r>
                      <a:endParaRPr lang="sk-SK" sz="2000" b="1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46253" marB="46253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</a:tr>
              <a:tr h="24869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Zobrazenie (</a:t>
                      </a:r>
                      <a:r>
                        <a:rPr lang="sk-SK" sz="1800" b="0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read</a:t>
                      </a: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 </a:t>
                      </a:r>
                      <a:r>
                        <a:rPr lang="sk-SK" sz="1800" b="0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wear</a:t>
                      </a: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)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1,0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čas v minútach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24869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Pohľad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4,0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čas v minútach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20573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Aktívne zacielené (</a:t>
                      </a:r>
                      <a:r>
                        <a:rPr lang="sk-SK" sz="2000" b="1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w</a:t>
                      </a:r>
                      <a:r>
                        <a:rPr lang="sk-SK" sz="2000" b="1" baseline="-25000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G</a:t>
                      </a: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 = 1,0)</a:t>
                      </a:r>
                      <a:endParaRPr lang="sk-SK" sz="2000" b="1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46253" marB="46253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w</a:t>
                      </a:r>
                      <a:endParaRPr lang="sk-SK" sz="2000" b="1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46253" marB="46253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2000" b="1" dirty="0" err="1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v</a:t>
                      </a:r>
                      <a:r>
                        <a:rPr lang="sk-SK" sz="2000" b="1" baseline="-25000" dirty="0" err="1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f</a:t>
                      </a:r>
                      <a:r>
                        <a:rPr lang="sk-SK" sz="20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 [</a:t>
                      </a: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h</a:t>
                      </a:r>
                      <a:r>
                        <a:rPr lang="sk-SK" sz="20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] </a:t>
                      </a:r>
                      <a:endParaRPr lang="sk-SK" sz="2000" b="1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46253" marB="46253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</a:tr>
              <a:tr h="24869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Označovanie textu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1,0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počet, dĺžka v znakoch</a:t>
                      </a:r>
                      <a:endParaRPr lang="sk-SK" sz="1800" b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24869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Skopírovanie textu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2,0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počet, dĺžka v znakoch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49738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Doménovo-špecifické akcie (vloženie anotácie a pod.)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4,0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počet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24869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Kliknutie na odkaz (alebo pod.)</a:t>
                      </a:r>
                      <a:endParaRPr lang="sk-SK" sz="1800" b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1,0</a:t>
                      </a:r>
                      <a:endParaRPr lang="sk-SK" sz="1800" b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počet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14529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Výsledok vnútrostránkového hľadania</a:t>
                      </a:r>
                      <a:endParaRPr lang="sk-SK" sz="1800" b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1,0</a:t>
                      </a:r>
                      <a:endParaRPr lang="sk-SK" sz="1800" b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počet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284631">
                <a:tc gridSpan="3"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Dokumentové (</a:t>
                      </a:r>
                      <a:r>
                        <a:rPr lang="sk-SK" sz="2000" b="1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w</a:t>
                      </a:r>
                      <a:r>
                        <a:rPr lang="sk-SK" sz="2000" b="1" baseline="-25000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G</a:t>
                      </a: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 = 0,2; </a:t>
                      </a:r>
                      <a:r>
                        <a:rPr lang="sk-SK" sz="20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alternatívne </a:t>
                      </a:r>
                      <a:r>
                        <a:rPr lang="sk-SK" sz="2000" b="1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w</a:t>
                      </a:r>
                      <a:r>
                        <a:rPr lang="sk-SK" sz="2000" b="1" baseline="-25000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G</a:t>
                      </a: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 = 0,0</a:t>
                      </a:r>
                      <a:r>
                        <a:rPr lang="sk-SK" sz="20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)  </a:t>
                      </a:r>
                      <a:endParaRPr lang="sk-SK" sz="2000" b="1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46253" marB="0">
                    <a:lnB w="12700" cmpd="sng">
                      <a:noFill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284631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20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 </a:t>
                      </a:r>
                      <a:endParaRPr lang="sk-SK" sz="20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46253"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w</a:t>
                      </a:r>
                      <a:endParaRPr lang="sk-SK" sz="2000" b="1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46253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2000" b="1" dirty="0" err="1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v</a:t>
                      </a:r>
                      <a:r>
                        <a:rPr lang="sk-SK" sz="2000" b="1" baseline="-25000" dirty="0" err="1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f</a:t>
                      </a:r>
                      <a:r>
                        <a:rPr lang="sk-SK" sz="20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 [</a:t>
                      </a: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h</a:t>
                      </a:r>
                      <a:r>
                        <a:rPr lang="sk-SK" sz="20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] </a:t>
                      </a:r>
                      <a:endParaRPr lang="sk-SK" sz="2000" b="1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46253" anchor="b"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</a:tr>
              <a:tr h="24869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Vytlačenie dokumentu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1,0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počet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24869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Počet návštev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1,0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počet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684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ulk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8655297"/>
              </p:ext>
            </p:extLst>
          </p:nvPr>
        </p:nvGraphicFramePr>
        <p:xfrm>
          <a:off x="1528740" y="943101"/>
          <a:ext cx="7147716" cy="54531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07356"/>
                <a:gridCol w="864096"/>
                <a:gridCol w="2376264"/>
              </a:tblGrid>
              <a:tr h="320573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Nezacielené (</a:t>
                      </a:r>
                      <a:r>
                        <a:rPr lang="sk-SK" sz="2000" b="1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w</a:t>
                      </a:r>
                      <a:r>
                        <a:rPr lang="sk-SK" sz="2000" b="1" baseline="-25000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G</a:t>
                      </a: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 = 0,2)</a:t>
                      </a:r>
                      <a:endParaRPr lang="sk-SK" sz="2000" b="1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46253" marB="46253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w</a:t>
                      </a:r>
                      <a:endParaRPr lang="sk-SK" sz="2000" b="1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46253" marB="46253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2000" b="1" dirty="0" err="1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v</a:t>
                      </a:r>
                      <a:r>
                        <a:rPr lang="sk-SK" sz="2000" b="1" baseline="-25000" dirty="0" err="1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f</a:t>
                      </a:r>
                      <a:r>
                        <a:rPr lang="sk-SK" sz="20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 [h] </a:t>
                      </a:r>
                      <a:endParaRPr lang="sk-SK" sz="2000" b="1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46253" marB="46253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</a:tr>
              <a:tr h="24869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Pohybovanie kurzorom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0,5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vzdialenosť v bodoch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24869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Kliknutie (bez významu)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1,0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počet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20573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Pasívne zacielené (</a:t>
                      </a:r>
                      <a:r>
                        <a:rPr lang="sk-SK" sz="2000" b="1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w</a:t>
                      </a:r>
                      <a:r>
                        <a:rPr lang="sk-SK" sz="2000" b="1" baseline="-25000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G</a:t>
                      </a: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 = 2,0)</a:t>
                      </a:r>
                      <a:endParaRPr lang="sk-SK" sz="2000" b="1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46253" marB="46253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w</a:t>
                      </a:r>
                      <a:endParaRPr lang="sk-SK" sz="2000" b="1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46253" marB="46253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2000" b="1" dirty="0" err="1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v</a:t>
                      </a:r>
                      <a:r>
                        <a:rPr lang="sk-SK" sz="2000" b="1" baseline="-25000" dirty="0" err="1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f</a:t>
                      </a:r>
                      <a:r>
                        <a:rPr lang="sk-SK" sz="20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 [</a:t>
                      </a: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h</a:t>
                      </a:r>
                      <a:r>
                        <a:rPr lang="sk-SK" sz="20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] </a:t>
                      </a:r>
                      <a:endParaRPr lang="sk-SK" sz="2000" b="1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46253" marB="46253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</a:tr>
              <a:tr h="24869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Zobrazenie (</a:t>
                      </a:r>
                      <a:r>
                        <a:rPr lang="sk-SK" sz="1800" b="0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read</a:t>
                      </a: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 </a:t>
                      </a:r>
                      <a:r>
                        <a:rPr lang="sk-SK" sz="1800" b="0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wear</a:t>
                      </a: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)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1,0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čas v minútach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24869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Pohľad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4,0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čas v minútach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20573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Aktívne zacielené (</a:t>
                      </a:r>
                      <a:r>
                        <a:rPr lang="sk-SK" sz="2000" b="1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w</a:t>
                      </a:r>
                      <a:r>
                        <a:rPr lang="sk-SK" sz="2000" b="1" baseline="-25000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G</a:t>
                      </a: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 = 1,0)</a:t>
                      </a:r>
                      <a:endParaRPr lang="sk-SK" sz="2000" b="1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46253" marB="46253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w</a:t>
                      </a:r>
                      <a:endParaRPr lang="sk-SK" sz="2000" b="1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46253" marB="46253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2000" b="1" dirty="0" err="1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v</a:t>
                      </a:r>
                      <a:r>
                        <a:rPr lang="sk-SK" sz="2000" b="1" baseline="-25000" dirty="0" err="1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f</a:t>
                      </a:r>
                      <a:r>
                        <a:rPr lang="sk-SK" sz="20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 [</a:t>
                      </a: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h</a:t>
                      </a:r>
                      <a:r>
                        <a:rPr lang="sk-SK" sz="20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] </a:t>
                      </a:r>
                      <a:endParaRPr lang="sk-SK" sz="2000" b="1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46253" marB="46253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</a:tr>
              <a:tr h="24869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Označovanie textu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1,0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počet, dĺžka v znakoch</a:t>
                      </a:r>
                      <a:endParaRPr lang="sk-SK" sz="1800" b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24869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Skopírovanie textu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2,0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počet, dĺžka v znakoch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49738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Doménovo-špecifické akcie (vloženie anotácie a pod.)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4,0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počet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24869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Kliknutie na odkaz (alebo pod.)</a:t>
                      </a:r>
                      <a:endParaRPr lang="sk-SK" sz="1800" b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1,0</a:t>
                      </a:r>
                      <a:endParaRPr lang="sk-SK" sz="1800" b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počet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314529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Výsledok vnútrostránkového hľadania</a:t>
                      </a:r>
                      <a:endParaRPr lang="sk-SK" sz="1800" b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1,0</a:t>
                      </a:r>
                      <a:endParaRPr lang="sk-SK" sz="1800" b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počet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284631">
                <a:tc gridSpan="3"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Dokumentové (</a:t>
                      </a:r>
                      <a:r>
                        <a:rPr lang="sk-SK" sz="2000" b="1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w</a:t>
                      </a:r>
                      <a:r>
                        <a:rPr lang="sk-SK" sz="2000" b="1" baseline="-25000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G</a:t>
                      </a: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 = 0,2; </a:t>
                      </a:r>
                      <a:r>
                        <a:rPr lang="sk-SK" sz="20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alternatívne </a:t>
                      </a:r>
                      <a:r>
                        <a:rPr lang="sk-SK" sz="2000" b="1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w</a:t>
                      </a:r>
                      <a:r>
                        <a:rPr lang="sk-SK" sz="2000" b="1" baseline="-25000" dirty="0" err="1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G</a:t>
                      </a: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 = 0,0</a:t>
                      </a:r>
                      <a:r>
                        <a:rPr lang="sk-SK" sz="20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)  </a:t>
                      </a:r>
                      <a:endParaRPr lang="sk-SK" sz="2000" b="1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46253" marB="0">
                    <a:lnB w="12700" cmpd="sng">
                      <a:noFill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284631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20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 </a:t>
                      </a:r>
                      <a:endParaRPr lang="sk-SK" sz="20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46253"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w</a:t>
                      </a:r>
                      <a:endParaRPr lang="sk-SK" sz="2000" b="1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46253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2000" b="1" dirty="0" err="1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v</a:t>
                      </a:r>
                      <a:r>
                        <a:rPr lang="sk-SK" sz="2000" b="1" baseline="-25000" dirty="0" err="1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f</a:t>
                      </a:r>
                      <a:r>
                        <a:rPr lang="sk-SK" sz="20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 [</a:t>
                      </a:r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h</a:t>
                      </a:r>
                      <a:r>
                        <a:rPr lang="sk-SK" sz="2000" b="1" dirty="0" smtClean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] </a:t>
                      </a:r>
                      <a:endParaRPr lang="sk-SK" sz="2000" b="1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46253" anchor="b"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</a:tr>
              <a:tr h="24869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Vytlačenie dokumentu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1,0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počet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  <a:tr h="24869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Počet návštev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1,0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sk-SK" sz="1800" b="0" dirty="0">
                          <a:solidFill>
                            <a:schemeClr val="tx1"/>
                          </a:solidFill>
                          <a:effectLst/>
                          <a:latin typeface="Myriad Pro" pitchFamily="34" charset="0"/>
                        </a:rPr>
                        <a:t>počet</a:t>
                      </a:r>
                      <a:endParaRPr lang="sk-SK" sz="1800" b="0" dirty="0">
                        <a:solidFill>
                          <a:schemeClr val="tx1"/>
                        </a:solidFill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87637" marR="87637" marT="0" marB="0">
                    <a:solidFill>
                      <a:schemeClr val="tx2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>
                <a:latin typeface="Myriad Pro" pitchFamily="34" charset="0"/>
              </a:rPr>
              <a:t>Indikátory </a:t>
            </a:r>
            <a:r>
              <a:rPr lang="sk-SK" sz="3200" dirty="0"/>
              <a:t>×</a:t>
            </a:r>
            <a:r>
              <a:rPr lang="sk-SK" sz="3200" dirty="0">
                <a:latin typeface="Myriad Pro" pitchFamily="34" charset="0"/>
              </a:rPr>
              <a:t> fragmenty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20788" y="908049"/>
            <a:ext cx="7705725" cy="5545139"/>
          </a:xfrm>
        </p:spPr>
        <p:txBody>
          <a:bodyPr/>
          <a:lstStyle/>
          <a:p>
            <a:pPr marL="0" indent="0">
              <a:buNone/>
            </a:pPr>
            <a:r>
              <a:rPr lang="sk-SK" sz="2800" dirty="0">
                <a:solidFill>
                  <a:schemeClr val="tx1"/>
                </a:solidFill>
                <a:latin typeface="Myriad Pro" pitchFamily="34" charset="0"/>
              </a:rPr>
              <a:t> </a:t>
            </a:r>
          </a:p>
        </p:txBody>
      </p:sp>
      <p:sp>
        <p:nvSpPr>
          <p:cNvPr id="5" name="Obdélník 4"/>
          <p:cNvSpPr/>
          <p:nvPr/>
        </p:nvSpPr>
        <p:spPr>
          <a:xfrm>
            <a:off x="1143000" y="1628800"/>
            <a:ext cx="8001000" cy="482453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5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 bwMode="auto">
          <a:xfrm>
            <a:off x="1258888" y="1484784"/>
            <a:ext cx="7705725" cy="4968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2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pPr marL="180000" indent="-180000"/>
            <a:endParaRPr lang="sk-SK" sz="2800" dirty="0" smtClean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endParaRPr lang="sk-SK" sz="2800" dirty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endParaRPr lang="sk-SK" sz="2800" dirty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Charakteristika fragmentu</a:t>
            </a:r>
          </a:p>
          <a:p>
            <a:pPr marL="580050" lvl="1" indent="-252000"/>
            <a:endParaRPr lang="sk-SK" sz="2600" dirty="0" smtClean="0">
              <a:solidFill>
                <a:schemeClr val="tx1"/>
              </a:solidFill>
              <a:latin typeface="Myriad Pro" pitchFamily="34" charset="0"/>
            </a:endParaRPr>
          </a:p>
          <a:p>
            <a:pPr marL="580050" lvl="1" indent="-252000"/>
            <a:endParaRPr lang="sk-SK" sz="2600" dirty="0" smtClean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endParaRPr lang="sk-SK" sz="2000" dirty="0" smtClean="0">
              <a:solidFill>
                <a:schemeClr val="tx1"/>
              </a:solidFill>
              <a:latin typeface="Myriad Pro" pitchFamily="34" charset="0"/>
            </a:endParaRPr>
          </a:p>
          <a:p>
            <a:pPr marL="180000" indent="-180000"/>
            <a:r>
              <a:rPr lang="sk-SK" sz="2800" dirty="0" smtClean="0">
                <a:solidFill>
                  <a:schemeClr val="tx1"/>
                </a:solidFill>
                <a:latin typeface="Myriad Pro" pitchFamily="34" charset="0"/>
              </a:rPr>
              <a:t>Zložený fragment</a:t>
            </a:r>
            <a:endParaRPr lang="sk-SK" sz="2800" dirty="0">
              <a:solidFill>
                <a:schemeClr val="tx1"/>
              </a:solidFill>
              <a:latin typeface="Myriad Pro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055" y="3573016"/>
            <a:ext cx="4223767" cy="1119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162" y="5390087"/>
            <a:ext cx="2787551" cy="106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03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theme/theme1.xml><?xml version="1.0" encoding="utf-8"?>
<a:theme xmlns:a="http://schemas.openxmlformats.org/drawingml/2006/main" name="m62-research">
  <a:themeElements>
    <a:clrScheme name="">
      <a:dk1>
        <a:srgbClr val="293A46"/>
      </a:dk1>
      <a:lt1>
        <a:srgbClr val="FFFFFF"/>
      </a:lt1>
      <a:dk2>
        <a:srgbClr val="FFFFFF"/>
      </a:dk2>
      <a:lt2>
        <a:srgbClr val="C3C3C3"/>
      </a:lt2>
      <a:accent1>
        <a:srgbClr val="364D5C"/>
      </a:accent1>
      <a:accent2>
        <a:srgbClr val="5E85A0"/>
      </a:accent2>
      <a:accent3>
        <a:srgbClr val="FFFFFF"/>
      </a:accent3>
      <a:accent4>
        <a:srgbClr val="21303A"/>
      </a:accent4>
      <a:accent5>
        <a:srgbClr val="AEB2B5"/>
      </a:accent5>
      <a:accent6>
        <a:srgbClr val="547891"/>
      </a:accent6>
      <a:hlink>
        <a:srgbClr val="A3BACC"/>
      </a:hlink>
      <a:folHlink>
        <a:srgbClr val="E1E1E1"/>
      </a:folHlink>
    </a:clrScheme>
    <a:fontScheme name="m62-resear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62-researc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researc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researc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researc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researc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researc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researc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researc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researc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researc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researc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researc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research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270C0"/>
        </a:accent1>
        <a:accent2>
          <a:srgbClr val="013D78"/>
        </a:accent2>
        <a:accent3>
          <a:srgbClr val="FFFFFF"/>
        </a:accent3>
        <a:accent4>
          <a:srgbClr val="000000"/>
        </a:accent4>
        <a:accent5>
          <a:srgbClr val="AABBDC"/>
        </a:accent5>
        <a:accent6>
          <a:srgbClr val="01366C"/>
        </a:accent6>
        <a:hlink>
          <a:srgbClr val="8FDFFF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research 1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FF3346"/>
        </a:accent1>
        <a:accent2>
          <a:srgbClr val="C80000"/>
        </a:accent2>
        <a:accent3>
          <a:srgbClr val="FFFFFF"/>
        </a:accent3>
        <a:accent4>
          <a:srgbClr val="000000"/>
        </a:accent4>
        <a:accent5>
          <a:srgbClr val="FFADB0"/>
        </a:accent5>
        <a:accent6>
          <a:srgbClr val="B50000"/>
        </a:accent6>
        <a:hlink>
          <a:srgbClr val="FFC9C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research 15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DA0015"/>
        </a:accent1>
        <a:accent2>
          <a:srgbClr val="960000"/>
        </a:accent2>
        <a:accent3>
          <a:srgbClr val="FFFFFF"/>
        </a:accent3>
        <a:accent4>
          <a:srgbClr val="000000"/>
        </a:accent4>
        <a:accent5>
          <a:srgbClr val="EAAAAA"/>
        </a:accent5>
        <a:accent6>
          <a:srgbClr val="870000"/>
        </a:accent6>
        <a:hlink>
          <a:srgbClr val="969696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research 16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3366FF"/>
        </a:accent1>
        <a:accent2>
          <a:srgbClr val="9600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870000"/>
        </a:accent6>
        <a:hlink>
          <a:srgbClr val="969696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It’s not the design of your template">
  <a:themeElements>
    <a:clrScheme name="1_It’s not the design of your template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135971"/>
      </a:hlink>
      <a:folHlink>
        <a:srgbClr val="99CC00"/>
      </a:folHlink>
    </a:clrScheme>
    <a:fontScheme name="1_It’s not the design of your template">
      <a:majorFont>
        <a:latin typeface="Neo Sans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It’s not the design of your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’s not the design of your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’s not the design of your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’s not the design of your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’s not the design of your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’s not the design of your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’s not the design of your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’s not the design of your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’s not the design of your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’s not the design of your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’s not the design of your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’s not the design of your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’s not the design of your 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135971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293A46"/>
    </a:dk1>
    <a:lt1>
      <a:srgbClr val="FFFFFF"/>
    </a:lt1>
    <a:dk2>
      <a:srgbClr val="FFFFFF"/>
    </a:dk2>
    <a:lt2>
      <a:srgbClr val="C3C3C3"/>
    </a:lt2>
    <a:accent1>
      <a:srgbClr val="364D5C"/>
    </a:accent1>
    <a:accent2>
      <a:srgbClr val="5E85A0"/>
    </a:accent2>
    <a:accent3>
      <a:srgbClr val="FFFFFF"/>
    </a:accent3>
    <a:accent4>
      <a:srgbClr val="21303A"/>
    </a:accent4>
    <a:accent5>
      <a:srgbClr val="AEB2B5"/>
    </a:accent5>
    <a:accent6>
      <a:srgbClr val="547891"/>
    </a:accent6>
    <a:hlink>
      <a:srgbClr val="A3BACC"/>
    </a:hlink>
    <a:folHlink>
      <a:srgbClr val="E1E1E1"/>
    </a:folHlink>
  </a:clrScheme>
  <a:fontScheme name="m62-research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2986</TotalTime>
  <Words>1585</Words>
  <Application>Microsoft Office PowerPoint</Application>
  <PresentationFormat>Předvádění na obrazovce (4:3)</PresentationFormat>
  <Paragraphs>618</Paragraphs>
  <Slides>43</Slides>
  <Notes>27</Notes>
  <HiddenSlides>0</HiddenSlides>
  <MMClips>1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52" baseType="lpstr">
      <vt:lpstr>Arial</vt:lpstr>
      <vt:lpstr>Neo Sans</vt:lpstr>
      <vt:lpstr>Calibri</vt:lpstr>
      <vt:lpstr>Consolas</vt:lpstr>
      <vt:lpstr>Myriad Pro</vt:lpstr>
      <vt:lpstr>Times New Roman</vt:lpstr>
      <vt:lpstr>m62-research</vt:lpstr>
      <vt:lpstr>1_It’s not the design of your template</vt:lpstr>
      <vt:lpstr>Visio</vt:lpstr>
      <vt:lpstr>Diplomový projekt    Odporúčanie a kolaborácia na základe implicitnej spätnej väzby</vt:lpstr>
      <vt:lpstr>Úvod do problematiky, motivácia</vt:lpstr>
      <vt:lpstr>Stav oblasti</vt:lpstr>
      <vt:lpstr>Doména vzdelávania</vt:lpstr>
      <vt:lpstr>Sledovanie pohľadu</vt:lpstr>
      <vt:lpstr>Rozdelenie na fragmenty</vt:lpstr>
      <vt:lpstr>Indikátory záujmu</vt:lpstr>
      <vt:lpstr>Indikátory záujmu</vt:lpstr>
      <vt:lpstr>Indikátory × fragmenty</vt:lpstr>
      <vt:lpstr>Výskumy v získavaní pohľadu</vt:lpstr>
      <vt:lpstr>Architektúra riešenia</vt:lpstr>
      <vt:lpstr>Architektúra riešenia</vt:lpstr>
      <vt:lpstr>Architektúra riešenia – pohľad</vt:lpstr>
      <vt:lpstr>Architektúra riešenia</vt:lpstr>
      <vt:lpstr>Architektúra riešenia</vt:lpstr>
      <vt:lpstr>Architektúra riešenia – definícia fragmentov</vt:lpstr>
      <vt:lpstr>Architektúra riešenia</vt:lpstr>
      <vt:lpstr>Architektúra riešenia</vt:lpstr>
      <vt:lpstr>ALEF – utrack_def.txt</vt:lpstr>
      <vt:lpstr>ALEF – utrack_def.txt</vt:lpstr>
      <vt:lpstr>ALEF – utrack_def.txt</vt:lpstr>
      <vt:lpstr>ALEF – utrack_def.txt</vt:lpstr>
      <vt:lpstr>ALEF – utrack_def.txt</vt:lpstr>
      <vt:lpstr>ALEF – utrack_def.txt</vt:lpstr>
      <vt:lpstr>ALEF – adaptívna explicitná spätná väzba</vt:lpstr>
      <vt:lpstr>ALEF – fragmenty</vt:lpstr>
      <vt:lpstr>Používateľská prezentácia</vt:lpstr>
      <vt:lpstr>Vlastnosti sledovania pohľadu</vt:lpstr>
      <vt:lpstr>Overenie – kamery</vt:lpstr>
      <vt:lpstr>Overenie – experiment</vt:lpstr>
      <vt:lpstr>Zapojenie študentov</vt:lpstr>
      <vt:lpstr>Vyhodnotenie – adaptívna explicitná spätná väzba</vt:lpstr>
      <vt:lpstr>Vyhodnotenie – dôležitosť fragmentov</vt:lpstr>
      <vt:lpstr>Vyhodnotenie – dotazník</vt:lpstr>
      <vt:lpstr>Vyhodnotenie – dotazník</vt:lpstr>
      <vt:lpstr>Zhodnotenie</vt:lpstr>
      <vt:lpstr>Rozdiely v modeloch kamier </vt:lpstr>
      <vt:lpstr>Vplyv na presnosť</vt:lpstr>
      <vt:lpstr>Rozdiely v modeloch kamier </vt:lpstr>
      <vt:lpstr>Ideálna kamera</vt:lpstr>
      <vt:lpstr>Úprava váh metódy</vt:lpstr>
      <vt:lpstr>Korelácia pohľad – kurzor v doméne ALEFu</vt:lpstr>
      <vt:lpstr>Zhodnotenie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mlb</dc:creator>
  <cp:lastModifiedBy>ml</cp:lastModifiedBy>
  <cp:revision>279</cp:revision>
  <dcterms:created xsi:type="dcterms:W3CDTF">2009-10-15T11:34:35Z</dcterms:created>
  <dcterms:modified xsi:type="dcterms:W3CDTF">2011-06-02T03:24:28Z</dcterms:modified>
</cp:coreProperties>
</file>