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9" r:id="rId2"/>
    <p:sldId id="262" r:id="rId3"/>
    <p:sldId id="263" r:id="rId4"/>
    <p:sldId id="286" r:id="rId5"/>
    <p:sldId id="261" r:id="rId6"/>
    <p:sldId id="287" r:id="rId7"/>
    <p:sldId id="288" r:id="rId8"/>
    <p:sldId id="268" r:id="rId9"/>
    <p:sldId id="267" r:id="rId10"/>
    <p:sldId id="269" r:id="rId11"/>
    <p:sldId id="283" r:id="rId12"/>
    <p:sldId id="285" r:id="rId13"/>
    <p:sldId id="282" r:id="rId14"/>
    <p:sldId id="284" r:id="rId15"/>
    <p:sldId id="270" r:id="rId16"/>
    <p:sldId id="271" r:id="rId17"/>
    <p:sldId id="264" r:id="rId18"/>
    <p:sldId id="266" r:id="rId19"/>
    <p:sldId id="272" r:id="rId20"/>
    <p:sldId id="274" r:id="rId21"/>
    <p:sldId id="279" r:id="rId22"/>
    <p:sldId id="281" r:id="rId23"/>
    <p:sldId id="260" r:id="rId24"/>
    <p:sldId id="265" r:id="rId25"/>
    <p:sldId id="276" r:id="rId26"/>
    <p:sldId id="278" r:id="rId2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3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>
        <p:scale>
          <a:sx n="80" d="100"/>
          <a:sy n="80" d="100"/>
        </p:scale>
        <p:origin x="-2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-357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144CF-39B6-4F77-AD9F-E7F8516D3FE2}" type="datetimeFigureOut">
              <a:rPr lang="sk-SK" smtClean="0"/>
              <a:t>23. 10. 2012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259C6-2E8C-4026-809B-39AE946537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3505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831FC-2568-4562-ACBC-301B7CC5A41E}" type="datetimeFigureOut">
              <a:rPr lang="sk-SK" smtClean="0"/>
              <a:pPr/>
              <a:t>23. 10. 2012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3C140-2AE8-4F42-A2CA-844E09A4CA0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725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071810"/>
            <a:ext cx="6858000" cy="180499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sk-SK" dirty="0" smtClean="0"/>
              <a:t>28.09.2011</a:t>
            </a:r>
            <a:endParaRPr lang="sk-SK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>
              <a:defRPr/>
            </a:lvl1pPr>
          </a:lstStyle>
          <a:p>
            <a:r>
              <a:rPr lang="sk-SK" dirty="0" smtClean="0"/>
              <a:t>Linked Data</a:t>
            </a:r>
            <a:endParaRPr lang="sk-SK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Rectangle 20"/>
          <p:cNvSpPr/>
          <p:nvPr/>
        </p:nvSpPr>
        <p:spPr>
          <a:xfrm>
            <a:off x="904875" y="3000372"/>
            <a:ext cx="7315200" cy="1927863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000372"/>
            <a:ext cx="228600" cy="1927863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28.09.2011</a:t>
            </a:r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Linked Data</a:t>
            </a:r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4.3.2009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Vylepšovanie štruktúry webových sídiel na základe modelov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28.09.2011</a:t>
            </a:r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dirty="0" smtClean="0"/>
              <a:t>Linked Data</a:t>
            </a:r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sk-SK" smtClean="0"/>
              <a:t>4.3.2009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sk-SK" smtClean="0"/>
              <a:t>Vylepšovanie štruktúry webových sídiel na základe modelov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4.3.2009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Vylepšovanie štruktúry webových sídiel na základe modelov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4.3.2009</a:t>
            </a:r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Vylepšovanie štruktúry webových sídiel na základe modelov</a:t>
            </a: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28.09.2011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dirty="0" smtClean="0"/>
              <a:t>Linked Data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4.3.2009</a:t>
            </a:r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Vylepšovanie štruktúry webových sídiel na základe modelov</a:t>
            </a:r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4.3.2009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Vylepšovanie štruktúry webových sídiel na základe modelov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4.3.2009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Vylepšovanie štruktúry webových sídiel na základe modelov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sk-SK" dirty="0" smtClean="0"/>
              <a:t>28.09.2011</a:t>
            </a:r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sk-SK" dirty="0" smtClean="0"/>
              <a:t>Linked Data</a:t>
            </a:r>
            <a:endParaRPr lang="sk-SK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b="1" dirty="0" smtClean="0"/>
              <a:t>Prepojené dáta</a:t>
            </a:r>
            <a:br>
              <a:rPr lang="sk-SK" b="1" dirty="0" smtClean="0"/>
            </a:br>
            <a:r>
              <a:rPr lang="en-US" b="1" dirty="0" smtClean="0"/>
              <a:t>Linked Data</a:t>
            </a:r>
            <a:endParaRPr lang="sk-SK" b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Michal Holub</a:t>
            </a:r>
            <a:endParaRPr lang="sk-SK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23</a:t>
            </a:r>
            <a:r>
              <a:rPr lang="sk-SK" dirty="0" smtClean="0"/>
              <a:t>.</a:t>
            </a:r>
            <a:r>
              <a:rPr lang="en-US" dirty="0" smtClean="0"/>
              <a:t>10</a:t>
            </a:r>
            <a:r>
              <a:rPr lang="sk-SK" dirty="0" smtClean="0"/>
              <a:t>.201</a:t>
            </a:r>
            <a:r>
              <a:rPr lang="en-US" dirty="0" smtClean="0"/>
              <a:t>2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Serializácia RDF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</a:t>
            </a:r>
            <a:r>
              <a:rPr lang="sk-SK" dirty="0"/>
              <a:t>.</a:t>
            </a:r>
            <a:r>
              <a:rPr lang="en-US" dirty="0"/>
              <a:t>10</a:t>
            </a:r>
            <a:r>
              <a:rPr lang="sk-SK" dirty="0"/>
              <a:t>.201</a:t>
            </a:r>
            <a:r>
              <a:rPr lang="en-US" dirty="0"/>
              <a:t>2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Linked Data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10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štandardy</a:t>
            </a:r>
          </a:p>
          <a:p>
            <a:pPr lvl="1"/>
            <a:r>
              <a:rPr lang="sk-SK" dirty="0" smtClean="0"/>
              <a:t>RDF/XML – v XML, náročné na parsovanie</a:t>
            </a:r>
          </a:p>
          <a:p>
            <a:pPr lvl="1"/>
            <a:r>
              <a:rPr lang="sk-SK" dirty="0" smtClean="0"/>
              <a:t>RDFa – priamo v HTML pri zmienke o entite</a:t>
            </a:r>
          </a:p>
          <a:p>
            <a:r>
              <a:rPr lang="sk-SK" dirty="0" smtClean="0"/>
              <a:t>zatiaľ nie štandardy</a:t>
            </a:r>
          </a:p>
          <a:p>
            <a:pPr lvl="1"/>
            <a:r>
              <a:rPr lang="sk-SK" dirty="0" smtClean="0"/>
              <a:t>N3 – trojice v textovom súbore, celé URI</a:t>
            </a:r>
          </a:p>
          <a:p>
            <a:pPr lvl="1"/>
            <a:r>
              <a:rPr lang="sk-SK" dirty="0" smtClean="0"/>
              <a:t>Turtle – trojice, používa prefixy (kratší zápis)</a:t>
            </a:r>
          </a:p>
          <a:p>
            <a:pPr lvl="1"/>
            <a:r>
              <a:rPr lang="sk-SK" dirty="0" smtClean="0"/>
              <a:t>RDF/JSON – trojice, vnorené použitím zátvoriek</a:t>
            </a:r>
            <a:endParaRPr lang="sk-SK" dirty="0"/>
          </a:p>
          <a:p>
            <a:pPr lvl="1"/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94170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RDF/XML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</a:t>
            </a:r>
            <a:r>
              <a:rPr lang="sk-SK" dirty="0"/>
              <a:t>.</a:t>
            </a:r>
            <a:r>
              <a:rPr lang="en-US" dirty="0"/>
              <a:t>10</a:t>
            </a:r>
            <a:r>
              <a:rPr lang="sk-SK" dirty="0"/>
              <a:t>.201</a:t>
            </a:r>
            <a:r>
              <a:rPr lang="en-US" dirty="0"/>
              <a:t>2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Linked Data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11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07288" cy="4937760"/>
          </a:xfrm>
        </p:spPr>
        <p:txBody>
          <a:bodyPr>
            <a:normAutofit fontScale="70000" lnSpcReduction="20000"/>
          </a:bodyPr>
          <a:lstStyle/>
          <a:p>
            <a:pPr marL="0" indent="0" eaLnBrk="0" hangingPunct="0"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&lt;?</a:t>
            </a:r>
            <a:r>
              <a:rPr lang="en-US" sz="2400" dirty="0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xml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version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en-US" sz="24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1.0</a:t>
            </a:r>
            <a:r>
              <a:rPr lang="en-US" sz="24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  <a:endParaRPr lang="en-US" sz="1100" dirty="0"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</a:t>
            </a:r>
            <a:r>
              <a:rPr lang="en-US" sz="2400" dirty="0" err="1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rdf:RDF</a:t>
            </a:r>
            <a:endParaRPr lang="en-US" sz="1100" dirty="0"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	</a:t>
            </a:r>
            <a:r>
              <a:rPr lang="en-US" sz="2400" dirty="0" err="1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xmlns:rdf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en-US" sz="24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http://www.w3.org/1999/02/22-rdf-syntax-ns#</a:t>
            </a:r>
            <a:r>
              <a:rPr lang="en-US" sz="24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endParaRPr lang="en-US" sz="1100" dirty="0"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	</a:t>
            </a:r>
            <a:r>
              <a:rPr lang="en-US" sz="2400" dirty="0" err="1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xmlns:rdfs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en-US" sz="24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http://www.w3.org/2000/01/rdf-schema#</a:t>
            </a:r>
            <a:r>
              <a:rPr lang="en-US" sz="24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endParaRPr lang="en-US" sz="1100" dirty="0"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 </a:t>
            </a:r>
            <a:r>
              <a:rPr lang="sk-SK" sz="24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	</a:t>
            </a:r>
            <a:r>
              <a:rPr lang="en-US" sz="24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xmlns:dbpp</a:t>
            </a: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en-US" sz="24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http://dbpedia.org/property</a:t>
            </a:r>
            <a:r>
              <a:rPr lang="en-US" sz="24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endParaRPr lang="sk-SK" sz="2400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sk-SK" sz="2400" dirty="0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	</a:t>
            </a:r>
            <a:r>
              <a:rPr lang="en-US" sz="24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xmlns:geo</a:t>
            </a: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en-US" sz="24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http://www.w3.org/2003/01/geo/wgs84_pos#</a:t>
            </a:r>
            <a:r>
              <a:rPr lang="en-US" sz="24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  <a:endParaRPr lang="en-US" sz="1100" dirty="0" smtClean="0"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endParaRPr lang="en-US" sz="2400" dirty="0" smtClean="0">
              <a:solidFill>
                <a:srgbClr val="0000FF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</a:t>
            </a:r>
            <a:r>
              <a:rPr lang="en-US" sz="2400" dirty="0" err="1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rdf:Description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rdf:about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en-US" sz="24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http</a:t>
            </a: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://dbpedia.org/resource/Leipzig</a:t>
            </a:r>
            <a:r>
              <a:rPr lang="en-US" sz="24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  <a:endParaRPr lang="en-US" sz="1100" dirty="0"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sk-SK" sz="24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   </a:t>
            </a: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</a:t>
            </a:r>
            <a:r>
              <a:rPr lang="en-US" sz="2400" dirty="0" err="1" smtClean="0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property:hasMayor</a:t>
            </a: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rdf:resource</a:t>
            </a: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en-US" sz="24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http://dbpedia.org/resource/</a:t>
            </a:r>
            <a:r>
              <a:rPr lang="en-US" sz="24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Burkhard_Jung</a:t>
            </a:r>
            <a:r>
              <a:rPr lang="en-US" sz="24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/&gt;</a:t>
            </a:r>
            <a:endParaRPr lang="en-US" sz="1100" dirty="0"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sk-SK" sz="24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</a:t>
            </a:r>
            <a:r>
              <a:rPr lang="en-US" sz="2400" dirty="0" err="1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rdfs:label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xml:lang</a:t>
            </a: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en-US" sz="24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de</a:t>
            </a:r>
            <a:r>
              <a:rPr lang="en-US" sz="24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  <a:r>
              <a:rPr lang="en-US" sz="24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Leipzig</a:t>
            </a: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&lt;/</a:t>
            </a:r>
            <a:r>
              <a:rPr lang="en-US" sz="2400" dirty="0" err="1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rdfs:label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  <a:endParaRPr lang="en-US" sz="1100" dirty="0"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sk-SK" sz="24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   </a:t>
            </a: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</a:t>
            </a:r>
            <a:r>
              <a:rPr lang="en-US" sz="2400" dirty="0" err="1" smtClean="0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geo:lat</a:t>
            </a: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rdf:datatype</a:t>
            </a: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en-US" sz="24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float</a:t>
            </a:r>
            <a:r>
              <a:rPr lang="en-US" sz="24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  <a:r>
              <a:rPr lang="en-US" sz="24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51.3333</a:t>
            </a: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&lt;/</a:t>
            </a:r>
            <a:r>
              <a:rPr lang="en-US" sz="2400" dirty="0" err="1" smtClean="0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geo:lat</a:t>
            </a: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  <a:endParaRPr lang="en-US" sz="1100" dirty="0" smtClean="0"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  </a:t>
            </a:r>
            <a:r>
              <a:rPr lang="sk-SK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</a:t>
            </a:r>
            <a:r>
              <a:rPr lang="en-US" sz="2400" dirty="0" err="1" smtClean="0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geo:lon</a:t>
            </a: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rdf:datatype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en-US" sz="24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float</a:t>
            </a:r>
            <a:r>
              <a:rPr lang="en-US" sz="24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  <a:r>
              <a:rPr lang="en-US" sz="24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12.3833</a:t>
            </a: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&lt;/</a:t>
            </a:r>
            <a:r>
              <a:rPr lang="en-US" sz="2400" dirty="0" err="1" smtClean="0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geo:lon</a:t>
            </a: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</a:p>
          <a:p>
            <a:pPr marL="0" indent="0" eaLnBrk="0" hangingPunct="0">
              <a:buNone/>
            </a:pP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&lt;/</a:t>
            </a:r>
            <a:r>
              <a:rPr lang="en-US" sz="2400" dirty="0" err="1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rdf:Description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  <a:endParaRPr lang="sk-SK" sz="2400" dirty="0">
              <a:solidFill>
                <a:srgbClr val="0000FF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endParaRPr lang="en-US" sz="2400" dirty="0" smtClean="0">
              <a:solidFill>
                <a:srgbClr val="0000FF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&lt;/</a:t>
            </a:r>
            <a:r>
              <a:rPr lang="en-US" sz="2400" dirty="0" err="1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rdf:RDF</a:t>
            </a: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  <a:endParaRPr lang="en-US" sz="4800" dirty="0">
              <a:ea typeface="Calibri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8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RDFa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</a:t>
            </a:r>
            <a:r>
              <a:rPr lang="sk-SK" dirty="0"/>
              <a:t>.</a:t>
            </a:r>
            <a:r>
              <a:rPr lang="en-US" dirty="0"/>
              <a:t>10</a:t>
            </a:r>
            <a:r>
              <a:rPr lang="sk-SK" dirty="0"/>
              <a:t>.201</a:t>
            </a:r>
            <a:r>
              <a:rPr lang="en-US" dirty="0"/>
              <a:t>2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Linked Data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12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eaLnBrk="0" hangingPunct="0">
              <a:buNone/>
            </a:pPr>
            <a:r>
              <a:rPr lang="en-US" sz="30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&lt;?</a:t>
            </a:r>
            <a:r>
              <a:rPr lang="en-US" sz="3000" dirty="0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xml</a:t>
            </a:r>
            <a:r>
              <a:rPr lang="en-US" sz="30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version</a:t>
            </a:r>
            <a:r>
              <a:rPr lang="en-US" sz="30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en-US" sz="30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1.0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 </a:t>
            </a:r>
            <a:r>
              <a:rPr lang="en-US" sz="3000" dirty="0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encoding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UTF-8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  <a:endParaRPr lang="en-US" sz="1500" dirty="0"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&lt;!</a:t>
            </a:r>
            <a:r>
              <a:rPr lang="en-US" sz="3000" dirty="0" smtClean="0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DOCTYPE 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html PUBLIC 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-//W3C//DTD </a:t>
            </a:r>
            <a:r>
              <a:rPr lang="en-US" sz="30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XHTML+RDFa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1.0//EN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</a:p>
          <a:p>
            <a:pPr marL="0" indent="0" eaLnBrk="0" hangingPunct="0">
              <a:buNone/>
            </a:pPr>
            <a:r>
              <a:rPr lang="en-US" sz="30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	</a:t>
            </a:r>
            <a:r>
              <a:rPr lang="en-US" sz="30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http://www.w3.org/MarkUp/DTD/xhtml-rdfa-1.dtd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"&gt;</a:t>
            </a:r>
            <a:endParaRPr lang="en-US" sz="3000" dirty="0" smtClean="0">
              <a:solidFill>
                <a:srgbClr val="0000FF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</a:t>
            </a:r>
            <a:r>
              <a:rPr lang="en-US" sz="3000" dirty="0" smtClean="0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html version=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30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XHTML+RDFa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1.0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 </a:t>
            </a:r>
            <a:r>
              <a:rPr lang="en-US" sz="30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xml:lang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="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en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 </a:t>
            </a:r>
          </a:p>
          <a:p>
            <a:pPr marL="0" indent="0" eaLnBrk="0" hangingPunct="0">
              <a:buNone/>
            </a:pPr>
            <a:r>
              <a:rPr lang="en-US" sz="30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	</a:t>
            </a:r>
            <a:r>
              <a:rPr lang="en-US" sz="30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xmlns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="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http://www.w3.org/1999/xhtml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endParaRPr lang="en-US" sz="3000" dirty="0" smtClean="0">
              <a:solidFill>
                <a:srgbClr val="A31515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en-US" sz="3000" dirty="0" smtClean="0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	</a:t>
            </a:r>
            <a:r>
              <a:rPr lang="en-US" sz="30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xmlns:rdf</a:t>
            </a:r>
            <a:r>
              <a:rPr lang="en-US" sz="30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en-US" sz="30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30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http://www.w3.org/1999/02/22-rdf-syntax-ns#</a:t>
            </a:r>
            <a:r>
              <a:rPr lang="en-US" sz="30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endParaRPr lang="en-US" sz="1500" dirty="0"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en-US" sz="30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	</a:t>
            </a:r>
            <a:r>
              <a:rPr lang="en-US" sz="3000" dirty="0" err="1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xmlns:rdfs</a:t>
            </a:r>
            <a:r>
              <a:rPr lang="en-US" sz="30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en-US" sz="30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30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http://www.w3.org/2000/01/rdf-schema#</a:t>
            </a:r>
            <a:r>
              <a:rPr lang="en-US" sz="30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endParaRPr lang="en-US" sz="1500" dirty="0"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en-US" sz="30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 </a:t>
            </a:r>
            <a:r>
              <a:rPr lang="sk-SK" sz="30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	</a:t>
            </a:r>
            <a:r>
              <a:rPr lang="en-US" sz="3000" dirty="0" err="1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xmlns:dbpp</a:t>
            </a:r>
            <a:r>
              <a:rPr lang="en-US" sz="30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en-US" sz="30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30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http://dbpedia.org/property</a:t>
            </a:r>
            <a:r>
              <a:rPr lang="en-US" sz="30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endParaRPr lang="sk-SK" sz="3000" dirty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sk-SK" sz="3000" dirty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	</a:t>
            </a:r>
            <a:r>
              <a:rPr lang="en-US" sz="3000" dirty="0" err="1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xmlns:geo</a:t>
            </a:r>
            <a:r>
              <a:rPr lang="en-US" sz="30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en-US" sz="30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30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http://www.w3.org/2003/01/geo/wgs84_pos#</a:t>
            </a:r>
            <a:r>
              <a:rPr lang="en-US" sz="30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30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  <a:endParaRPr lang="en-US" sz="1500" dirty="0"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endParaRPr lang="en-US" sz="3000" dirty="0">
              <a:solidFill>
                <a:srgbClr val="0000FF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</a:t>
            </a:r>
            <a:r>
              <a:rPr lang="en-US" sz="3000" dirty="0" smtClean="0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head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&gt;&lt;</a:t>
            </a:r>
            <a:r>
              <a:rPr lang="en-US" sz="3000" dirty="0" smtClean="0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title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&gt;Leipzig&lt;/</a:t>
            </a:r>
            <a:r>
              <a:rPr lang="en-US" sz="3000" dirty="0" smtClean="0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title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&gt;&lt;/</a:t>
            </a:r>
            <a:r>
              <a:rPr lang="en-US" sz="3000" dirty="0" smtClean="0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head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</a:p>
          <a:p>
            <a:pPr marL="0" indent="0" eaLnBrk="0" hangingPunct="0">
              <a:buNone/>
            </a:pP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</a:t>
            </a:r>
            <a:r>
              <a:rPr lang="en-US" sz="3000" dirty="0" smtClean="0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body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en-US" sz="3000" dirty="0" smtClean="0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about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http://dbpedia.org/</a:t>
            </a:r>
            <a:r>
              <a:rPr lang="en-US" sz="30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resrouce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/Leipzig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"&gt;</a:t>
            </a:r>
          </a:p>
          <a:p>
            <a:pPr marL="0" indent="0" eaLnBrk="0" hangingPunct="0">
              <a:buNone/>
            </a:pP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   &lt;</a:t>
            </a:r>
            <a:r>
              <a:rPr lang="en-US" sz="3000" dirty="0" smtClean="0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h1 property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30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rdfs:label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 </a:t>
            </a:r>
            <a:r>
              <a:rPr lang="en-US" sz="30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xml:lang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="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de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"&gt;Leipzig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&lt;/</a:t>
            </a:r>
            <a:r>
              <a:rPr lang="en-US" sz="3000" dirty="0" smtClean="0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h1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</a:p>
          <a:p>
            <a:pPr marL="0" indent="0" eaLnBrk="0" hangingPunct="0">
              <a:buNone/>
            </a:pP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   &lt;</a:t>
            </a:r>
            <a:r>
              <a:rPr lang="en-US" sz="3000" dirty="0" smtClean="0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&gt;Leipzig is a city in Germany. Leipzig’s mayor is </a:t>
            </a:r>
            <a:b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</a:b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	&lt;</a:t>
            </a:r>
            <a:r>
              <a:rPr lang="en-US" sz="3000" dirty="0" smtClean="0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a </a:t>
            </a:r>
            <a:r>
              <a:rPr lang="en-US" sz="3000" dirty="0" err="1" smtClean="0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href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30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Burkhard_Jung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 </a:t>
            </a:r>
            <a:r>
              <a:rPr lang="en-US" sz="30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rel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="</a:t>
            </a:r>
            <a:r>
              <a:rPr lang="en-US" sz="30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dbpp:hasMayor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"&gt;</a:t>
            </a:r>
            <a:r>
              <a:rPr lang="en-US" sz="3000" dirty="0" err="1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Burkhard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 Jung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&lt;/a&gt;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. </a:t>
            </a:r>
            <a:b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</a:b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	It is located at latitude </a:t>
            </a:r>
            <a:b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</a:b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	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</a:t>
            </a:r>
            <a:r>
              <a:rPr lang="en-US" sz="3000" dirty="0" smtClean="0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span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en-US" sz="3000" dirty="0" smtClean="0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property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="</a:t>
            </a:r>
            <a:r>
              <a:rPr lang="en-US" sz="30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geo:lat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 </a:t>
            </a:r>
            <a:r>
              <a:rPr lang="en-US" sz="30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datatype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="</a:t>
            </a:r>
            <a:r>
              <a:rPr lang="en-US" sz="30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xsd:float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"&gt;51.3333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&lt;/</a:t>
            </a:r>
            <a:r>
              <a:rPr lang="en-US" sz="3000" dirty="0" smtClean="0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span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 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/>
            </a:r>
            <a:b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</a:b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	and longitude </a:t>
            </a:r>
            <a:b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</a:b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	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</a:t>
            </a:r>
            <a:r>
              <a:rPr lang="en-US" sz="3000" dirty="0" smtClean="0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span property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="</a:t>
            </a:r>
            <a:r>
              <a:rPr lang="en-US" sz="30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geo:lon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 </a:t>
            </a:r>
            <a:r>
              <a:rPr lang="en-US" sz="30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datatype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="</a:t>
            </a:r>
            <a:r>
              <a:rPr lang="en-US" sz="30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xsd:float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"&gt;12.3833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&lt;/</a:t>
            </a:r>
            <a:r>
              <a:rPr lang="en-US" sz="3000" dirty="0" smtClean="0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span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  <a:r>
              <a:rPr lang="en-US" sz="3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.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&lt;/</a:t>
            </a:r>
            <a:r>
              <a:rPr lang="en-US" sz="3000" dirty="0" smtClean="0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</a:p>
          <a:p>
            <a:pPr marL="0" indent="0" eaLnBrk="0" hangingPunct="0">
              <a:buNone/>
            </a:pP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&lt;/</a:t>
            </a:r>
            <a:r>
              <a:rPr lang="en-US" sz="3000" dirty="0" smtClean="0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body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  <a:endParaRPr lang="en-US" sz="3000" dirty="0">
              <a:solidFill>
                <a:srgbClr val="0000FF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&lt;/</a:t>
            </a:r>
            <a:r>
              <a:rPr lang="en-US" sz="3000" dirty="0" smtClean="0">
                <a:solidFill>
                  <a:srgbClr val="A3151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html</a:t>
            </a:r>
            <a:r>
              <a:rPr lang="en-US" sz="30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  <a:endParaRPr lang="en-US" sz="6000" dirty="0">
              <a:ea typeface="Calibri" pitchFamily="34" charset="0"/>
              <a:cs typeface="Courier New" pitchFamily="49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824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Turtle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</a:t>
            </a:r>
            <a:r>
              <a:rPr lang="sk-SK" dirty="0"/>
              <a:t>.</a:t>
            </a:r>
            <a:r>
              <a:rPr lang="en-US" dirty="0"/>
              <a:t>10</a:t>
            </a:r>
            <a:r>
              <a:rPr lang="sk-SK" dirty="0"/>
              <a:t>.201</a:t>
            </a:r>
            <a:r>
              <a:rPr lang="en-US" dirty="0"/>
              <a:t>2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Linked Data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13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 eaLnBrk="0" hangingPunct="0">
              <a:buNone/>
            </a:pP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@prefix	</a:t>
            </a:r>
            <a:r>
              <a:rPr lang="en-US" sz="16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rdf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&lt;http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://www.w3.org/1999/02/22-rdf-syntax-ns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#&gt; .</a:t>
            </a:r>
            <a:endParaRPr lang="en-US" sz="1600" dirty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@prefix	</a:t>
            </a:r>
            <a:r>
              <a:rPr lang="en-US" sz="16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rdfs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&lt;http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://www.w3.org/2000/01/rdf-schema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#&gt; .</a:t>
            </a:r>
            <a:endParaRPr lang="en-US" sz="1600" dirty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@prefix	</a:t>
            </a:r>
            <a:r>
              <a:rPr lang="en-US" sz="16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dbp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&lt;http://dbpedia.org/resource/&gt; .</a:t>
            </a:r>
          </a:p>
          <a:p>
            <a:pPr marL="0" indent="0" eaLnBrk="0" hangingPunct="0">
              <a:buNone/>
            </a:pP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@prefix	</a:t>
            </a:r>
            <a:r>
              <a:rPr lang="en-US" sz="16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dbpp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&lt;http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://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dbpedia.org/property/&gt;</a:t>
            </a:r>
            <a:r>
              <a:rPr lang="en-US" sz="16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.</a:t>
            </a:r>
            <a:endParaRPr lang="sk-SK" sz="1600" dirty="0">
              <a:solidFill>
                <a:srgbClr val="0000FF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@prefix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	geo: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&lt;http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://www.w3.org/2003/01/geo/wgs84_pos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#&gt; .</a:t>
            </a:r>
            <a:endParaRPr lang="en-US" sz="1600" dirty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endParaRPr lang="en-US" sz="1800" dirty="0">
              <a:solidFill>
                <a:srgbClr val="0000FF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dbp:</a:t>
            </a:r>
            <a:r>
              <a:rPr lang="en-US" sz="18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Leipzig</a:t>
            </a:r>
            <a:r>
              <a:rPr lang="en-US" sz="18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dbpp:</a:t>
            </a:r>
            <a:r>
              <a:rPr lang="en-US" sz="18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hasMayor</a:t>
            </a:r>
            <a:r>
              <a:rPr lang="en-US" sz="18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	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dbp:</a:t>
            </a:r>
            <a:r>
              <a:rPr lang="en-US" sz="18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Burkhard_Jung</a:t>
            </a:r>
            <a:r>
              <a:rPr lang="en-US" sz="18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.</a:t>
            </a:r>
          </a:p>
          <a:p>
            <a:pPr marL="0" indent="0" eaLnBrk="0" hangingPunct="0">
              <a:buNone/>
            </a:pP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dbp:</a:t>
            </a:r>
            <a:r>
              <a:rPr lang="en-US" sz="18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Leipzig</a:t>
            </a:r>
            <a:r>
              <a:rPr lang="en-US" sz="18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rdfs:</a:t>
            </a:r>
            <a:r>
              <a:rPr lang="en-US" sz="18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label</a:t>
            </a:r>
            <a:r>
              <a:rPr lang="en-US" sz="18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800" dirty="0" err="1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Leipzig"</a:t>
            </a:r>
            <a:r>
              <a:rPr lang="en-US" sz="18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@de</a:t>
            </a:r>
            <a:r>
              <a:rPr lang="en-US" sz="18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.</a:t>
            </a:r>
          </a:p>
          <a:p>
            <a:pPr marL="0" indent="0" eaLnBrk="0" hangingPunct="0">
              <a:buNone/>
            </a:pP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dbp:</a:t>
            </a:r>
            <a:r>
              <a:rPr lang="en-US" sz="18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Leipzig</a:t>
            </a:r>
            <a:r>
              <a:rPr lang="en-US" sz="1800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geo:</a:t>
            </a:r>
            <a:r>
              <a:rPr lang="en-US" sz="18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lat</a:t>
            </a:r>
            <a:r>
              <a:rPr lang="en-US" sz="1800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	</a:t>
            </a:r>
            <a:r>
              <a:rPr lang="en-US" sz="1800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"51.333332"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^^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xsd:float</a:t>
            </a:r>
            <a:r>
              <a:rPr lang="en-US" sz="1800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.</a:t>
            </a:r>
          </a:p>
          <a:p>
            <a:pPr marL="0" indent="0" eaLnBrk="0" hangingPunct="0">
              <a:buNone/>
            </a:pP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dbp:</a:t>
            </a:r>
            <a:r>
              <a:rPr lang="en-US" sz="18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Leipzig</a:t>
            </a:r>
            <a:r>
              <a:rPr lang="en-US" sz="1800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geo:</a:t>
            </a:r>
            <a:r>
              <a:rPr lang="en-US" sz="18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lon</a:t>
            </a:r>
            <a:r>
              <a:rPr lang="en-US" sz="1800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		"12.38333"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^^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xsd:float</a:t>
            </a:r>
            <a:r>
              <a:rPr lang="en-US" sz="1800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.</a:t>
            </a:r>
            <a:endParaRPr lang="en-US" sz="1800" dirty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4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RDF/JSON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</a:t>
            </a:r>
            <a:r>
              <a:rPr lang="sk-SK" dirty="0"/>
              <a:t>.</a:t>
            </a:r>
            <a:r>
              <a:rPr lang="en-US" dirty="0"/>
              <a:t>10</a:t>
            </a:r>
            <a:r>
              <a:rPr lang="sk-SK" dirty="0"/>
              <a:t>.201</a:t>
            </a:r>
            <a:r>
              <a:rPr lang="en-US" dirty="0"/>
              <a:t>2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Linked Data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14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 eaLnBrk="0" hangingPunct="0">
              <a:buNone/>
            </a:pP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{</a:t>
            </a:r>
          </a:p>
          <a:p>
            <a:pPr marL="0" indent="0" eaLnBrk="0" hangingPunct="0">
              <a:buNone/>
            </a:pPr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http://dbpedia.org/resource/Leipzig</a:t>
            </a:r>
            <a:r>
              <a:rPr lang="en-US" sz="16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: {</a:t>
            </a:r>
          </a:p>
          <a:p>
            <a:pPr marL="0" indent="0" eaLnBrk="0" hangingPunct="0">
              <a:buNone/>
            </a:pPr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http://dbpedia.org/property/</a:t>
            </a:r>
            <a:r>
              <a:rPr lang="en-US" sz="16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hasMayor</a:t>
            </a:r>
            <a:r>
              <a:rPr lang="en-US" sz="16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": </a:t>
            </a:r>
            <a:endParaRPr lang="en-US" sz="1600" dirty="0" smtClean="0">
              <a:solidFill>
                <a:srgbClr val="0000FF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	[{</a:t>
            </a:r>
            <a:r>
              <a:rPr lang="en-US" sz="16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type</a:t>
            </a:r>
            <a:r>
              <a:rPr lang="en-US" sz="16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</a:t>
            </a:r>
            <a:r>
              <a:rPr lang="en-US" sz="16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uri</a:t>
            </a:r>
            <a:r>
              <a:rPr lang="en-US" sz="16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,</a:t>
            </a:r>
          </a:p>
          <a:p>
            <a:pPr marL="0" indent="0" eaLnBrk="0" hangingPunct="0">
              <a:buNone/>
            </a:pPr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value</a:t>
            </a:r>
            <a:r>
              <a:rPr lang="en-US" sz="1600" dirty="0" err="1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</a:t>
            </a:r>
            <a:r>
              <a:rPr lang="en-US" sz="1600" dirty="0" err="1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http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://dbpedia.org/resource/</a:t>
            </a:r>
            <a:r>
              <a:rPr lang="en-US" sz="16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Burkhard_Jung</a:t>
            </a:r>
            <a:r>
              <a:rPr lang="en-US" sz="16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}],</a:t>
            </a:r>
          </a:p>
          <a:p>
            <a:pPr marL="0" indent="0" eaLnBrk="0" hangingPunct="0">
              <a:buNone/>
            </a:pPr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	</a:t>
            </a:r>
            <a:r>
              <a:rPr lang="en-US" sz="16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http://www.w3.org/2000/01/rdf-schema#label</a:t>
            </a:r>
            <a:r>
              <a:rPr lang="en-US" sz="16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</a:t>
            </a:r>
          </a:p>
          <a:p>
            <a:pPr marL="0" indent="0" eaLnBrk="0" hangingPunct="0">
              <a:buNone/>
            </a:pPr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[{</a:t>
            </a:r>
            <a:r>
              <a:rPr lang="en-US" sz="16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type</a:t>
            </a:r>
            <a:r>
              <a:rPr lang="en-US" sz="1600" dirty="0" err="1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</a:t>
            </a:r>
            <a:r>
              <a:rPr lang="en-US" sz="1600" dirty="0" err="1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literal</a:t>
            </a:r>
            <a:r>
              <a:rPr lang="en-US" sz="16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, </a:t>
            </a:r>
            <a:r>
              <a:rPr lang="en-US" sz="16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value</a:t>
            </a:r>
            <a:r>
              <a:rPr lang="en-US" sz="1600" dirty="0" err="1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</a:t>
            </a:r>
            <a:r>
              <a:rPr lang="en-US" sz="1600" dirty="0" err="1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Leipzig</a:t>
            </a:r>
            <a:r>
              <a:rPr lang="en-US" sz="16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,</a:t>
            </a:r>
            <a:r>
              <a:rPr lang="en-US" sz="16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 "</a:t>
            </a:r>
            <a:r>
              <a:rPr lang="en-US" sz="16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lang</a:t>
            </a:r>
            <a:r>
              <a:rPr lang="en-US" sz="16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</a:t>
            </a:r>
            <a:r>
              <a:rPr lang="en-US" sz="16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en</a:t>
            </a:r>
            <a:r>
              <a:rPr lang="en-US" sz="16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}],</a:t>
            </a:r>
          </a:p>
          <a:p>
            <a:pPr marL="0" indent="0" eaLnBrk="0" hangingPunct="0">
              <a:buNone/>
            </a:pPr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	</a:t>
            </a:r>
            <a:r>
              <a:rPr lang="en-US" sz="16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http://www.w3.org/2003/01/geo/wgs84_pos#lat</a:t>
            </a:r>
            <a:r>
              <a:rPr lang="en-US" sz="16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</a:t>
            </a:r>
          </a:p>
          <a:p>
            <a:pPr marL="0" indent="0" eaLnBrk="0" hangingPunct="0">
              <a:buNone/>
            </a:pPr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[{</a:t>
            </a:r>
            <a:r>
              <a:rPr lang="en-US" sz="16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type</a:t>
            </a:r>
            <a:r>
              <a:rPr lang="en-US" sz="1600" dirty="0" err="1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</a:t>
            </a:r>
            <a:r>
              <a:rPr lang="en-US" sz="1600" dirty="0" err="1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literal</a:t>
            </a:r>
            <a:r>
              <a:rPr lang="en-US" sz="16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, </a:t>
            </a:r>
            <a:r>
              <a:rPr lang="en-US" sz="16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value</a:t>
            </a:r>
            <a:r>
              <a:rPr lang="en-US" sz="16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</a:t>
            </a:r>
            <a:r>
              <a:rPr lang="en-US" sz="16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51.3333</a:t>
            </a:r>
            <a:r>
              <a:rPr lang="en-US" sz="16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,   </a:t>
            </a:r>
          </a:p>
          <a:p>
            <a:pPr marL="0" indent="0" eaLnBrk="0" hangingPunct="0">
              <a:buNone/>
            </a:pP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	  </a:t>
            </a:r>
            <a:r>
              <a:rPr lang="en-US" sz="16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datatype</a:t>
            </a:r>
            <a:r>
              <a:rPr lang="en-US" sz="16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</a:t>
            </a:r>
            <a:r>
              <a:rPr lang="en-US" sz="16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http://www.w3.org/2001/XMLSchema#float</a:t>
            </a:r>
            <a:r>
              <a:rPr lang="en-US" sz="16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}],</a:t>
            </a:r>
          </a:p>
          <a:p>
            <a:pPr marL="0" indent="0" eaLnBrk="0" hangingPunct="0">
              <a:buNone/>
            </a:pPr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	</a:t>
            </a:r>
            <a:r>
              <a:rPr lang="en-US" sz="16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http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://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www.w3.org/2003/01/geo/wgs84_pos#lon</a:t>
            </a:r>
            <a:r>
              <a:rPr lang="en-US" sz="16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</a:t>
            </a:r>
            <a:endParaRPr lang="en-US" sz="1600" dirty="0">
              <a:solidFill>
                <a:srgbClr val="0000FF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[{</a:t>
            </a:r>
            <a:r>
              <a:rPr lang="en-US" sz="16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type</a:t>
            </a:r>
            <a:r>
              <a:rPr lang="en-US" sz="1600" dirty="0" err="1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</a:t>
            </a:r>
            <a:r>
              <a:rPr lang="en-US" sz="1600" dirty="0" err="1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err="1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literal</a:t>
            </a:r>
            <a:r>
              <a:rPr lang="en-US" sz="16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, </a:t>
            </a:r>
            <a:r>
              <a:rPr lang="en-US" sz="16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value</a:t>
            </a:r>
            <a:r>
              <a:rPr lang="en-US" sz="16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</a:t>
            </a:r>
            <a:r>
              <a:rPr lang="en-US" sz="16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12.3833</a:t>
            </a:r>
            <a:r>
              <a:rPr lang="en-US" sz="16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, </a:t>
            </a:r>
          </a:p>
          <a:p>
            <a:pPr marL="0" indent="0" eaLnBrk="0" hangingPunct="0">
              <a:buNone/>
            </a:pP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	  </a:t>
            </a:r>
            <a:r>
              <a:rPr lang="en-US" sz="16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err="1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datatype</a:t>
            </a:r>
            <a:r>
              <a:rPr lang="en-US" sz="16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</a:t>
            </a:r>
            <a:r>
              <a:rPr lang="en-US" sz="16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http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://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www.w3.org/2001/XMLSchema#float</a:t>
            </a:r>
            <a:r>
              <a:rPr lang="en-US" sz="1600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}]</a:t>
            </a:r>
          </a:p>
          <a:p>
            <a:pPr marL="0" indent="0" eaLnBrk="0" hangingPunct="0">
              <a:buNone/>
            </a:pPr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}</a:t>
            </a:r>
          </a:p>
          <a:p>
            <a:pPr marL="0" indent="0" eaLnBrk="0" hangingPunct="0">
              <a:buNone/>
            </a:pPr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}</a:t>
            </a:r>
            <a:endParaRPr lang="en-US" sz="1600" dirty="0">
              <a:ea typeface="Calibri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1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Slovníky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</a:t>
            </a:r>
            <a:r>
              <a:rPr lang="sk-SK" dirty="0"/>
              <a:t>.</a:t>
            </a:r>
            <a:r>
              <a:rPr lang="en-US" dirty="0"/>
              <a:t>10</a:t>
            </a:r>
            <a:r>
              <a:rPr lang="sk-SK" dirty="0"/>
              <a:t>.201</a:t>
            </a:r>
            <a:r>
              <a:rPr lang="en-US" dirty="0"/>
              <a:t>2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Linked Data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15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dôležité ako schéma pre RDF, definuje triedy a vlastnosti</a:t>
            </a:r>
          </a:p>
          <a:p>
            <a:endParaRPr lang="sk-SK" dirty="0"/>
          </a:p>
          <a:p>
            <a:endParaRPr lang="sk-SK" dirty="0"/>
          </a:p>
          <a:p>
            <a:endParaRPr lang="en-US" dirty="0" smtClean="0"/>
          </a:p>
          <a:p>
            <a:r>
              <a:rPr lang="sk-SK" dirty="0" smtClean="0"/>
              <a:t>DublinCore – všeobecný zoznam termov</a:t>
            </a:r>
          </a:p>
          <a:p>
            <a:r>
              <a:rPr lang="sk-SK" dirty="0" smtClean="0"/>
              <a:t>FOAF – ľudia, kontakty</a:t>
            </a:r>
          </a:p>
          <a:p>
            <a:r>
              <a:rPr lang="sk-SK" dirty="0" smtClean="0"/>
              <a:t>BIBO – bibliografické záznamy, dokumenty</a:t>
            </a:r>
          </a:p>
          <a:p>
            <a:r>
              <a:rPr lang="sk-SK" dirty="0" smtClean="0"/>
              <a:t>SIOC – online komunity</a:t>
            </a:r>
          </a:p>
          <a:p>
            <a:r>
              <a:rPr lang="sk-SK" dirty="0" smtClean="0"/>
              <a:t>DOAP – projekty</a:t>
            </a:r>
          </a:p>
          <a:p>
            <a:r>
              <a:rPr lang="sk-SK" dirty="0" smtClean="0"/>
              <a:t>VoID – datasety</a:t>
            </a:r>
            <a:r>
              <a:rPr lang="en-US" dirty="0" smtClean="0"/>
              <a:t> </a:t>
            </a:r>
            <a:endParaRPr lang="sk-SK" dirty="0"/>
          </a:p>
        </p:txBody>
      </p:sp>
      <p:sp>
        <p:nvSpPr>
          <p:cNvPr id="7" name="Rectangle 6"/>
          <p:cNvSpPr/>
          <p:nvPr/>
        </p:nvSpPr>
        <p:spPr>
          <a:xfrm>
            <a:off x="179512" y="1986930"/>
            <a:ext cx="280831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http://fiit.stuba.sk/</a:t>
            </a:r>
            <a:r>
              <a:rPr lang="en-US" dirty="0"/>
              <a:t>~</a:t>
            </a:r>
            <a:r>
              <a:rPr lang="sk-SK" dirty="0" smtClean="0"/>
              <a:t>holub</a:t>
            </a:r>
            <a:endParaRPr lang="sk-SK" dirty="0"/>
          </a:p>
        </p:txBody>
      </p:sp>
      <p:sp>
        <p:nvSpPr>
          <p:cNvPr id="8" name="Rectangle 7"/>
          <p:cNvSpPr/>
          <p:nvPr/>
        </p:nvSpPr>
        <p:spPr>
          <a:xfrm>
            <a:off x="6660496" y="1988840"/>
            <a:ext cx="2376000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Michal </a:t>
            </a:r>
            <a:r>
              <a:rPr lang="en-US" dirty="0" err="1" smtClean="0"/>
              <a:t>Holub</a:t>
            </a:r>
            <a:endParaRPr lang="sk-SK" dirty="0"/>
          </a:p>
        </p:txBody>
      </p:sp>
      <p:sp>
        <p:nvSpPr>
          <p:cNvPr id="9" name="Rectangle 8"/>
          <p:cNvSpPr/>
          <p:nvPr/>
        </p:nvSpPr>
        <p:spPr>
          <a:xfrm>
            <a:off x="3275856" y="1988840"/>
            <a:ext cx="3168352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http://</a:t>
            </a:r>
            <a:r>
              <a:rPr lang="en-US" dirty="0" smtClean="0"/>
              <a:t>xmlns.com/foaf/0.1/name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5999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sk-SK" dirty="0" smtClean="0"/>
              <a:t>získať dáta?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</a:t>
            </a:r>
            <a:r>
              <a:rPr lang="sk-SK" dirty="0"/>
              <a:t>.</a:t>
            </a:r>
            <a:r>
              <a:rPr lang="en-US" dirty="0"/>
              <a:t>10</a:t>
            </a:r>
            <a:r>
              <a:rPr lang="sk-SK" dirty="0"/>
              <a:t>.201</a:t>
            </a:r>
            <a:r>
              <a:rPr lang="en-US" dirty="0"/>
              <a:t>2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Linked Data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16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HTTP GET na konkrétne URI</a:t>
            </a:r>
          </a:p>
          <a:p>
            <a:pPr lvl="1"/>
            <a:r>
              <a:rPr lang="sk-SK" dirty="0" smtClean="0"/>
              <a:t>"Accept: text/html"</a:t>
            </a:r>
            <a:endParaRPr lang="en-US" dirty="0" smtClean="0"/>
          </a:p>
          <a:p>
            <a:pPr lvl="1"/>
            <a:r>
              <a:rPr lang="sk-SK" dirty="0" smtClean="0"/>
              <a:t>"</a:t>
            </a:r>
            <a:r>
              <a:rPr lang="en-US" dirty="0" smtClean="0"/>
              <a:t>A</a:t>
            </a:r>
            <a:r>
              <a:rPr lang="sk-SK" dirty="0" smtClean="0"/>
              <a:t>ccept: application/rdf+xml"</a:t>
            </a:r>
          </a:p>
          <a:p>
            <a:r>
              <a:rPr lang="sk-SK" dirty="0" smtClean="0"/>
              <a:t>SPARQL – ako SQL pre RDF dáta</a:t>
            </a:r>
          </a:p>
          <a:p>
            <a:pPr marL="274320" lvl="1" indent="0">
              <a:buNone/>
            </a:pPr>
            <a:endParaRPr lang="sk-SK" dirty="0"/>
          </a:p>
          <a:p>
            <a:pPr marL="274320" lvl="1" indent="0">
              <a:buNone/>
            </a:pPr>
            <a:endParaRPr lang="sk-SK" dirty="0" smtClean="0"/>
          </a:p>
          <a:p>
            <a:pPr marL="274320" lvl="1" indent="0">
              <a:buNone/>
            </a:pPr>
            <a:endParaRPr lang="sk-SK" dirty="0"/>
          </a:p>
          <a:p>
            <a:pPr marL="274320" lvl="1" indent="0">
              <a:buNone/>
            </a:pP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celý dataset na stiahnutie (RDF/XML alebo iný formát)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2303748" y="3225552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PREFIX foaf: </a:t>
            </a:r>
            <a:r>
              <a:rPr lang="en-US" dirty="0" smtClean="0"/>
              <a:t>&lt;http://xmlns.com/foaf/0.1/&gt;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SELECT</a:t>
            </a:r>
            <a:r>
              <a:rPr lang="en-US" dirty="0" smtClean="0"/>
              <a:t> ?email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WHERE</a:t>
            </a:r>
            <a:r>
              <a:rPr lang="en-US" dirty="0" smtClean="0"/>
              <a:t> {</a:t>
            </a:r>
          </a:p>
          <a:p>
            <a:r>
              <a:rPr lang="en-US" dirty="0"/>
              <a:t>	</a:t>
            </a:r>
            <a:r>
              <a:rPr lang="en-US" dirty="0" smtClean="0"/>
              <a:t>?person </a:t>
            </a:r>
            <a:r>
              <a:rPr lang="en-US" dirty="0" err="1" smtClean="0"/>
              <a:t>foaf:name</a:t>
            </a:r>
            <a:r>
              <a:rPr lang="en-US" dirty="0" smtClean="0"/>
              <a:t> “Michal </a:t>
            </a:r>
            <a:r>
              <a:rPr lang="en-US" dirty="0" err="1" smtClean="0"/>
              <a:t>Holub</a:t>
            </a:r>
            <a:r>
              <a:rPr lang="en-US" dirty="0" smtClean="0"/>
              <a:t>”.</a:t>
            </a:r>
          </a:p>
          <a:p>
            <a:r>
              <a:rPr lang="en-US" dirty="0"/>
              <a:t>	</a:t>
            </a:r>
            <a:r>
              <a:rPr lang="en-US" dirty="0" smtClean="0"/>
              <a:t>?person </a:t>
            </a:r>
            <a:r>
              <a:rPr lang="en-US" dirty="0" err="1" smtClean="0"/>
              <a:t>foaf:mbox</a:t>
            </a:r>
            <a:r>
              <a:rPr lang="en-US" dirty="0" smtClean="0"/>
              <a:t> ?email.</a:t>
            </a:r>
          </a:p>
          <a:p>
            <a:r>
              <a:rPr lang="en-US" dirty="0"/>
              <a:t>}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599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Takto to v súčasnosti vyzerá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</a:t>
            </a:r>
            <a:r>
              <a:rPr lang="sk-SK" dirty="0"/>
              <a:t>.</a:t>
            </a:r>
            <a:r>
              <a:rPr lang="en-US" dirty="0"/>
              <a:t>10</a:t>
            </a:r>
            <a:r>
              <a:rPr lang="sk-SK" dirty="0"/>
              <a:t>.201</a:t>
            </a:r>
            <a:r>
              <a:rPr lang="en-US" dirty="0"/>
              <a:t>2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Linked Data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17</a:t>
            </a:fld>
            <a:endParaRPr lang="sk-SK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560839" cy="498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9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 číslach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</a:t>
            </a:r>
            <a:r>
              <a:rPr lang="sk-SK" dirty="0"/>
              <a:t>.</a:t>
            </a:r>
            <a:r>
              <a:rPr lang="en-US" dirty="0"/>
              <a:t>10</a:t>
            </a:r>
            <a:r>
              <a:rPr lang="sk-SK" dirty="0"/>
              <a:t>.201</a:t>
            </a:r>
            <a:r>
              <a:rPr lang="en-US" dirty="0"/>
              <a:t>2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Linked Data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18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295 datasetov</a:t>
            </a:r>
          </a:p>
          <a:p>
            <a:r>
              <a:rPr lang="sk-SK" dirty="0" smtClean="0"/>
              <a:t>31 634 213 770 trojíc (faktov)</a:t>
            </a:r>
          </a:p>
          <a:p>
            <a:r>
              <a:rPr lang="sk-SK" dirty="0" smtClean="0"/>
              <a:t>503 998 829 prepojení medzi datasetmi</a:t>
            </a:r>
          </a:p>
          <a:p>
            <a:r>
              <a:rPr lang="sk-SK" dirty="0" smtClean="0"/>
              <a:t>113 datasetov publikovaných producentmi dát</a:t>
            </a:r>
          </a:p>
          <a:p>
            <a:r>
              <a:rPr lang="sk-SK" dirty="0" smtClean="0"/>
              <a:t>180 datasetov publikovaných tretími stranami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5517232"/>
            <a:ext cx="5357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http://</a:t>
            </a:r>
            <a:r>
              <a:rPr lang="sk-SK" dirty="0" smtClean="0"/>
              <a:t>www4.wiwiss.fu-berlin.de/lodcloud/state</a:t>
            </a:r>
          </a:p>
          <a:p>
            <a:r>
              <a:rPr lang="sk-SK" dirty="0" smtClean="0"/>
              <a:t>September 2011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131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Všeobecné datasety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</a:t>
            </a:r>
            <a:r>
              <a:rPr lang="sk-SK" dirty="0"/>
              <a:t>.</a:t>
            </a:r>
            <a:r>
              <a:rPr lang="en-US" dirty="0"/>
              <a:t>10</a:t>
            </a:r>
            <a:r>
              <a:rPr lang="sk-SK" dirty="0"/>
              <a:t>.201</a:t>
            </a:r>
            <a:r>
              <a:rPr lang="en-US" dirty="0"/>
              <a:t>2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Linked Data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19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DBpedia</a:t>
            </a:r>
          </a:p>
          <a:p>
            <a:pPr lvl="1"/>
            <a:r>
              <a:rPr lang="sk-SK" dirty="0" smtClean="0"/>
              <a:t>dbpedia.org</a:t>
            </a:r>
          </a:p>
          <a:p>
            <a:pPr lvl="1"/>
            <a:r>
              <a:rPr lang="en-US" dirty="0" smtClean="0"/>
              <a:t>s</a:t>
            </a:r>
            <a:r>
              <a:rPr lang="sk-SK" dirty="0" smtClean="0"/>
              <a:t>émantická encyklopédia</a:t>
            </a:r>
          </a:p>
          <a:p>
            <a:pPr lvl="1"/>
            <a:r>
              <a:rPr lang="sk-SK" dirty="0" smtClean="0"/>
              <a:t>extrahuje štruktúrované informácie z Wikipedie – infoboxy</a:t>
            </a:r>
          </a:p>
          <a:p>
            <a:pPr lvl="1"/>
            <a:r>
              <a:rPr lang="sk-SK" dirty="0" smtClean="0"/>
              <a:t>jadro Linked Data</a:t>
            </a:r>
          </a:p>
          <a:p>
            <a:pPr lvl="2"/>
            <a:r>
              <a:rPr lang="sk-SK" dirty="0" smtClean="0"/>
              <a:t>definuje URI pre množstvo entít – treba znovupoužiť</a:t>
            </a:r>
          </a:p>
          <a:p>
            <a:pPr lvl="2"/>
            <a:endParaRPr lang="sk-SK" dirty="0"/>
          </a:p>
          <a:p>
            <a:r>
              <a:rPr lang="sk-SK" dirty="0" smtClean="0"/>
              <a:t>YAGO</a:t>
            </a:r>
          </a:p>
          <a:p>
            <a:r>
              <a:rPr lang="sk-SK" dirty="0"/>
              <a:t>www.mpi-inf.mpg.de/yago-naga</a:t>
            </a:r>
          </a:p>
          <a:p>
            <a:r>
              <a:rPr lang="sk-SK" dirty="0"/>
              <a:t>sémantická báza znalostí</a:t>
            </a:r>
          </a:p>
          <a:p>
            <a:r>
              <a:rPr lang="sk-SK" dirty="0"/>
              <a:t>extrahovaná z </a:t>
            </a:r>
            <a:r>
              <a:rPr lang="sk-SK" dirty="0" smtClean="0"/>
              <a:t>Wikipedie, GeoNames, WordNetu</a:t>
            </a:r>
            <a:endParaRPr lang="sk-SK" dirty="0"/>
          </a:p>
          <a:p>
            <a:pPr lvl="1"/>
            <a:r>
              <a:rPr lang="sk-SK" dirty="0"/>
              <a:t>infoboxy, kategórie, taxonómia </a:t>
            </a:r>
            <a:r>
              <a:rPr lang="sk-SK" dirty="0" smtClean="0"/>
              <a:t>kategórií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867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Kto sa zaoberá...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</a:t>
            </a:r>
            <a:r>
              <a:rPr lang="sk-SK" dirty="0"/>
              <a:t>.</a:t>
            </a:r>
            <a:r>
              <a:rPr lang="en-US" dirty="0"/>
              <a:t>10</a:t>
            </a:r>
            <a:r>
              <a:rPr lang="sk-SK" dirty="0"/>
              <a:t>.201</a:t>
            </a:r>
            <a:r>
              <a:rPr lang="en-US" dirty="0"/>
              <a:t>2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Linked Data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2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odporúčaním príbuzných objektov?</a:t>
            </a:r>
          </a:p>
          <a:p>
            <a:r>
              <a:rPr lang="sk-SK" dirty="0" smtClean="0"/>
              <a:t>spracovaním a analýzou textu?</a:t>
            </a:r>
          </a:p>
          <a:p>
            <a:r>
              <a:rPr lang="sk-SK" dirty="0" smtClean="0"/>
              <a:t>hľadaním podobnosti?</a:t>
            </a:r>
          </a:p>
          <a:p>
            <a:r>
              <a:rPr lang="sk-SK" dirty="0" smtClean="0"/>
              <a:t>hľadaním vzťahov?</a:t>
            </a:r>
          </a:p>
          <a:p>
            <a:r>
              <a:rPr lang="sk-SK" dirty="0" smtClean="0"/>
              <a:t>úpravou dopytov pri vyhľadávaní?</a:t>
            </a:r>
          </a:p>
          <a:p>
            <a:r>
              <a:rPr lang="sk-SK" dirty="0" smtClean="0"/>
              <a:t>získavaním sémantiky?</a:t>
            </a:r>
            <a:endParaRPr lang="sk-SK" dirty="0"/>
          </a:p>
        </p:txBody>
      </p:sp>
      <p:sp>
        <p:nvSpPr>
          <p:cNvPr id="8" name="Rounded Rectangle 7"/>
          <p:cNvSpPr/>
          <p:nvPr/>
        </p:nvSpPr>
        <p:spPr>
          <a:xfrm rot="451069">
            <a:off x="5652120" y="4622483"/>
            <a:ext cx="2736304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000" dirty="0" smtClean="0"/>
              <a:t>prepojenia</a:t>
            </a:r>
            <a:endParaRPr lang="sk-SK" sz="4000" dirty="0"/>
          </a:p>
        </p:txBody>
      </p:sp>
      <p:sp>
        <p:nvSpPr>
          <p:cNvPr id="9" name="Rounded Rectangle 8"/>
          <p:cNvSpPr/>
          <p:nvPr/>
        </p:nvSpPr>
        <p:spPr>
          <a:xfrm rot="21178603">
            <a:off x="5641138" y="3041077"/>
            <a:ext cx="2736304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000" dirty="0" smtClean="0"/>
              <a:t>dáta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380728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Špecializované datasety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</a:t>
            </a:r>
            <a:r>
              <a:rPr lang="sk-SK" dirty="0"/>
              <a:t>.</a:t>
            </a:r>
            <a:r>
              <a:rPr lang="en-US" dirty="0"/>
              <a:t>10</a:t>
            </a:r>
            <a:r>
              <a:rPr lang="sk-SK" dirty="0"/>
              <a:t>.201</a:t>
            </a:r>
            <a:r>
              <a:rPr lang="en-US" dirty="0"/>
              <a:t>2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Linked Data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20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/>
              <a:t>LinkedGeoData</a:t>
            </a:r>
            <a:endParaRPr lang="sk-SK" dirty="0" smtClean="0"/>
          </a:p>
          <a:p>
            <a:pPr lvl="1"/>
            <a:r>
              <a:rPr lang="sk-SK" dirty="0" smtClean="0"/>
              <a:t>linkedgeodata.org</a:t>
            </a:r>
          </a:p>
          <a:p>
            <a:pPr lvl="1"/>
            <a:r>
              <a:rPr lang="sk-SK" dirty="0" smtClean="0"/>
              <a:t>báza geografických a priestorových dát</a:t>
            </a:r>
          </a:p>
          <a:p>
            <a:pPr lvl="2"/>
            <a:r>
              <a:rPr lang="sk-SK" dirty="0" smtClean="0"/>
              <a:t>ulice, križovatky, cesty, mosty, objekty záujmu</a:t>
            </a:r>
          </a:p>
          <a:p>
            <a:pPr lvl="1"/>
            <a:r>
              <a:rPr lang="sk-SK" dirty="0" smtClean="0"/>
              <a:t>extrahovaná z OpenStreetMap</a:t>
            </a:r>
          </a:p>
          <a:p>
            <a:pPr lvl="1"/>
            <a:endParaRPr lang="sk-SK" dirty="0"/>
          </a:p>
          <a:p>
            <a:r>
              <a:rPr lang="sk-SK" dirty="0"/>
              <a:t>Linked Movie DataBase</a:t>
            </a:r>
          </a:p>
          <a:p>
            <a:pPr lvl="1"/>
            <a:r>
              <a:rPr lang="sk-SK" dirty="0"/>
              <a:t>data.linkedmdb.org</a:t>
            </a:r>
          </a:p>
          <a:p>
            <a:pPr lvl="1"/>
            <a:r>
              <a:rPr lang="sk-SK" dirty="0"/>
              <a:t>filmy</a:t>
            </a:r>
          </a:p>
        </p:txBody>
      </p:sp>
    </p:spTree>
    <p:extLst>
      <p:ext uri="{BB962C8B-B14F-4D97-AF65-F5344CB8AC3E}">
        <p14:creationId xmlns:p14="http://schemas.microsoft.com/office/powerpoint/2010/main" val="6917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Probl</a:t>
            </a:r>
            <a:r>
              <a:rPr lang="sk-SK" dirty="0" smtClean="0"/>
              <a:t>émy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</a:t>
            </a:r>
            <a:r>
              <a:rPr lang="sk-SK" dirty="0"/>
              <a:t>.</a:t>
            </a:r>
            <a:r>
              <a:rPr lang="en-US" dirty="0"/>
              <a:t>10</a:t>
            </a:r>
            <a:r>
              <a:rPr lang="sk-SK" dirty="0"/>
              <a:t>.201</a:t>
            </a:r>
            <a:r>
              <a:rPr lang="en-US" dirty="0"/>
              <a:t>2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Linked Data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21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rôznorodosť zdrojov, nejednoznačnosť</a:t>
            </a:r>
          </a:p>
          <a:p>
            <a:pPr lvl="1"/>
            <a:r>
              <a:rPr lang="sk-SK" dirty="0" smtClean="0"/>
              <a:t>identica:</a:t>
            </a:r>
            <a:r>
              <a:rPr lang="en-US" dirty="0" smtClean="0"/>
              <a:t>45563</a:t>
            </a:r>
          </a:p>
          <a:p>
            <a:pPr lvl="1"/>
            <a:r>
              <a:rPr lang="en-US" dirty="0" err="1" smtClean="0"/>
              <a:t>dbpedia:Berners_Lee</a:t>
            </a:r>
            <a:endParaRPr lang="en-US" dirty="0" smtClean="0"/>
          </a:p>
          <a:p>
            <a:pPr lvl="1"/>
            <a:r>
              <a:rPr lang="en-US" dirty="0" err="1" smtClean="0"/>
              <a:t>dbpedia:Tim_Berners-Lee</a:t>
            </a:r>
            <a:endParaRPr lang="en-US" dirty="0" smtClean="0"/>
          </a:p>
          <a:p>
            <a:pPr lvl="1"/>
            <a:r>
              <a:rPr lang="en-US" dirty="0" err="1" smtClean="0"/>
              <a:t>semweb:Tim_Berners-Lee</a:t>
            </a:r>
            <a:endParaRPr lang="en-US" dirty="0" smtClean="0"/>
          </a:p>
          <a:p>
            <a:pPr lvl="1"/>
            <a:r>
              <a:rPr lang="en-US" dirty="0" err="1" smtClean="0"/>
              <a:t>freebase:en.tim_berners-lee</a:t>
            </a:r>
            <a:endParaRPr lang="en-US" dirty="0" smtClean="0"/>
          </a:p>
          <a:p>
            <a:pPr lvl="1"/>
            <a:r>
              <a:rPr lang="en-US" dirty="0" smtClean="0"/>
              <a:t>dblp:100007</a:t>
            </a:r>
            <a:endParaRPr lang="sk-SK" dirty="0" smtClean="0"/>
          </a:p>
          <a:p>
            <a:r>
              <a:rPr lang="sk-SK" dirty="0"/>
              <a:t>Dobre, tak aké je moje URI?</a:t>
            </a:r>
          </a:p>
          <a:p>
            <a:r>
              <a:rPr lang="sk-SK" dirty="0"/>
              <a:t>owl:sameAs</a:t>
            </a:r>
          </a:p>
          <a:p>
            <a:pPr lvl="1"/>
            <a:r>
              <a:rPr lang="sk-SK" dirty="0"/>
              <a:t>2 URI reprezentujú tú istú </a:t>
            </a:r>
            <a:r>
              <a:rPr lang="sk-SK" dirty="0" smtClean="0"/>
              <a:t>entitu</a:t>
            </a:r>
            <a:endParaRPr lang="sk-SK" dirty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290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Problémy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</a:t>
            </a:r>
            <a:r>
              <a:rPr lang="sk-SK" dirty="0"/>
              <a:t>.</a:t>
            </a:r>
            <a:r>
              <a:rPr lang="en-US" dirty="0"/>
              <a:t>10</a:t>
            </a:r>
            <a:r>
              <a:rPr lang="sk-SK" dirty="0"/>
              <a:t>.201</a:t>
            </a:r>
            <a:r>
              <a:rPr lang="en-US" dirty="0"/>
              <a:t>2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Linked Data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22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získavanie dát z neštruktúrovaných zdrojov</a:t>
            </a:r>
          </a:p>
          <a:p>
            <a:pPr lvl="1"/>
            <a:r>
              <a:rPr lang="sk-SK" dirty="0" smtClean="0"/>
              <a:t>text mining, natural language processing</a:t>
            </a:r>
          </a:p>
          <a:p>
            <a:r>
              <a:rPr lang="sk-SK" dirty="0" smtClean="0"/>
              <a:t>škálovateľnosť</a:t>
            </a:r>
          </a:p>
          <a:p>
            <a:pPr lvl="1"/>
            <a:r>
              <a:rPr lang="sk-SK" dirty="0" smtClean="0"/>
              <a:t>aby to celé fungovalo na Webe</a:t>
            </a:r>
          </a:p>
          <a:p>
            <a:pPr lvl="1"/>
            <a:r>
              <a:rPr lang="sk-SK" dirty="0" smtClean="0"/>
              <a:t>dopytovanie, odvodzovanie</a:t>
            </a:r>
          </a:p>
          <a:p>
            <a:r>
              <a:rPr lang="sk-SK" dirty="0" smtClean="0"/>
              <a:t>zašumené dáta, chyby, preklepy</a:t>
            </a:r>
          </a:p>
          <a:p>
            <a:r>
              <a:rPr lang="sk-SK" dirty="0" smtClean="0"/>
              <a:t>kvalita zdrojov</a:t>
            </a:r>
          </a:p>
          <a:p>
            <a:pPr lvl="1"/>
            <a:r>
              <a:rPr lang="sk-SK" dirty="0" smtClean="0"/>
              <a:t>keď je v dvoch datasetoch info o entite A, ktorý je lepší?</a:t>
            </a:r>
          </a:p>
          <a:p>
            <a:r>
              <a:rPr lang="sk-SK" dirty="0" smtClean="0"/>
              <a:t>vytváranie RDF Links, prepájanie zdrojov dát</a:t>
            </a:r>
          </a:p>
          <a:p>
            <a:pPr lvl="1"/>
            <a:r>
              <a:rPr lang="sk-SK" dirty="0" smtClean="0"/>
              <a:t>iba 5 % informácií na Data Webe je prepojených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544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sk-SK" dirty="0" smtClean="0"/>
              <a:t> hviezdičkové dáta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</a:t>
            </a:r>
            <a:r>
              <a:rPr lang="sk-SK" dirty="0"/>
              <a:t>.</a:t>
            </a:r>
            <a:r>
              <a:rPr lang="en-US" dirty="0"/>
              <a:t>10</a:t>
            </a:r>
            <a:r>
              <a:rPr lang="sk-SK" dirty="0"/>
              <a:t>.201</a:t>
            </a:r>
            <a:r>
              <a:rPr lang="en-US" dirty="0"/>
              <a:t>2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Linked Data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23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★★★★</a:t>
            </a:r>
            <a:r>
              <a:rPr lang="en-US" dirty="0" smtClean="0">
                <a:solidFill>
                  <a:srgbClr val="FFC000"/>
                </a:solidFill>
              </a:rPr>
              <a:t>★</a:t>
            </a:r>
            <a:r>
              <a:rPr lang="sk-SK" dirty="0" smtClean="0">
                <a:solidFill>
                  <a:srgbClr val="FFC000"/>
                </a:solidFill>
              </a:rPr>
              <a:t>	</a:t>
            </a:r>
            <a:r>
              <a:rPr lang="sk-SK" dirty="0" smtClean="0"/>
              <a:t>voľne dostupné na Webe (ľubovoľný formát)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★★★</a:t>
            </a:r>
            <a:r>
              <a:rPr lang="en-US" dirty="0" smtClean="0">
                <a:solidFill>
                  <a:srgbClr val="FFC000"/>
                </a:solidFill>
              </a:rPr>
              <a:t>★★ </a:t>
            </a:r>
            <a:r>
              <a:rPr lang="sk-SK" dirty="0"/>
              <a:t>	</a:t>
            </a:r>
            <a:r>
              <a:rPr lang="sk-SK" dirty="0" smtClean="0"/>
              <a:t>štruktúrované, strojovo spracovateľné (napr. 		Excel namiesto obrázkov)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★★</a:t>
            </a:r>
            <a:r>
              <a:rPr lang="en-US" dirty="0" smtClean="0">
                <a:solidFill>
                  <a:srgbClr val="FFC000"/>
                </a:solidFill>
              </a:rPr>
              <a:t>★★★</a:t>
            </a:r>
            <a:r>
              <a:rPr lang="sk-SK" dirty="0"/>
              <a:t>	</a:t>
            </a:r>
            <a:r>
              <a:rPr lang="sk-SK" dirty="0" smtClean="0"/>
              <a:t>nie uzavretý formát (napr. CSV namiesto 			Excelu)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★</a:t>
            </a:r>
            <a:r>
              <a:rPr lang="en-US" dirty="0" smtClean="0">
                <a:solidFill>
                  <a:srgbClr val="FFC000"/>
                </a:solidFill>
              </a:rPr>
              <a:t>★★★★</a:t>
            </a:r>
            <a:r>
              <a:rPr lang="sk-SK" dirty="0" smtClean="0">
                <a:solidFill>
                  <a:srgbClr val="FFC000"/>
                </a:solidFill>
              </a:rPr>
              <a:t>	</a:t>
            </a:r>
            <a:r>
              <a:rPr lang="sk-SK" dirty="0" smtClean="0"/>
              <a:t>otvorené štandardy doporučené W3C (RDF a 		SPARQL), aby sa mohli ostatní odkazovať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★★★★★</a:t>
            </a:r>
            <a:r>
              <a:rPr lang="sk-SK" dirty="0"/>
              <a:t>	</a:t>
            </a:r>
            <a:r>
              <a:rPr lang="sk-SK" dirty="0" smtClean="0"/>
              <a:t>prepájanie dát s ostatnými dostupnými 			datasetmi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877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Literat</a:t>
            </a:r>
            <a:r>
              <a:rPr lang="sk-SK" dirty="0" smtClean="0"/>
              <a:t>úra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</a:t>
            </a:r>
            <a:r>
              <a:rPr lang="sk-SK" dirty="0"/>
              <a:t>.</a:t>
            </a:r>
            <a:r>
              <a:rPr lang="en-US" dirty="0"/>
              <a:t>10</a:t>
            </a:r>
            <a:r>
              <a:rPr lang="sk-SK" dirty="0"/>
              <a:t>.201</a:t>
            </a:r>
            <a:r>
              <a:rPr lang="en-US" dirty="0"/>
              <a:t>2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Linked Data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24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Auer,</a:t>
            </a:r>
            <a:r>
              <a:rPr lang="sk-SK" dirty="0" smtClean="0"/>
              <a:t> S. – </a:t>
            </a:r>
            <a:r>
              <a:rPr lang="en-US" dirty="0" smtClean="0"/>
              <a:t>Lehmann</a:t>
            </a:r>
            <a:r>
              <a:rPr lang="sk-SK" dirty="0" smtClean="0"/>
              <a:t>, J. – </a:t>
            </a:r>
            <a:r>
              <a:rPr lang="en-US" dirty="0" err="1" smtClean="0"/>
              <a:t>Ngonga</a:t>
            </a:r>
            <a:r>
              <a:rPr lang="sk-SK" dirty="0" smtClean="0"/>
              <a:t> </a:t>
            </a:r>
            <a:r>
              <a:rPr lang="en-US" dirty="0" err="1" smtClean="0"/>
              <a:t>Ngomo</a:t>
            </a:r>
            <a:r>
              <a:rPr lang="sk-SK" dirty="0" smtClean="0"/>
              <a:t>, A.C.: </a:t>
            </a:r>
            <a:r>
              <a:rPr lang="en-US" b="1" dirty="0" smtClean="0"/>
              <a:t>Introduction to Linked Data</a:t>
            </a:r>
            <a:r>
              <a:rPr lang="sk-SK" b="1" dirty="0" smtClean="0"/>
              <a:t> </a:t>
            </a:r>
            <a:r>
              <a:rPr lang="en-US" b="1" dirty="0" smtClean="0"/>
              <a:t>and Its Lifecycle on the Web</a:t>
            </a:r>
            <a:r>
              <a:rPr lang="sk-SK" dirty="0" smtClean="0"/>
              <a:t>. Reasoning Web 2011, LNCS 6848 (2011)</a:t>
            </a:r>
            <a:endParaRPr lang="en-US" dirty="0" smtClean="0"/>
          </a:p>
          <a:p>
            <a:r>
              <a:rPr lang="sk-SK" dirty="0" smtClean="0"/>
              <a:t>Auer, S. – Bizer, C. – Kobilarov, G. – Lehmann, J. – Cyganiak, R. – Ives, Z.: </a:t>
            </a:r>
            <a:r>
              <a:rPr lang="en-US" b="1" dirty="0" err="1" smtClean="0"/>
              <a:t>DBpedia</a:t>
            </a:r>
            <a:r>
              <a:rPr lang="en-US" b="1" dirty="0" smtClean="0"/>
              <a:t>:  A Nucleus for a Web of Open Data</a:t>
            </a:r>
            <a:r>
              <a:rPr lang="sk-SK" dirty="0" smtClean="0"/>
              <a:t>. ISWC</a:t>
            </a:r>
            <a:r>
              <a:rPr lang="en-US" dirty="0" smtClean="0"/>
              <a:t> ’07, LNCS 4825 (2007)</a:t>
            </a:r>
            <a:endParaRPr lang="sk-SK" dirty="0" smtClean="0"/>
          </a:p>
          <a:p>
            <a:r>
              <a:rPr lang="en-US" dirty="0" err="1" smtClean="0"/>
              <a:t>Mynarz</a:t>
            </a:r>
            <a:r>
              <a:rPr lang="en-US" dirty="0" smtClean="0"/>
              <a:t>, J., </a:t>
            </a:r>
            <a:r>
              <a:rPr lang="sk-SK" dirty="0"/>
              <a:t>Nečaský, M., Svátek, V., Klímek, J., Knap, T., Stárka, J.: </a:t>
            </a:r>
            <a:r>
              <a:rPr lang="sk-SK" b="1" dirty="0"/>
              <a:t>Techniky a nástroje pro propojená </a:t>
            </a:r>
            <a:r>
              <a:rPr lang="sk-SK" b="1" dirty="0" smtClean="0"/>
              <a:t>data</a:t>
            </a:r>
            <a:r>
              <a:rPr lang="sk-SK" dirty="0" smtClean="0"/>
              <a:t>. Datakon (2012)</a:t>
            </a:r>
            <a:endParaRPr lang="en-US" b="1" dirty="0" smtClean="0"/>
          </a:p>
          <a:p>
            <a:r>
              <a:rPr lang="sk-SK" dirty="0" smtClean="0"/>
              <a:t>Suchanek, F.M. – Kasneci, G. – Weikum, G.: </a:t>
            </a:r>
            <a:r>
              <a:rPr lang="en-US" b="1" dirty="0" smtClean="0"/>
              <a:t>YAGO: A Core of Semantic Knowledge Unifying </a:t>
            </a:r>
            <a:r>
              <a:rPr lang="en-US" b="1" dirty="0" err="1" smtClean="0"/>
              <a:t>WordNet</a:t>
            </a:r>
            <a:r>
              <a:rPr lang="en-US" b="1" dirty="0" smtClean="0"/>
              <a:t> and Wikipedia</a:t>
            </a:r>
            <a:r>
              <a:rPr lang="sk-SK" dirty="0" smtClean="0"/>
              <a:t>. WWW </a:t>
            </a:r>
            <a:r>
              <a:rPr lang="en-US" dirty="0" smtClean="0"/>
              <a:t>‘</a:t>
            </a:r>
            <a:r>
              <a:rPr lang="sk-SK" dirty="0" smtClean="0"/>
              <a:t>07, ACM Press</a:t>
            </a:r>
            <a:r>
              <a:rPr lang="en-US" dirty="0" smtClean="0"/>
              <a:t> </a:t>
            </a:r>
            <a:r>
              <a:rPr lang="sk-SK" dirty="0" smtClean="0"/>
              <a:t>(2007)</a:t>
            </a:r>
          </a:p>
          <a:p>
            <a:r>
              <a:rPr lang="sk-SK" dirty="0" smtClean="0"/>
              <a:t>Weikum, G</a:t>
            </a:r>
            <a:r>
              <a:rPr lang="en-US" dirty="0" smtClean="0"/>
              <a:t>., </a:t>
            </a:r>
            <a:r>
              <a:rPr lang="sk-SK" dirty="0" smtClean="0"/>
              <a:t>Theobald, M</a:t>
            </a:r>
            <a:r>
              <a:rPr lang="en-US" dirty="0" smtClean="0"/>
              <a:t>.: </a:t>
            </a:r>
            <a:r>
              <a:rPr lang="en-US" b="1" dirty="0" smtClean="0"/>
              <a:t>From Information to Knowledge : Harvesting Entities and Relationships from Web Sources</a:t>
            </a:r>
            <a:r>
              <a:rPr lang="en-US" dirty="0" smtClean="0"/>
              <a:t>. PODS ‘10, ACM Press (2010)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9984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Odkazy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</a:t>
            </a:r>
            <a:r>
              <a:rPr lang="sk-SK" dirty="0"/>
              <a:t>.</a:t>
            </a:r>
            <a:r>
              <a:rPr lang="en-US" dirty="0"/>
              <a:t>10</a:t>
            </a:r>
            <a:r>
              <a:rPr lang="sk-SK" dirty="0"/>
              <a:t>.201</a:t>
            </a:r>
            <a:r>
              <a:rPr lang="en-US" dirty="0"/>
              <a:t>2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Linked Data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25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linkeddata.org</a:t>
            </a:r>
          </a:p>
          <a:p>
            <a:r>
              <a:rPr lang="sk-SK" dirty="0" smtClean="0"/>
              <a:t>www4.wiwiss.fu-berlin.de/lodcloud/state</a:t>
            </a:r>
          </a:p>
          <a:p>
            <a:r>
              <a:rPr lang="sk-SK" dirty="0" smtClean="0"/>
              <a:t>www.w3.org/DesignIssues/LinkedData.html</a:t>
            </a:r>
          </a:p>
          <a:p>
            <a:r>
              <a:rPr lang="en-US" dirty="0" smtClean="0"/>
              <a:t>sindice.com</a:t>
            </a:r>
          </a:p>
          <a:p>
            <a:r>
              <a:rPr lang="en-US" dirty="0" smtClean="0"/>
              <a:t>sig.ma</a:t>
            </a:r>
          </a:p>
          <a:p>
            <a:r>
              <a:rPr lang="en-US" dirty="0" smtClean="0"/>
              <a:t>sameas.org</a:t>
            </a:r>
          </a:p>
          <a:p>
            <a:r>
              <a:rPr lang="en-US" dirty="0" smtClean="0"/>
              <a:t>relfinder.semanticweb.org</a:t>
            </a:r>
            <a:endParaRPr lang="sk-SK" dirty="0" smtClean="0"/>
          </a:p>
          <a:p>
            <a:r>
              <a:rPr lang="sk-SK" dirty="0" smtClean="0"/>
              <a:t>rdfs.org/sioc/spec</a:t>
            </a:r>
          </a:p>
          <a:p>
            <a:r>
              <a:rPr lang="sk-SK" dirty="0" smtClean="0"/>
              <a:t>xmlns.com/foaf/spec</a:t>
            </a:r>
          </a:p>
          <a:p>
            <a:r>
              <a:rPr lang="sk-SK" dirty="0" smtClean="0"/>
              <a:t>dublincore.org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767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Odkazy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</a:t>
            </a:r>
            <a:r>
              <a:rPr lang="sk-SK" dirty="0"/>
              <a:t>.</a:t>
            </a:r>
            <a:r>
              <a:rPr lang="en-US" dirty="0"/>
              <a:t>10</a:t>
            </a:r>
            <a:r>
              <a:rPr lang="sk-SK" dirty="0"/>
              <a:t>.201</a:t>
            </a:r>
            <a:r>
              <a:rPr lang="en-US" dirty="0"/>
              <a:t>2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Linked Data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26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lod2.eu</a:t>
            </a:r>
          </a:p>
          <a:p>
            <a:r>
              <a:rPr lang="sk-SK" dirty="0" smtClean="0"/>
              <a:t>opendata.cz</a:t>
            </a:r>
          </a:p>
          <a:p>
            <a:r>
              <a:rPr lang="sk-SK" dirty="0" smtClean="0"/>
              <a:t>keg.vse.cz</a:t>
            </a:r>
          </a:p>
          <a:p>
            <a:r>
              <a:rPr lang="sk-SK" dirty="0" smtClean="0"/>
              <a:t>xrg.cz</a:t>
            </a:r>
          </a:p>
          <a:p>
            <a:r>
              <a:rPr lang="sk-SK" dirty="0" smtClean="0"/>
              <a:t>www.heppnetz.de/projects/goodrelations</a:t>
            </a:r>
          </a:p>
          <a:p>
            <a:r>
              <a:rPr lang="sk-SK" dirty="0" smtClean="0"/>
              <a:t>trac.usefulinc.com/doap</a:t>
            </a:r>
          </a:p>
          <a:p>
            <a:r>
              <a:rPr lang="sk-SK" dirty="0" smtClean="0"/>
              <a:t>www.w3.org/TR/void</a:t>
            </a:r>
          </a:p>
          <a:p>
            <a:r>
              <a:rPr lang="sk-SK" dirty="0" smtClean="0"/>
              <a:t>www.w3.org/RDF</a:t>
            </a:r>
          </a:p>
          <a:p>
            <a:r>
              <a:rPr lang="sk-SK" dirty="0" smtClean="0"/>
              <a:t>www.w3.org/TR/rdf-sparql-query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546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Architektúra webu dokumentov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</a:t>
            </a:r>
            <a:r>
              <a:rPr lang="sk-SK" dirty="0"/>
              <a:t>.</a:t>
            </a:r>
            <a:r>
              <a:rPr lang="en-US" dirty="0"/>
              <a:t>10</a:t>
            </a:r>
            <a:r>
              <a:rPr lang="sk-SK" dirty="0"/>
              <a:t>.201</a:t>
            </a:r>
            <a:r>
              <a:rPr lang="en-US" dirty="0"/>
              <a:t>2</a:t>
            </a:r>
            <a:endParaRPr lang="sk-SK" dirty="0"/>
          </a:p>
          <a:p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Linked Data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3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dokumenty vo formáte HTML</a:t>
            </a:r>
          </a:p>
          <a:p>
            <a:r>
              <a:rPr lang="sk-SK" dirty="0" smtClean="0"/>
              <a:t>každý dokument má globálny identifikátor URI</a:t>
            </a:r>
          </a:p>
          <a:p>
            <a:r>
              <a:rPr lang="sk-SK" dirty="0" smtClean="0"/>
              <a:t>na získanie dokumentov sa používa HTTP protokol</a:t>
            </a:r>
          </a:p>
          <a:p>
            <a:r>
              <a:rPr lang="sk-SK" dirty="0" smtClean="0"/>
              <a:t>dokumenty na seba navzájom odkazujú</a:t>
            </a:r>
          </a:p>
          <a:p>
            <a:endParaRPr lang="sk-SK" dirty="0"/>
          </a:p>
          <a:p>
            <a:r>
              <a:rPr lang="sk-SK" dirty="0" smtClean="0"/>
              <a:t>problémy</a:t>
            </a:r>
          </a:p>
          <a:p>
            <a:pPr lvl="1"/>
            <a:r>
              <a:rPr lang="sk-SK" dirty="0" smtClean="0"/>
              <a:t>orientácia na dokumenty namiesto entít</a:t>
            </a:r>
          </a:p>
          <a:p>
            <a:pPr lvl="2"/>
            <a:r>
              <a:rPr lang="sk-SK" dirty="0" smtClean="0"/>
              <a:t>objekty reálneho sveta, o ktorých publikujeme informácie</a:t>
            </a:r>
          </a:p>
          <a:p>
            <a:pPr lvl="1"/>
            <a:r>
              <a:rPr lang="sk-SK" dirty="0" smtClean="0"/>
              <a:t>dokumenty čitateľné pre ľudí</a:t>
            </a:r>
          </a:p>
          <a:p>
            <a:pPr lvl="1"/>
            <a:r>
              <a:rPr lang="sk-SK" dirty="0" smtClean="0"/>
              <a:t>HTML viac označuje, ako má dokument vyzerať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2861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Dáta sú na webe ... ale skúste nájsť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</a:t>
            </a:r>
            <a:r>
              <a:rPr lang="sk-SK" dirty="0"/>
              <a:t>.</a:t>
            </a:r>
            <a:r>
              <a:rPr lang="en-US" dirty="0"/>
              <a:t>10</a:t>
            </a:r>
            <a:r>
              <a:rPr lang="sk-SK" dirty="0"/>
              <a:t>.201</a:t>
            </a:r>
            <a:r>
              <a:rPr lang="en-US" dirty="0"/>
              <a:t>2</a:t>
            </a:r>
            <a:endParaRPr lang="sk-SK" dirty="0"/>
          </a:p>
          <a:p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Linked Data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4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Výskumníci z Východnej Európy zaoberajúci sa Webom.</a:t>
            </a:r>
          </a:p>
          <a:p>
            <a:r>
              <a:rPr lang="sk-SK" dirty="0" smtClean="0"/>
              <a:t>Fyzici, ktorí sa narodili v rovnaký deň ako Albert Einstein.</a:t>
            </a:r>
          </a:p>
          <a:p>
            <a:endParaRPr lang="sk-SK" dirty="0"/>
          </a:p>
          <a:p>
            <a:endParaRPr lang="sk-SK" dirty="0" smtClean="0"/>
          </a:p>
          <a:p>
            <a:pPr marL="0" indent="0">
              <a:buNone/>
            </a:pPr>
            <a:r>
              <a:rPr lang="sk-SK" sz="3200" dirty="0" smtClean="0">
                <a:latin typeface="+mj-lt"/>
              </a:rPr>
              <a:t>Riešenie:</a:t>
            </a:r>
          </a:p>
          <a:p>
            <a:endParaRPr lang="sk-SK" dirty="0" smtClean="0"/>
          </a:p>
          <a:p>
            <a:r>
              <a:rPr lang="sk-SK" dirty="0" smtClean="0"/>
              <a:t>publikovať </a:t>
            </a:r>
            <a:r>
              <a:rPr lang="sk-SK" dirty="0"/>
              <a:t>otvorené dáta</a:t>
            </a:r>
          </a:p>
          <a:p>
            <a:r>
              <a:rPr lang="sk-SK" dirty="0"/>
              <a:t>strojovo spracovateľné</a:t>
            </a:r>
          </a:p>
          <a:p>
            <a:r>
              <a:rPr lang="sk-SK" dirty="0"/>
              <a:t>prepojiť ich zdroje</a:t>
            </a:r>
          </a:p>
          <a:p>
            <a:endParaRPr lang="sk-SK" dirty="0"/>
          </a:p>
        </p:txBody>
      </p:sp>
      <p:sp>
        <p:nvSpPr>
          <p:cNvPr id="8" name="Rounded Rectangle 7"/>
          <p:cNvSpPr/>
          <p:nvPr/>
        </p:nvSpPr>
        <p:spPr>
          <a:xfrm>
            <a:off x="5292080" y="4221088"/>
            <a:ext cx="2869338" cy="13240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000" dirty="0" smtClean="0"/>
              <a:t>Linked Data</a:t>
            </a:r>
            <a:endParaRPr lang="sk-SK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351784" y="4077072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}</a:t>
            </a:r>
            <a:endParaRPr lang="sk-SK" sz="8000" dirty="0"/>
          </a:p>
        </p:txBody>
      </p:sp>
    </p:spTree>
    <p:extLst>
      <p:ext uri="{BB962C8B-B14F-4D97-AF65-F5344CB8AC3E}">
        <p14:creationId xmlns:p14="http://schemas.microsoft.com/office/powerpoint/2010/main" val="18597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Linked Data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</a:t>
            </a:r>
            <a:r>
              <a:rPr lang="sk-SK" dirty="0"/>
              <a:t>.</a:t>
            </a:r>
            <a:r>
              <a:rPr lang="en-US" dirty="0"/>
              <a:t>10</a:t>
            </a:r>
            <a:r>
              <a:rPr lang="sk-SK" dirty="0"/>
              <a:t>.201</a:t>
            </a:r>
            <a:r>
              <a:rPr lang="en-US" dirty="0"/>
              <a:t>2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Linked Data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5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súčasné štandardy sa využijú na publikáciu informácií o entitách</a:t>
            </a:r>
          </a:p>
          <a:p>
            <a:pPr lvl="1"/>
            <a:r>
              <a:rPr lang="sk-SK" dirty="0" smtClean="0"/>
              <a:t>strojovo čitateľná podoba</a:t>
            </a:r>
          </a:p>
          <a:p>
            <a:r>
              <a:rPr lang="sk-SK" dirty="0" smtClean="0"/>
              <a:t>vytváranie prepojení medzi entitami</a:t>
            </a:r>
          </a:p>
          <a:p>
            <a:r>
              <a:rPr lang="sk-SK" dirty="0" smtClean="0"/>
              <a:t>využitie slovníkov, schém, ontológií pre opis sémantiky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986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4 princípy Linked Data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</a:t>
            </a:r>
            <a:r>
              <a:rPr lang="sk-SK" dirty="0"/>
              <a:t>.</a:t>
            </a:r>
            <a:r>
              <a:rPr lang="en-US" dirty="0"/>
              <a:t>10</a:t>
            </a:r>
            <a:r>
              <a:rPr lang="sk-SK" dirty="0"/>
              <a:t>.201</a:t>
            </a:r>
            <a:r>
              <a:rPr lang="en-US" dirty="0"/>
              <a:t>2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Linked Data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6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 smtClean="0"/>
              <a:t>používanie URI na pomenovanie entít</a:t>
            </a:r>
          </a:p>
          <a:p>
            <a:pPr lvl="1"/>
            <a:r>
              <a:rPr lang="sk-SK" dirty="0" smtClean="0"/>
              <a:t>jednoznačne identifikované, jedinečné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používanie dereferencovateľných (HTTP) URI</a:t>
            </a:r>
          </a:p>
          <a:p>
            <a:pPr lvl="1"/>
            <a:r>
              <a:rPr lang="sk-SK" dirty="0" smtClean="0"/>
              <a:t>aby si človek mohol pozrieť entitu cez prehliadač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poskytnutie informácií o entite, použitie štandardov</a:t>
            </a:r>
          </a:p>
          <a:p>
            <a:pPr lvl="1"/>
            <a:r>
              <a:rPr lang="sk-SK" dirty="0" smtClean="0"/>
              <a:t>RDF, SPARQL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odkazovať na iné URI (prepájať entity)</a:t>
            </a:r>
          </a:p>
          <a:p>
            <a:pPr marL="514350" indent="-514350">
              <a:buFont typeface="+mj-lt"/>
              <a:buAutoNum type="arabicPeriod"/>
            </a:pPr>
            <a:endParaRPr lang="sk-SK" dirty="0"/>
          </a:p>
          <a:p>
            <a:pPr marL="0" indent="0">
              <a:buNone/>
            </a:pPr>
            <a:r>
              <a:rPr lang="sk-SK" dirty="0"/>
              <a:t>Tim Berners-Lee </a:t>
            </a:r>
            <a:r>
              <a:rPr lang="sk-SK" dirty="0" smtClean="0"/>
              <a:t>– Design Issues: </a:t>
            </a:r>
            <a:r>
              <a:rPr lang="sk-SK" dirty="0"/>
              <a:t>Linked </a:t>
            </a:r>
            <a:r>
              <a:rPr lang="sk-SK" dirty="0" smtClean="0"/>
              <a:t>Data (2006)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5512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Entity a prepojenia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</a:t>
            </a:r>
            <a:r>
              <a:rPr lang="sk-SK" dirty="0"/>
              <a:t>.</a:t>
            </a:r>
            <a:r>
              <a:rPr lang="en-US" dirty="0"/>
              <a:t>10</a:t>
            </a:r>
            <a:r>
              <a:rPr lang="sk-SK" dirty="0"/>
              <a:t>.201</a:t>
            </a:r>
            <a:r>
              <a:rPr lang="en-US" dirty="0"/>
              <a:t>2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Linked Data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7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6030561" y="1916832"/>
            <a:ext cx="144016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Bratislava</a:t>
            </a:r>
            <a:endParaRPr lang="sk-SK" dirty="0"/>
          </a:p>
        </p:txBody>
      </p:sp>
      <p:sp>
        <p:nvSpPr>
          <p:cNvPr id="8" name="Rectangle 7"/>
          <p:cNvSpPr/>
          <p:nvPr/>
        </p:nvSpPr>
        <p:spPr>
          <a:xfrm>
            <a:off x="755576" y="2709308"/>
            <a:ext cx="1800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Bratislavský kraj</a:t>
            </a:r>
            <a:endParaRPr lang="sk-SK" dirty="0"/>
          </a:p>
        </p:txBody>
      </p:sp>
      <p:sp>
        <p:nvSpPr>
          <p:cNvPr id="9" name="Rectangle 8"/>
          <p:cNvSpPr/>
          <p:nvPr/>
        </p:nvSpPr>
        <p:spPr>
          <a:xfrm>
            <a:off x="3563888" y="2709308"/>
            <a:ext cx="17281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mesto Bratislava</a:t>
            </a:r>
            <a:endParaRPr lang="sk-SK" dirty="0"/>
          </a:p>
        </p:txBody>
      </p:sp>
      <p:cxnSp>
        <p:nvCxnSpPr>
          <p:cNvPr id="11" name="Straight Arrow Connector 10"/>
          <p:cNvCxnSpPr>
            <a:stCxn id="9" idx="1"/>
            <a:endCxn id="8" idx="3"/>
          </p:cNvCxnSpPr>
          <p:nvPr/>
        </p:nvCxnSpPr>
        <p:spPr>
          <a:xfrm flipH="1">
            <a:off x="2555776" y="2937908"/>
            <a:ext cx="100811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91970" y="252464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kraj</a:t>
            </a:r>
            <a:endParaRPr lang="sk-SK" dirty="0"/>
          </a:p>
        </p:txBody>
      </p:sp>
      <p:cxnSp>
        <p:nvCxnSpPr>
          <p:cNvPr id="14" name="Straight Arrow Connector 13"/>
          <p:cNvCxnSpPr>
            <a:stCxn id="9" idx="3"/>
            <a:endCxn id="7" idx="1"/>
          </p:cNvCxnSpPr>
          <p:nvPr/>
        </p:nvCxnSpPr>
        <p:spPr>
          <a:xfrm flipV="1">
            <a:off x="5292080" y="2145432"/>
            <a:ext cx="738481" cy="7924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07332" y="2002266"/>
            <a:ext cx="96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názov:sk</a:t>
            </a:r>
            <a:endParaRPr lang="sk-SK" dirty="0"/>
          </a:p>
        </p:txBody>
      </p:sp>
      <p:sp>
        <p:nvSpPr>
          <p:cNvPr id="17" name="Rectangle 16"/>
          <p:cNvSpPr/>
          <p:nvPr/>
        </p:nvSpPr>
        <p:spPr>
          <a:xfrm>
            <a:off x="6030561" y="3477386"/>
            <a:ext cx="144016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Pressburg</a:t>
            </a:r>
            <a:endParaRPr lang="sk-SK" dirty="0"/>
          </a:p>
        </p:txBody>
      </p:sp>
      <p:cxnSp>
        <p:nvCxnSpPr>
          <p:cNvPr id="19" name="Straight Arrow Connector 18"/>
          <p:cNvCxnSpPr>
            <a:stCxn id="9" idx="3"/>
            <a:endCxn id="17" idx="1"/>
          </p:cNvCxnSpPr>
          <p:nvPr/>
        </p:nvCxnSpPr>
        <p:spPr>
          <a:xfrm>
            <a:off x="5292080" y="2937908"/>
            <a:ext cx="738481" cy="7680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07332" y="3488820"/>
            <a:ext cx="998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názov:de</a:t>
            </a:r>
            <a:endParaRPr lang="sk-SK" dirty="0"/>
          </a:p>
        </p:txBody>
      </p:sp>
      <p:sp>
        <p:nvSpPr>
          <p:cNvPr id="25" name="Rectangle 24"/>
          <p:cNvSpPr/>
          <p:nvPr/>
        </p:nvSpPr>
        <p:spPr>
          <a:xfrm>
            <a:off x="3079140" y="4543788"/>
            <a:ext cx="17281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ulica Ilkovičova</a:t>
            </a:r>
            <a:endParaRPr lang="sk-SK" dirty="0"/>
          </a:p>
        </p:txBody>
      </p:sp>
      <p:cxnSp>
        <p:nvCxnSpPr>
          <p:cNvPr id="27" name="Straight Arrow Connector 26"/>
          <p:cNvCxnSpPr>
            <a:stCxn id="25" idx="0"/>
            <a:endCxn id="9" idx="2"/>
          </p:cNvCxnSpPr>
          <p:nvPr/>
        </p:nvCxnSpPr>
        <p:spPr>
          <a:xfrm flipV="1">
            <a:off x="3943236" y="3166508"/>
            <a:ext cx="484748" cy="13772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18843" y="3467034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mesto</a:t>
            </a:r>
            <a:endParaRPr lang="sk-SK" dirty="0"/>
          </a:p>
        </p:txBody>
      </p:sp>
      <p:sp>
        <p:nvSpPr>
          <p:cNvPr id="29" name="Rectangle 28"/>
          <p:cNvSpPr/>
          <p:nvPr/>
        </p:nvSpPr>
        <p:spPr>
          <a:xfrm>
            <a:off x="6027445" y="4424924"/>
            <a:ext cx="144016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842 16</a:t>
            </a:r>
            <a:endParaRPr lang="sk-SK" dirty="0"/>
          </a:p>
        </p:txBody>
      </p:sp>
      <p:cxnSp>
        <p:nvCxnSpPr>
          <p:cNvPr id="31" name="Straight Arrow Connector 30"/>
          <p:cNvCxnSpPr>
            <a:stCxn id="25" idx="3"/>
            <a:endCxn id="29" idx="1"/>
          </p:cNvCxnSpPr>
          <p:nvPr/>
        </p:nvCxnSpPr>
        <p:spPr>
          <a:xfrm flipV="1">
            <a:off x="4807332" y="4653524"/>
            <a:ext cx="1220113" cy="1188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72770" y="424025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psč</a:t>
            </a:r>
            <a:endParaRPr lang="sk-SK" dirty="0"/>
          </a:p>
        </p:txBody>
      </p:sp>
      <p:sp>
        <p:nvSpPr>
          <p:cNvPr id="33" name="Rectangle 32"/>
          <p:cNvSpPr/>
          <p:nvPr/>
        </p:nvSpPr>
        <p:spPr>
          <a:xfrm>
            <a:off x="6030561" y="5289020"/>
            <a:ext cx="144016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Ilkovičova</a:t>
            </a:r>
            <a:endParaRPr lang="sk-SK" dirty="0"/>
          </a:p>
        </p:txBody>
      </p:sp>
      <p:cxnSp>
        <p:nvCxnSpPr>
          <p:cNvPr id="34" name="Straight Arrow Connector 33"/>
          <p:cNvCxnSpPr>
            <a:stCxn id="25" idx="3"/>
            <a:endCxn id="33" idx="1"/>
          </p:cNvCxnSpPr>
          <p:nvPr/>
        </p:nvCxnSpPr>
        <p:spPr>
          <a:xfrm>
            <a:off x="4807332" y="4772388"/>
            <a:ext cx="1223229" cy="7452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25850" y="5332954"/>
            <a:ext cx="71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názov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032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RDF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</a:t>
            </a:r>
            <a:r>
              <a:rPr lang="sk-SK" dirty="0"/>
              <a:t>.</a:t>
            </a:r>
            <a:r>
              <a:rPr lang="en-US" dirty="0"/>
              <a:t>10</a:t>
            </a:r>
            <a:r>
              <a:rPr lang="sk-SK" dirty="0"/>
              <a:t>.201</a:t>
            </a:r>
            <a:r>
              <a:rPr lang="en-US" dirty="0"/>
              <a:t>2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Linked Data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8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dátový model</a:t>
            </a:r>
          </a:p>
          <a:p>
            <a:r>
              <a:rPr lang="sk-SK" dirty="0" smtClean="0"/>
              <a:t>orientovaný graf</a:t>
            </a:r>
          </a:p>
          <a:p>
            <a:r>
              <a:rPr lang="sk-SK" dirty="0" smtClean="0"/>
              <a:t>trojice </a:t>
            </a:r>
            <a:r>
              <a:rPr lang="sk-SK" i="1" dirty="0" smtClean="0"/>
              <a:t>subjekt – predikát – objekt</a:t>
            </a:r>
          </a:p>
          <a:p>
            <a:pPr lvl="1"/>
            <a:r>
              <a:rPr lang="sk-SK" dirty="0" smtClean="0"/>
              <a:t>subjekt:	URI alebo blank node</a:t>
            </a:r>
          </a:p>
          <a:p>
            <a:pPr lvl="1"/>
            <a:r>
              <a:rPr lang="sk-SK" dirty="0" smtClean="0"/>
              <a:t>predikát:	URI</a:t>
            </a:r>
          </a:p>
          <a:p>
            <a:pPr lvl="1"/>
            <a:r>
              <a:rPr lang="sk-SK" dirty="0" smtClean="0"/>
              <a:t>objekt:	URI alebo blank node alebo literál</a:t>
            </a:r>
          </a:p>
          <a:p>
            <a:r>
              <a:rPr lang="sk-SK" dirty="0" smtClean="0"/>
              <a:t>trojice sú zapísané pomocou jednej z notácií</a:t>
            </a:r>
          </a:p>
          <a:p>
            <a:pPr lvl="1"/>
            <a:r>
              <a:rPr lang="sk-SK" dirty="0" smtClean="0"/>
              <a:t>XML, JSON, N3, Turtle, RDFa</a:t>
            </a:r>
            <a:r>
              <a:rPr lang="sk-SK" dirty="0"/>
              <a:t>	</a:t>
            </a:r>
            <a:r>
              <a:rPr lang="sk-SK" dirty="0" smtClean="0"/>
              <a:t>	</a:t>
            </a:r>
            <a:endParaRPr lang="sk-SK" dirty="0"/>
          </a:p>
          <a:p>
            <a:r>
              <a:rPr lang="sk-SK" dirty="0" smtClean="0"/>
              <a:t>W3C štandard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015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RDF príklad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</a:t>
            </a:r>
            <a:r>
              <a:rPr lang="sk-SK" dirty="0"/>
              <a:t>.</a:t>
            </a:r>
            <a:r>
              <a:rPr lang="en-US" dirty="0"/>
              <a:t>10</a:t>
            </a:r>
            <a:r>
              <a:rPr lang="sk-SK" dirty="0"/>
              <a:t>.201</a:t>
            </a:r>
            <a:r>
              <a:rPr lang="en-US" dirty="0"/>
              <a:t>2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Linked Data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9</a:t>
            </a:fld>
            <a:endParaRPr lang="sk-SK"/>
          </a:p>
        </p:txBody>
      </p:sp>
      <p:sp>
        <p:nvSpPr>
          <p:cNvPr id="9" name="Oval 8"/>
          <p:cNvSpPr/>
          <p:nvPr/>
        </p:nvSpPr>
        <p:spPr>
          <a:xfrm>
            <a:off x="5868144" y="2204864"/>
            <a:ext cx="1800200" cy="8640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Univerzitka</a:t>
            </a:r>
            <a:endParaRPr lang="sk-SK" dirty="0"/>
          </a:p>
        </p:txBody>
      </p:sp>
      <p:sp>
        <p:nvSpPr>
          <p:cNvPr id="10" name="Oval 9"/>
          <p:cNvSpPr/>
          <p:nvPr/>
        </p:nvSpPr>
        <p:spPr>
          <a:xfrm>
            <a:off x="395536" y="1844824"/>
            <a:ext cx="1800200" cy="8640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PeWe</a:t>
            </a:r>
            <a:endParaRPr lang="sk-SK" dirty="0"/>
          </a:p>
        </p:txBody>
      </p:sp>
      <p:sp>
        <p:nvSpPr>
          <p:cNvPr id="11" name="Oval 10"/>
          <p:cNvSpPr/>
          <p:nvPr/>
        </p:nvSpPr>
        <p:spPr>
          <a:xfrm>
            <a:off x="3275856" y="1844055"/>
            <a:ext cx="1800200" cy="8640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Ontožúr</a:t>
            </a:r>
            <a:endParaRPr lang="sk-SK" dirty="0"/>
          </a:p>
        </p:txBody>
      </p:sp>
      <p:sp>
        <p:nvSpPr>
          <p:cNvPr id="12" name="Rectangle 11"/>
          <p:cNvSpPr/>
          <p:nvPr/>
        </p:nvSpPr>
        <p:spPr>
          <a:xfrm>
            <a:off x="5868144" y="1412007"/>
            <a:ext cx="1728192" cy="4328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20.10.2012</a:t>
            </a:r>
            <a:endParaRPr lang="sk-SK" dirty="0"/>
          </a:p>
        </p:txBody>
      </p:sp>
      <p:cxnSp>
        <p:nvCxnSpPr>
          <p:cNvPr id="14" name="Straight Arrow Connector 13"/>
          <p:cNvCxnSpPr>
            <a:stCxn id="10" idx="6"/>
            <a:endCxn id="11" idx="2"/>
          </p:cNvCxnSpPr>
          <p:nvPr/>
        </p:nvCxnSpPr>
        <p:spPr>
          <a:xfrm flipV="1">
            <a:off x="2195736" y="2276103"/>
            <a:ext cx="1080120" cy="7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6"/>
            <a:endCxn id="12" idx="1"/>
          </p:cNvCxnSpPr>
          <p:nvPr/>
        </p:nvCxnSpPr>
        <p:spPr>
          <a:xfrm flipV="1">
            <a:off x="5076056" y="1628416"/>
            <a:ext cx="792088" cy="6476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6"/>
            <a:endCxn id="9" idx="2"/>
          </p:cNvCxnSpPr>
          <p:nvPr/>
        </p:nvCxnSpPr>
        <p:spPr>
          <a:xfrm>
            <a:off x="5076056" y="2276103"/>
            <a:ext cx="792088" cy="3608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59732" y="172472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organizuje</a:t>
            </a:r>
            <a:endParaRPr lang="sk-SK" dirty="0"/>
          </a:p>
        </p:txBody>
      </p:sp>
      <p:sp>
        <p:nvSpPr>
          <p:cNvPr id="20" name="TextBox 19"/>
          <p:cNvSpPr txBox="1"/>
          <p:nvPr/>
        </p:nvSpPr>
        <p:spPr>
          <a:xfrm>
            <a:off x="4716016" y="138739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prebieha</a:t>
            </a:r>
            <a:endParaRPr lang="sk-SK" dirty="0"/>
          </a:p>
        </p:txBody>
      </p:sp>
      <p:sp>
        <p:nvSpPr>
          <p:cNvPr id="21" name="TextBox 20"/>
          <p:cNvSpPr txBox="1"/>
          <p:nvPr/>
        </p:nvSpPr>
        <p:spPr>
          <a:xfrm>
            <a:off x="4788024" y="2555612"/>
            <a:ext cx="97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konáSaV</a:t>
            </a:r>
            <a:endParaRPr lang="sk-SK" dirty="0"/>
          </a:p>
        </p:txBody>
      </p:sp>
      <p:sp>
        <p:nvSpPr>
          <p:cNvPr id="22" name="TextBox 21"/>
          <p:cNvSpPr txBox="1"/>
          <p:nvPr/>
        </p:nvSpPr>
        <p:spPr>
          <a:xfrm>
            <a:off x="467544" y="2945954"/>
            <a:ext cx="226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RDF dátový model</a:t>
            </a:r>
            <a:endParaRPr lang="sk-SK" dirty="0"/>
          </a:p>
        </p:txBody>
      </p:sp>
      <p:sp>
        <p:nvSpPr>
          <p:cNvPr id="23" name="TextBox 22"/>
          <p:cNvSpPr txBox="1"/>
          <p:nvPr/>
        </p:nvSpPr>
        <p:spPr>
          <a:xfrm>
            <a:off x="467544" y="4005064"/>
            <a:ext cx="6300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/>
              <a:t>subjekt		predikát		objekt</a:t>
            </a:r>
          </a:p>
          <a:p>
            <a:endParaRPr lang="sk-SK" i="1" u="sng" dirty="0" smtClean="0"/>
          </a:p>
          <a:p>
            <a:r>
              <a:rPr lang="sk-SK" dirty="0" smtClean="0"/>
              <a:t>Pewe		organizuje	Ontožúr</a:t>
            </a:r>
          </a:p>
          <a:p>
            <a:r>
              <a:rPr lang="sk-SK" dirty="0" smtClean="0"/>
              <a:t>Ontožúr		prebieha		</a:t>
            </a:r>
            <a:r>
              <a:rPr lang="en-US" dirty="0" smtClean="0"/>
              <a:t>“</a:t>
            </a:r>
            <a:r>
              <a:rPr lang="sk-SK" dirty="0" smtClean="0"/>
              <a:t>20.10.2012</a:t>
            </a:r>
            <a:r>
              <a:rPr lang="en-US" dirty="0" smtClean="0"/>
              <a:t>”^^</a:t>
            </a:r>
            <a:r>
              <a:rPr lang="sk-SK" dirty="0" smtClean="0"/>
              <a:t>xsd:date</a:t>
            </a:r>
          </a:p>
          <a:p>
            <a:r>
              <a:rPr lang="sk-SK" dirty="0" smtClean="0"/>
              <a:t>Ontožúr		konáSaV		Univerzitka</a:t>
            </a:r>
            <a:endParaRPr lang="sk-SK" dirty="0"/>
          </a:p>
        </p:txBody>
      </p:sp>
      <p:sp>
        <p:nvSpPr>
          <p:cNvPr id="24" name="TextBox 23"/>
          <p:cNvSpPr txBox="1"/>
          <p:nvPr/>
        </p:nvSpPr>
        <p:spPr>
          <a:xfrm>
            <a:off x="467544" y="5661248"/>
            <a:ext cx="315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dátový model zapísaný trojicami</a:t>
            </a:r>
            <a:endParaRPr lang="sk-SK" dirty="0"/>
          </a:p>
        </p:txBody>
      </p:sp>
      <p:cxnSp>
        <p:nvCxnSpPr>
          <p:cNvPr id="25" name="Straight Arrow Connector 24"/>
          <p:cNvCxnSpPr>
            <a:stCxn id="11" idx="4"/>
            <a:endCxn id="27" idx="2"/>
          </p:cNvCxnSpPr>
          <p:nvPr/>
        </p:nvCxnSpPr>
        <p:spPr>
          <a:xfrm>
            <a:off x="4175956" y="2708151"/>
            <a:ext cx="900100" cy="8648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076056" y="3140968"/>
            <a:ext cx="1800200" cy="86409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_blank</a:t>
            </a:r>
            <a:endParaRPr lang="sk-SK" dirty="0"/>
          </a:p>
        </p:txBody>
      </p:sp>
      <p:sp>
        <p:nvSpPr>
          <p:cNvPr id="29" name="TextBox 28"/>
          <p:cNvSpPr txBox="1"/>
          <p:nvPr/>
        </p:nvSpPr>
        <p:spPr>
          <a:xfrm>
            <a:off x="3672297" y="3068960"/>
            <a:ext cx="97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začínaO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627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1903</TotalTime>
  <Words>1064</Words>
  <Application>Microsoft Office PowerPoint</Application>
  <PresentationFormat>On-screen Show (4:3)</PresentationFormat>
  <Paragraphs>352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Origin</vt:lpstr>
      <vt:lpstr>Prepojené dáta Linked Data</vt:lpstr>
      <vt:lpstr>Kto sa zaoberá...</vt:lpstr>
      <vt:lpstr>Architektúra webu dokumentov</vt:lpstr>
      <vt:lpstr>Dáta sú na webe ... ale skúste nájsť</vt:lpstr>
      <vt:lpstr>Linked Data</vt:lpstr>
      <vt:lpstr>4 princípy Linked Data</vt:lpstr>
      <vt:lpstr>Entity a prepojenia</vt:lpstr>
      <vt:lpstr>RDF</vt:lpstr>
      <vt:lpstr>RDF príklad</vt:lpstr>
      <vt:lpstr>Serializácia RDF</vt:lpstr>
      <vt:lpstr>RDF/XML</vt:lpstr>
      <vt:lpstr>RDFa</vt:lpstr>
      <vt:lpstr>Turtle</vt:lpstr>
      <vt:lpstr>RDF/JSON</vt:lpstr>
      <vt:lpstr>Slovníky</vt:lpstr>
      <vt:lpstr>Ako získať dáta?</vt:lpstr>
      <vt:lpstr>Takto to v súčasnosti vyzerá</vt:lpstr>
      <vt:lpstr>V číslach</vt:lpstr>
      <vt:lpstr>Všeobecné datasety</vt:lpstr>
      <vt:lpstr>Špecializované datasety</vt:lpstr>
      <vt:lpstr>Problémy</vt:lpstr>
      <vt:lpstr>Problémy</vt:lpstr>
      <vt:lpstr>5 hviezdičkové dáta</vt:lpstr>
      <vt:lpstr>Literatúra</vt:lpstr>
      <vt:lpstr>Odkazy</vt:lpstr>
      <vt:lpstr>Odkazy</vt:lpstr>
    </vt:vector>
  </TitlesOfParts>
  <Company>doma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 Data</dc:title>
  <dc:subject>PeWe seminar</dc:subject>
  <dc:creator>Michal Holub</dc:creator>
  <cp:lastModifiedBy>Michal Holub</cp:lastModifiedBy>
  <cp:revision>379</cp:revision>
  <dcterms:created xsi:type="dcterms:W3CDTF">2009-03-03T21:42:12Z</dcterms:created>
  <dcterms:modified xsi:type="dcterms:W3CDTF">2012-10-23T09:08:31Z</dcterms:modified>
</cp:coreProperties>
</file>