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9" r:id="rId2"/>
    <p:sldId id="263" r:id="rId3"/>
    <p:sldId id="292" r:id="rId4"/>
    <p:sldId id="293" r:id="rId5"/>
    <p:sldId id="291" r:id="rId6"/>
    <p:sldId id="294" r:id="rId7"/>
    <p:sldId id="286" r:id="rId8"/>
    <p:sldId id="289" r:id="rId9"/>
    <p:sldId id="288" r:id="rId10"/>
    <p:sldId id="268" r:id="rId11"/>
    <p:sldId id="270" r:id="rId12"/>
    <p:sldId id="271" r:id="rId13"/>
    <p:sldId id="264" r:id="rId14"/>
    <p:sldId id="272" r:id="rId15"/>
    <p:sldId id="274" r:id="rId16"/>
    <p:sldId id="290" r:id="rId17"/>
    <p:sldId id="279" r:id="rId18"/>
    <p:sldId id="281" r:id="rId19"/>
    <p:sldId id="295" r:id="rId20"/>
    <p:sldId id="265" r:id="rId21"/>
    <p:sldId id="276" r:id="rId22"/>
    <p:sldId id="278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3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103" d="100"/>
          <a:sy n="103" d="100"/>
        </p:scale>
        <p:origin x="12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-357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144CF-39B6-4F77-AD9F-E7F8516D3FE2}" type="datetimeFigureOut">
              <a:rPr lang="sk-SK" smtClean="0"/>
              <a:t>13.10.2014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259C6-2E8C-4026-809B-39AE946537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3505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831FC-2568-4562-ACBC-301B7CC5A41E}" type="datetimeFigureOut">
              <a:rPr lang="sk-SK" smtClean="0"/>
              <a:pPr/>
              <a:t>13.10.2014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3C140-2AE8-4F42-A2CA-844E09A4CA0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725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C140-2AE8-4F42-A2CA-844E09A4CA04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791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071810"/>
            <a:ext cx="6858000" cy="180499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Rectangle 20"/>
          <p:cNvSpPr/>
          <p:nvPr/>
        </p:nvSpPr>
        <p:spPr>
          <a:xfrm>
            <a:off x="904875" y="3000372"/>
            <a:ext cx="7315200" cy="1927863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000372"/>
            <a:ext cx="228600" cy="1927863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14.10.2014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Personalized Web Group @ FIIT STU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15616" y="3071810"/>
            <a:ext cx="7128792" cy="1804990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/>
              <a:t>Úvod do prepojených dát</a:t>
            </a:r>
            <a:br>
              <a:rPr lang="sk-SK" b="1" dirty="0" smtClean="0"/>
            </a:br>
            <a:r>
              <a:rPr lang="sk-SK" b="1" dirty="0" smtClean="0"/>
              <a:t>na Webe</a:t>
            </a:r>
            <a:endParaRPr lang="sk-SK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Michal Holub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Štandard RDF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10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D</a:t>
            </a:r>
            <a:r>
              <a:rPr lang="sk-SK" dirty="0" smtClean="0"/>
              <a:t>átový </a:t>
            </a:r>
            <a:r>
              <a:rPr lang="sk-SK" dirty="0" smtClean="0"/>
              <a:t>model</a:t>
            </a:r>
          </a:p>
          <a:p>
            <a:r>
              <a:rPr lang="sk-SK" dirty="0"/>
              <a:t>O</a:t>
            </a:r>
            <a:r>
              <a:rPr lang="sk-SK" dirty="0" smtClean="0"/>
              <a:t>rientovaný </a:t>
            </a:r>
            <a:r>
              <a:rPr lang="sk-SK" dirty="0" smtClean="0"/>
              <a:t>graf</a:t>
            </a:r>
          </a:p>
          <a:p>
            <a:r>
              <a:rPr lang="sk-SK" dirty="0" smtClean="0"/>
              <a:t>Trojice </a:t>
            </a:r>
            <a:r>
              <a:rPr lang="sk-SK" i="1" dirty="0" smtClean="0"/>
              <a:t>subjekt – predikát – </a:t>
            </a:r>
            <a:r>
              <a:rPr lang="sk-SK" i="1" dirty="0" smtClean="0"/>
              <a:t>objekt</a:t>
            </a:r>
          </a:p>
          <a:p>
            <a:pPr lvl="1"/>
            <a:r>
              <a:rPr lang="sk-SK" dirty="0" smtClean="0"/>
              <a:t>entita – atribút – hodnota</a:t>
            </a:r>
          </a:p>
          <a:p>
            <a:pPr lvl="1"/>
            <a:r>
              <a:rPr lang="sk-SK" dirty="0" smtClean="0"/>
              <a:t>entita – vzťah – entita</a:t>
            </a:r>
            <a:endParaRPr lang="sk-SK" dirty="0" smtClean="0"/>
          </a:p>
          <a:p>
            <a:r>
              <a:rPr lang="sk-SK" dirty="0"/>
              <a:t>T</a:t>
            </a:r>
            <a:r>
              <a:rPr lang="sk-SK" dirty="0" smtClean="0"/>
              <a:t>rojice </a:t>
            </a:r>
            <a:r>
              <a:rPr lang="sk-SK" dirty="0" smtClean="0"/>
              <a:t>sú zapísané pomocou jednej z notácií</a:t>
            </a:r>
          </a:p>
          <a:p>
            <a:pPr lvl="1"/>
            <a:r>
              <a:rPr lang="sk-SK" dirty="0" smtClean="0"/>
              <a:t>napr. RDF/XML</a:t>
            </a:r>
            <a:r>
              <a:rPr lang="sk-SK" dirty="0" smtClean="0"/>
              <a:t>, JSON, N3, Turtle, </a:t>
            </a:r>
            <a:r>
              <a:rPr lang="sk-SK" dirty="0" err="1" smtClean="0"/>
              <a:t>RDFa</a:t>
            </a:r>
            <a:endParaRPr lang="sk-SK" dirty="0"/>
          </a:p>
          <a:p>
            <a:r>
              <a:rPr lang="sk-SK" dirty="0" smtClean="0"/>
              <a:t>W3C </a:t>
            </a:r>
            <a:r>
              <a:rPr lang="sk-SK" dirty="0" smtClean="0"/>
              <a:t>štandard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1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Slovníky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11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Dôležité </a:t>
            </a:r>
            <a:r>
              <a:rPr lang="sk-SK" dirty="0" smtClean="0"/>
              <a:t>ako schéma pre RDF, definuje triedy a vlastnosti</a:t>
            </a:r>
          </a:p>
          <a:p>
            <a:endParaRPr lang="sk-SK" dirty="0"/>
          </a:p>
          <a:p>
            <a:endParaRPr lang="sk-SK" dirty="0"/>
          </a:p>
          <a:p>
            <a:endParaRPr lang="en-US" dirty="0" smtClean="0"/>
          </a:p>
          <a:p>
            <a:r>
              <a:rPr lang="sk-SK" dirty="0" smtClean="0"/>
              <a:t>DublinCore – všeobecný zoznam termov</a:t>
            </a:r>
          </a:p>
          <a:p>
            <a:r>
              <a:rPr lang="sk-SK" dirty="0" smtClean="0"/>
              <a:t>FOAF – ľudia, kontakty</a:t>
            </a:r>
          </a:p>
          <a:p>
            <a:r>
              <a:rPr lang="sk-SK" dirty="0" smtClean="0"/>
              <a:t>BIBO – bibliografické záznamy, dokumenty</a:t>
            </a:r>
          </a:p>
          <a:p>
            <a:r>
              <a:rPr lang="sk-SK" dirty="0" smtClean="0"/>
              <a:t>SIOC – online komunity</a:t>
            </a:r>
          </a:p>
          <a:p>
            <a:r>
              <a:rPr lang="sk-SK" dirty="0" smtClean="0"/>
              <a:t>DOAP – projekty</a:t>
            </a:r>
          </a:p>
          <a:p>
            <a:r>
              <a:rPr lang="sk-SK" dirty="0" smtClean="0"/>
              <a:t>VoID – datasety</a:t>
            </a:r>
            <a:r>
              <a:rPr lang="en-US" dirty="0" smtClean="0"/>
              <a:t> </a:t>
            </a:r>
            <a:endParaRPr lang="sk-SK" dirty="0"/>
          </a:p>
        </p:txBody>
      </p:sp>
      <p:sp>
        <p:nvSpPr>
          <p:cNvPr id="7" name="Rectangle 6"/>
          <p:cNvSpPr/>
          <p:nvPr/>
        </p:nvSpPr>
        <p:spPr>
          <a:xfrm>
            <a:off x="179512" y="1986930"/>
            <a:ext cx="280831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http://fiit.stuba.sk/</a:t>
            </a:r>
            <a:r>
              <a:rPr lang="en-US" dirty="0"/>
              <a:t>~</a:t>
            </a:r>
            <a:r>
              <a:rPr lang="sk-SK" dirty="0" smtClean="0"/>
              <a:t>holub</a:t>
            </a:r>
            <a:endParaRPr lang="sk-SK" dirty="0"/>
          </a:p>
        </p:txBody>
      </p:sp>
      <p:sp>
        <p:nvSpPr>
          <p:cNvPr id="8" name="Rectangle 7"/>
          <p:cNvSpPr/>
          <p:nvPr/>
        </p:nvSpPr>
        <p:spPr>
          <a:xfrm>
            <a:off x="6660496" y="1988840"/>
            <a:ext cx="2376000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Michal </a:t>
            </a:r>
            <a:r>
              <a:rPr lang="en-US" dirty="0" err="1" smtClean="0"/>
              <a:t>Holub</a:t>
            </a:r>
            <a:endParaRPr lang="sk-SK" dirty="0"/>
          </a:p>
        </p:txBody>
      </p:sp>
      <p:sp>
        <p:nvSpPr>
          <p:cNvPr id="9" name="Rectangle 8"/>
          <p:cNvSpPr/>
          <p:nvPr/>
        </p:nvSpPr>
        <p:spPr>
          <a:xfrm>
            <a:off x="3275856" y="1988840"/>
            <a:ext cx="3168352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http://</a:t>
            </a:r>
            <a:r>
              <a:rPr lang="en-US" dirty="0" smtClean="0"/>
              <a:t>xmlns.com/foaf/0.1/name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99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sk-SK" dirty="0" smtClean="0"/>
              <a:t>získať dáta?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12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HTTP GET na konkrétne URI</a:t>
            </a:r>
          </a:p>
          <a:p>
            <a:pPr lvl="1"/>
            <a:r>
              <a:rPr lang="sk-SK" dirty="0" smtClean="0"/>
              <a:t>"Accept: text/html"</a:t>
            </a:r>
            <a:endParaRPr lang="en-US" dirty="0" smtClean="0"/>
          </a:p>
          <a:p>
            <a:pPr lvl="1"/>
            <a:r>
              <a:rPr lang="sk-SK" dirty="0" smtClean="0"/>
              <a:t>"</a:t>
            </a:r>
            <a:r>
              <a:rPr lang="en-US" dirty="0" smtClean="0"/>
              <a:t>A</a:t>
            </a:r>
            <a:r>
              <a:rPr lang="sk-SK" dirty="0" smtClean="0"/>
              <a:t>ccept: application/rdf+xml"</a:t>
            </a:r>
          </a:p>
          <a:p>
            <a:r>
              <a:rPr lang="sk-SK" dirty="0" smtClean="0"/>
              <a:t>SPARQL – ako SQL pre RDF dáta</a:t>
            </a:r>
          </a:p>
          <a:p>
            <a:pPr marL="274320" lvl="1" indent="0">
              <a:buNone/>
            </a:pPr>
            <a:endParaRPr lang="sk-SK" dirty="0"/>
          </a:p>
          <a:p>
            <a:pPr marL="274320" lvl="1" indent="0">
              <a:buNone/>
            </a:pPr>
            <a:endParaRPr lang="sk-SK" dirty="0" smtClean="0"/>
          </a:p>
          <a:p>
            <a:pPr marL="274320" lvl="1" indent="0">
              <a:buNone/>
            </a:pPr>
            <a:endParaRPr lang="sk-SK" dirty="0"/>
          </a:p>
          <a:p>
            <a:pPr marL="274320" lvl="1" indent="0">
              <a:buNone/>
            </a:pP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Celý </a:t>
            </a:r>
            <a:r>
              <a:rPr lang="sk-SK" dirty="0" smtClean="0"/>
              <a:t>dataset na stiahnutie (RDF/XML alebo iný formát)</a:t>
            </a:r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2303748" y="3225552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PREFIX foaf: </a:t>
            </a:r>
            <a:r>
              <a:rPr lang="en-US" dirty="0" smtClean="0"/>
              <a:t>&lt;http://xmlns.com/foaf/0.1/&gt;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SELECT</a:t>
            </a:r>
            <a:r>
              <a:rPr lang="en-US" dirty="0" smtClean="0"/>
              <a:t> ?email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WHERE</a:t>
            </a:r>
            <a:r>
              <a:rPr lang="en-US" dirty="0" smtClean="0"/>
              <a:t> {</a:t>
            </a:r>
          </a:p>
          <a:p>
            <a:r>
              <a:rPr lang="en-US" dirty="0"/>
              <a:t>	</a:t>
            </a:r>
            <a:r>
              <a:rPr lang="en-US" dirty="0" smtClean="0"/>
              <a:t>?person </a:t>
            </a:r>
            <a:r>
              <a:rPr lang="en-US" dirty="0" err="1" smtClean="0"/>
              <a:t>foaf:name</a:t>
            </a:r>
            <a:r>
              <a:rPr lang="en-US" dirty="0" smtClean="0"/>
              <a:t> “Michal </a:t>
            </a:r>
            <a:r>
              <a:rPr lang="en-US" dirty="0" err="1" smtClean="0"/>
              <a:t>Holub</a:t>
            </a:r>
            <a:r>
              <a:rPr lang="en-US" dirty="0" smtClean="0"/>
              <a:t>”.</a:t>
            </a:r>
          </a:p>
          <a:p>
            <a:r>
              <a:rPr lang="en-US" dirty="0"/>
              <a:t>	</a:t>
            </a:r>
            <a:r>
              <a:rPr lang="en-US" dirty="0" smtClean="0"/>
              <a:t>?person </a:t>
            </a:r>
            <a:r>
              <a:rPr lang="en-US" dirty="0" err="1" smtClean="0"/>
              <a:t>foaf:mbox</a:t>
            </a:r>
            <a:r>
              <a:rPr lang="en-US" dirty="0" smtClean="0"/>
              <a:t> ?email.</a:t>
            </a:r>
          </a:p>
          <a:p>
            <a:r>
              <a:rPr lang="en-US" dirty="0"/>
              <a:t>}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99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Oblak prepojených dát na Webe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13</a:t>
            </a:fld>
            <a:endParaRPr lang="sk-SK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360326" cy="48179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5888182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lod-cloud.net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Všeobecné datasety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14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DBpedia</a:t>
            </a:r>
          </a:p>
          <a:p>
            <a:pPr lvl="1"/>
            <a:r>
              <a:rPr lang="sk-SK" dirty="0" smtClean="0"/>
              <a:t>dbpedia.org</a:t>
            </a:r>
          </a:p>
          <a:p>
            <a:pPr lvl="1"/>
            <a:r>
              <a:rPr lang="sk-SK" dirty="0" smtClean="0"/>
              <a:t>Sémantická </a:t>
            </a:r>
            <a:r>
              <a:rPr lang="sk-SK" dirty="0" smtClean="0"/>
              <a:t>encyklopédia</a:t>
            </a:r>
          </a:p>
          <a:p>
            <a:pPr lvl="1"/>
            <a:r>
              <a:rPr lang="sk-SK" dirty="0" smtClean="0"/>
              <a:t>Extrahuje </a:t>
            </a:r>
            <a:r>
              <a:rPr lang="sk-SK" dirty="0" smtClean="0"/>
              <a:t>štruktúrované informácie z Wikipedie – infoboxy</a:t>
            </a:r>
          </a:p>
          <a:p>
            <a:pPr lvl="1"/>
            <a:r>
              <a:rPr lang="sk-SK" dirty="0" smtClean="0"/>
              <a:t>Jadro </a:t>
            </a:r>
            <a:r>
              <a:rPr lang="sk-SK" dirty="0" smtClean="0"/>
              <a:t>Linked Data</a:t>
            </a:r>
          </a:p>
          <a:p>
            <a:pPr lvl="2"/>
            <a:r>
              <a:rPr lang="sk-SK" dirty="0" smtClean="0"/>
              <a:t>Definuje </a:t>
            </a:r>
            <a:r>
              <a:rPr lang="sk-SK" dirty="0" smtClean="0"/>
              <a:t>URI pre množstvo entít – treba znovupoužiť</a:t>
            </a:r>
          </a:p>
          <a:p>
            <a:pPr lvl="2"/>
            <a:endParaRPr lang="sk-SK" dirty="0"/>
          </a:p>
          <a:p>
            <a:r>
              <a:rPr lang="sk-SK" dirty="0" smtClean="0"/>
              <a:t>YAGO2</a:t>
            </a:r>
          </a:p>
          <a:p>
            <a:r>
              <a:rPr lang="sk-SK" dirty="0"/>
              <a:t>www.mpi-inf.mpg.de/yago-naga</a:t>
            </a:r>
          </a:p>
          <a:p>
            <a:r>
              <a:rPr lang="sk-SK" dirty="0" smtClean="0"/>
              <a:t>Sémantická </a:t>
            </a:r>
            <a:r>
              <a:rPr lang="sk-SK" dirty="0"/>
              <a:t>báza znalostí</a:t>
            </a:r>
          </a:p>
          <a:p>
            <a:r>
              <a:rPr lang="sk-SK" dirty="0" smtClean="0"/>
              <a:t>Extrahovaná </a:t>
            </a:r>
            <a:r>
              <a:rPr lang="sk-SK" dirty="0"/>
              <a:t>z </a:t>
            </a:r>
            <a:r>
              <a:rPr lang="sk-SK" dirty="0" smtClean="0"/>
              <a:t>Wikipedie, GeoNames, WordNetu</a:t>
            </a:r>
            <a:endParaRPr lang="sk-SK" dirty="0"/>
          </a:p>
          <a:p>
            <a:pPr lvl="1"/>
            <a:r>
              <a:rPr lang="sk-SK" dirty="0" err="1" smtClean="0"/>
              <a:t>Infoboxy</a:t>
            </a:r>
            <a:r>
              <a:rPr lang="sk-SK" dirty="0"/>
              <a:t>, kategórie, taxonómia </a:t>
            </a:r>
            <a:r>
              <a:rPr lang="sk-SK" dirty="0" smtClean="0"/>
              <a:t>kategórií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67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Špecializované datasety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15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LinkedGeoData</a:t>
            </a:r>
            <a:endParaRPr lang="sk-SK" dirty="0" smtClean="0"/>
          </a:p>
          <a:p>
            <a:pPr lvl="1"/>
            <a:r>
              <a:rPr lang="sk-SK" dirty="0" smtClean="0"/>
              <a:t>linkedgeodata.org</a:t>
            </a:r>
          </a:p>
          <a:p>
            <a:pPr lvl="1"/>
            <a:r>
              <a:rPr lang="sk-SK" dirty="0" smtClean="0"/>
              <a:t>Báza </a:t>
            </a:r>
            <a:r>
              <a:rPr lang="sk-SK" dirty="0" smtClean="0"/>
              <a:t>geografických a priestorových dát</a:t>
            </a:r>
          </a:p>
          <a:p>
            <a:pPr lvl="2"/>
            <a:r>
              <a:rPr lang="sk-SK" dirty="0" smtClean="0"/>
              <a:t>Ulice</a:t>
            </a:r>
            <a:r>
              <a:rPr lang="sk-SK" dirty="0" smtClean="0"/>
              <a:t>, križovatky, cesty, mosty, objekty záujmu</a:t>
            </a:r>
          </a:p>
          <a:p>
            <a:pPr lvl="1"/>
            <a:r>
              <a:rPr lang="sk-SK" dirty="0" smtClean="0"/>
              <a:t>Extrahovaná </a:t>
            </a:r>
            <a:r>
              <a:rPr lang="sk-SK" dirty="0" smtClean="0"/>
              <a:t>z OpenStreetMap</a:t>
            </a:r>
          </a:p>
          <a:p>
            <a:pPr lvl="1"/>
            <a:endParaRPr lang="sk-SK" dirty="0"/>
          </a:p>
          <a:p>
            <a:r>
              <a:rPr lang="sk-SK" dirty="0"/>
              <a:t>Linked Movie DataBase</a:t>
            </a:r>
          </a:p>
          <a:p>
            <a:pPr lvl="1"/>
            <a:r>
              <a:rPr lang="sk-SK" dirty="0"/>
              <a:t>data.linkedmdb.org</a:t>
            </a:r>
          </a:p>
          <a:p>
            <a:pPr lvl="1"/>
            <a:r>
              <a:rPr lang="sk-SK" dirty="0" smtClean="0"/>
              <a:t>Filmy</a:t>
            </a:r>
            <a:endParaRPr lang="sk-SK" dirty="0" smtClean="0"/>
          </a:p>
          <a:p>
            <a:pPr lvl="1"/>
            <a:endParaRPr lang="sk-SK" dirty="0"/>
          </a:p>
          <a:p>
            <a:r>
              <a:rPr lang="sk-SK" dirty="0" smtClean="0"/>
              <a:t>Last.fm </a:t>
            </a:r>
            <a:r>
              <a:rPr lang="sk-SK" dirty="0" err="1" smtClean="0"/>
              <a:t>artists</a:t>
            </a:r>
            <a:r>
              <a:rPr lang="sk-SK" dirty="0" smtClean="0"/>
              <a:t>, </a:t>
            </a:r>
            <a:r>
              <a:rPr lang="sk-SK" dirty="0" err="1" smtClean="0"/>
              <a:t>Airports</a:t>
            </a:r>
            <a:r>
              <a:rPr lang="sk-SK" dirty="0" smtClean="0"/>
              <a:t>, vládne dáta, biológia, médiá, 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17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Aktu</a:t>
            </a:r>
            <a:r>
              <a:rPr lang="sk-SK" dirty="0" err="1" smtClean="0"/>
              <a:t>álny</a:t>
            </a:r>
            <a:r>
              <a:rPr lang="sk-SK" dirty="0" smtClean="0"/>
              <a:t> stav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16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Povinné </a:t>
            </a:r>
            <a:r>
              <a:rPr lang="sk-SK" dirty="0" smtClean="0"/>
              <a:t>zverejňovanie verejných dát v UK</a:t>
            </a:r>
          </a:p>
          <a:p>
            <a:r>
              <a:rPr lang="sk-SK" dirty="0" smtClean="0"/>
              <a:t>Možnosti </a:t>
            </a:r>
            <a:r>
              <a:rPr lang="sk-SK" dirty="0" smtClean="0"/>
              <a:t>pridania sémantiky do HTML</a:t>
            </a:r>
          </a:p>
          <a:p>
            <a:pPr lvl="1"/>
            <a:r>
              <a:rPr lang="sk-SK" dirty="0" err="1" smtClean="0"/>
              <a:t>Microformats</a:t>
            </a:r>
            <a:r>
              <a:rPr lang="sk-SK" dirty="0" smtClean="0"/>
              <a:t>, </a:t>
            </a:r>
            <a:r>
              <a:rPr lang="sk-SK" dirty="0" err="1" smtClean="0"/>
              <a:t>RDFa</a:t>
            </a:r>
            <a:r>
              <a:rPr lang="sk-SK" dirty="0" smtClean="0"/>
              <a:t>, </a:t>
            </a:r>
            <a:r>
              <a:rPr lang="sk-SK" dirty="0" err="1" smtClean="0"/>
              <a:t>Microdata</a:t>
            </a:r>
            <a:endParaRPr lang="sk-SK" dirty="0" smtClean="0"/>
          </a:p>
          <a:p>
            <a:pPr lvl="1"/>
            <a:r>
              <a:rPr lang="sk-SK" dirty="0" smtClean="0"/>
              <a:t>Schema.org – spoločná iniciatíva Google, Yahoo!, Microsoft</a:t>
            </a:r>
          </a:p>
          <a:p>
            <a:r>
              <a:rPr lang="sk-SK" dirty="0" smtClean="0"/>
              <a:t>Facebook </a:t>
            </a:r>
            <a:r>
              <a:rPr lang="sk-SK" dirty="0" err="1" smtClean="0"/>
              <a:t>Open</a:t>
            </a:r>
            <a:r>
              <a:rPr lang="sk-SK" dirty="0" smtClean="0"/>
              <a:t> </a:t>
            </a:r>
            <a:r>
              <a:rPr lang="sk-SK" dirty="0" err="1" smtClean="0"/>
              <a:t>Graph</a:t>
            </a:r>
            <a:r>
              <a:rPr lang="sk-SK" dirty="0" smtClean="0"/>
              <a:t> API</a:t>
            </a:r>
          </a:p>
          <a:p>
            <a:r>
              <a:rPr lang="sk-SK" dirty="0" smtClean="0"/>
              <a:t>Google </a:t>
            </a:r>
            <a:r>
              <a:rPr lang="sk-SK" dirty="0" err="1" smtClean="0"/>
              <a:t>Knowledge</a:t>
            </a:r>
            <a:r>
              <a:rPr lang="sk-SK" dirty="0" smtClean="0"/>
              <a:t> </a:t>
            </a:r>
            <a:r>
              <a:rPr lang="sk-SK" dirty="0" err="1" smtClean="0"/>
              <a:t>Graph</a:t>
            </a:r>
            <a:r>
              <a:rPr lang="sk-SK" dirty="0" smtClean="0"/>
              <a:t>, </a:t>
            </a:r>
            <a:r>
              <a:rPr lang="sk-SK" dirty="0" err="1" smtClean="0"/>
              <a:t>Freebase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37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</a:t>
            </a:r>
            <a:r>
              <a:rPr lang="sk-SK" dirty="0" smtClean="0"/>
              <a:t>émy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17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Rôznorodosť </a:t>
            </a:r>
            <a:r>
              <a:rPr lang="sk-SK" dirty="0" smtClean="0"/>
              <a:t>zdrojov, nejednoznačnosť</a:t>
            </a:r>
          </a:p>
          <a:p>
            <a:pPr lvl="1"/>
            <a:r>
              <a:rPr lang="sk-SK" dirty="0" smtClean="0"/>
              <a:t>identica:</a:t>
            </a:r>
            <a:r>
              <a:rPr lang="en-US" dirty="0" smtClean="0"/>
              <a:t>45563</a:t>
            </a:r>
          </a:p>
          <a:p>
            <a:pPr lvl="1"/>
            <a:r>
              <a:rPr lang="en-US" dirty="0" err="1" smtClean="0"/>
              <a:t>dbpedia:Berners_Lee</a:t>
            </a:r>
            <a:endParaRPr lang="en-US" dirty="0" smtClean="0"/>
          </a:p>
          <a:p>
            <a:pPr lvl="1"/>
            <a:r>
              <a:rPr lang="en-US" dirty="0" err="1" smtClean="0"/>
              <a:t>dbpedia:Tim_Berners-Lee</a:t>
            </a:r>
            <a:endParaRPr lang="en-US" dirty="0" smtClean="0"/>
          </a:p>
          <a:p>
            <a:pPr lvl="1"/>
            <a:r>
              <a:rPr lang="en-US" dirty="0" err="1" smtClean="0"/>
              <a:t>semweb:Tim_Berners-Lee</a:t>
            </a:r>
            <a:endParaRPr lang="en-US" dirty="0" smtClean="0"/>
          </a:p>
          <a:p>
            <a:pPr lvl="1"/>
            <a:r>
              <a:rPr lang="en-US" dirty="0" err="1" smtClean="0"/>
              <a:t>freebase:en.tim_berners-lee</a:t>
            </a:r>
            <a:endParaRPr lang="en-US" dirty="0" smtClean="0"/>
          </a:p>
          <a:p>
            <a:pPr lvl="1"/>
            <a:r>
              <a:rPr lang="en-US" dirty="0" smtClean="0"/>
              <a:t>dblp:100007</a:t>
            </a:r>
            <a:endParaRPr lang="sk-SK" dirty="0" smtClean="0"/>
          </a:p>
          <a:p>
            <a:r>
              <a:rPr lang="sk-SK" dirty="0"/>
              <a:t>Dobre, tak aké je moje URI?</a:t>
            </a:r>
          </a:p>
          <a:p>
            <a:r>
              <a:rPr lang="sk-SK" dirty="0"/>
              <a:t>owl:sameAs</a:t>
            </a:r>
          </a:p>
          <a:p>
            <a:pPr lvl="1"/>
            <a:r>
              <a:rPr lang="sk-SK" dirty="0"/>
              <a:t>2 URI reprezentujú tú istú </a:t>
            </a:r>
            <a:r>
              <a:rPr lang="sk-SK" dirty="0" smtClean="0"/>
              <a:t>entitu</a:t>
            </a:r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90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Problémy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18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Získavanie </a:t>
            </a:r>
            <a:r>
              <a:rPr lang="sk-SK" dirty="0" smtClean="0"/>
              <a:t>dát z neštruktúrovaných zdrojov</a:t>
            </a:r>
          </a:p>
          <a:p>
            <a:pPr lvl="1"/>
            <a:r>
              <a:rPr lang="sk-SK" dirty="0" smtClean="0"/>
              <a:t>Text </a:t>
            </a:r>
            <a:r>
              <a:rPr lang="sk-SK" dirty="0" smtClean="0"/>
              <a:t>mining, natural language processing</a:t>
            </a:r>
          </a:p>
          <a:p>
            <a:r>
              <a:rPr lang="sk-SK" dirty="0" err="1"/>
              <a:t>Š</a:t>
            </a:r>
            <a:r>
              <a:rPr lang="sk-SK" dirty="0" err="1" smtClean="0"/>
              <a:t>kálovateľnosť</a:t>
            </a:r>
            <a:endParaRPr lang="sk-SK" dirty="0" smtClean="0"/>
          </a:p>
          <a:p>
            <a:pPr lvl="1"/>
            <a:r>
              <a:rPr lang="sk-SK" dirty="0" smtClean="0"/>
              <a:t>Aby </a:t>
            </a:r>
            <a:r>
              <a:rPr lang="sk-SK" dirty="0" smtClean="0"/>
              <a:t>to celé fungovalo na Webe</a:t>
            </a:r>
          </a:p>
          <a:p>
            <a:pPr lvl="1"/>
            <a:r>
              <a:rPr lang="sk-SK" dirty="0" smtClean="0"/>
              <a:t>Dopytovanie</a:t>
            </a:r>
            <a:r>
              <a:rPr lang="sk-SK" dirty="0" smtClean="0"/>
              <a:t>, odvodzovanie</a:t>
            </a:r>
          </a:p>
          <a:p>
            <a:r>
              <a:rPr lang="sk-SK" dirty="0" smtClean="0"/>
              <a:t>Zašumené </a:t>
            </a:r>
            <a:r>
              <a:rPr lang="sk-SK" dirty="0" smtClean="0"/>
              <a:t>dáta, chyby, preklepy</a:t>
            </a:r>
          </a:p>
          <a:p>
            <a:r>
              <a:rPr lang="sk-SK" dirty="0" smtClean="0"/>
              <a:t>Kvalita </a:t>
            </a:r>
            <a:r>
              <a:rPr lang="sk-SK" dirty="0" smtClean="0"/>
              <a:t>zdrojov</a:t>
            </a:r>
          </a:p>
          <a:p>
            <a:pPr lvl="1"/>
            <a:r>
              <a:rPr lang="sk-SK" dirty="0" smtClean="0"/>
              <a:t>Keď </a:t>
            </a:r>
            <a:r>
              <a:rPr lang="sk-SK" dirty="0" smtClean="0"/>
              <a:t>je v dvoch datasetoch info o entite A, ktorý je lepší?</a:t>
            </a:r>
          </a:p>
        </p:txBody>
      </p:sp>
    </p:spTree>
    <p:extLst>
      <p:ext uri="{BB962C8B-B14F-4D97-AF65-F5344CB8AC3E}">
        <p14:creationId xmlns:p14="http://schemas.microsoft.com/office/powerpoint/2010/main" val="42544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Zhrnutie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19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Prepojené dáta na webe</a:t>
            </a:r>
          </a:p>
          <a:p>
            <a:pPr lvl="1"/>
            <a:r>
              <a:rPr lang="sk-SK" dirty="0" smtClean="0"/>
              <a:t>Štruktúrované, j</a:t>
            </a:r>
            <a:r>
              <a:rPr lang="sk-SK" dirty="0" smtClean="0"/>
              <a:t>ednotné schémy, prepojenia naprieč zdrojmi</a:t>
            </a:r>
          </a:p>
          <a:p>
            <a:r>
              <a:rPr lang="sk-SK" dirty="0" smtClean="0"/>
              <a:t>Vyhľadávanie, dopytovanie, odvodzovanie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Nie je to riadené</a:t>
            </a:r>
          </a:p>
          <a:p>
            <a:pPr lvl="1"/>
            <a:r>
              <a:rPr lang="sk-SK" dirty="0" smtClean="0"/>
              <a:t>Každý môže prispieť, rôzna kvalita dát</a:t>
            </a:r>
          </a:p>
          <a:p>
            <a:pPr lvl="1"/>
            <a:r>
              <a:rPr lang="sk-SK" dirty="0"/>
              <a:t>Chyby, šum, </a:t>
            </a:r>
            <a:r>
              <a:rPr lang="sk-SK" dirty="0" smtClean="0"/>
              <a:t>preklepy</a:t>
            </a:r>
          </a:p>
          <a:p>
            <a:pPr lvl="1"/>
            <a:r>
              <a:rPr lang="sk-SK" dirty="0" smtClean="0"/>
              <a:t>Rôzne slovníky na to isté, nezaručujú správnosť, správne použitie</a:t>
            </a:r>
          </a:p>
          <a:p>
            <a:pPr lvl="1"/>
            <a:r>
              <a:rPr lang="sk-SK" dirty="0" smtClean="0"/>
              <a:t>Zlomyseľné použitie nie je vylúčené</a:t>
            </a:r>
          </a:p>
          <a:p>
            <a:r>
              <a:rPr lang="sk-SK" dirty="0" smtClean="0"/>
              <a:t>Menšia výkonnosť oproti relačným DB</a:t>
            </a:r>
          </a:p>
          <a:p>
            <a:pPr lvl="1"/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6696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Inteligentné aplikácie na webe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Na webe nájdem informácie (takmer) o všetkom</a:t>
            </a:r>
          </a:p>
          <a:p>
            <a:pPr lvl="1"/>
            <a:r>
              <a:rPr lang="sk-SK" dirty="0" smtClean="0"/>
              <a:t>Často stovky zdrojov na tú istú informáciu</a:t>
            </a:r>
          </a:p>
          <a:p>
            <a:r>
              <a:rPr lang="sk-SK" dirty="0" smtClean="0"/>
              <a:t>Inštitúcie sprístupňujú rôzne (užitočné?) dáta</a:t>
            </a:r>
          </a:p>
          <a:p>
            <a:r>
              <a:rPr lang="sk-SK" dirty="0" smtClean="0"/>
              <a:t>Používatelia o sebe zverejňujú detailné informácie</a:t>
            </a:r>
          </a:p>
          <a:p>
            <a:pPr lvl="1"/>
            <a:r>
              <a:rPr lang="sk-SK" dirty="0" smtClean="0"/>
              <a:t>Sociálne siete, blogy, repozitáre s fotkami, kalendáre, ...</a:t>
            </a:r>
          </a:p>
          <a:p>
            <a:pPr lvl="1"/>
            <a:endParaRPr lang="sk-SK" dirty="0"/>
          </a:p>
          <a:p>
            <a:r>
              <a:rPr lang="sk-SK" dirty="0" smtClean="0"/>
              <a:t>Dá sa toto všetko automatizovane využiť v náš prospech?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286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</a:t>
            </a:r>
            <a:r>
              <a:rPr lang="sk-SK" dirty="0" smtClean="0"/>
              <a:t>úra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20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Auer,</a:t>
            </a:r>
            <a:r>
              <a:rPr lang="sk-SK" dirty="0" smtClean="0"/>
              <a:t> S. – </a:t>
            </a:r>
            <a:r>
              <a:rPr lang="en-US" dirty="0" smtClean="0"/>
              <a:t>Lehmann</a:t>
            </a:r>
            <a:r>
              <a:rPr lang="sk-SK" dirty="0" smtClean="0"/>
              <a:t>, J. – </a:t>
            </a:r>
            <a:r>
              <a:rPr lang="en-US" dirty="0" err="1" smtClean="0"/>
              <a:t>Ngonga</a:t>
            </a:r>
            <a:r>
              <a:rPr lang="sk-SK" dirty="0" smtClean="0"/>
              <a:t> </a:t>
            </a:r>
            <a:r>
              <a:rPr lang="en-US" dirty="0" err="1" smtClean="0"/>
              <a:t>Ngomo</a:t>
            </a:r>
            <a:r>
              <a:rPr lang="sk-SK" dirty="0" smtClean="0"/>
              <a:t>, A.C.: </a:t>
            </a:r>
            <a:r>
              <a:rPr lang="en-US" b="1" dirty="0" smtClean="0"/>
              <a:t>Introduction to Linked Data</a:t>
            </a:r>
            <a:r>
              <a:rPr lang="sk-SK" b="1" dirty="0" smtClean="0"/>
              <a:t> </a:t>
            </a:r>
            <a:r>
              <a:rPr lang="en-US" b="1" dirty="0" smtClean="0"/>
              <a:t>and Its Lifecycle on the Web</a:t>
            </a:r>
            <a:r>
              <a:rPr lang="sk-SK" dirty="0" smtClean="0"/>
              <a:t>. Reasoning Web 2011, LNCS 6848 (2011)</a:t>
            </a:r>
            <a:endParaRPr lang="en-US" dirty="0" smtClean="0"/>
          </a:p>
          <a:p>
            <a:r>
              <a:rPr lang="sk-SK" dirty="0" smtClean="0"/>
              <a:t>Auer, S. – Bizer, C. – Kobilarov, G. – Lehmann, J. – Cyganiak, R. – Ives, Z.: </a:t>
            </a:r>
            <a:r>
              <a:rPr lang="en-US" b="1" dirty="0" err="1" smtClean="0"/>
              <a:t>DBpedia</a:t>
            </a:r>
            <a:r>
              <a:rPr lang="en-US" b="1" dirty="0" smtClean="0"/>
              <a:t>:  A Nucleus for a Web of Open Data</a:t>
            </a:r>
            <a:r>
              <a:rPr lang="sk-SK" dirty="0" smtClean="0"/>
              <a:t>. ISWC</a:t>
            </a:r>
            <a:r>
              <a:rPr lang="en-US" dirty="0" smtClean="0"/>
              <a:t> ’07, LNCS 4825 (2007)</a:t>
            </a:r>
            <a:endParaRPr lang="sk-SK" dirty="0" smtClean="0"/>
          </a:p>
          <a:p>
            <a:r>
              <a:rPr lang="en-US" dirty="0" err="1" smtClean="0"/>
              <a:t>Mynarz</a:t>
            </a:r>
            <a:r>
              <a:rPr lang="en-US" dirty="0" smtClean="0"/>
              <a:t>, J., </a:t>
            </a:r>
            <a:r>
              <a:rPr lang="sk-SK" dirty="0"/>
              <a:t>Nečaský, M., Svátek, V., Klímek, J., Knap, T., Stárka, J.: </a:t>
            </a:r>
            <a:r>
              <a:rPr lang="sk-SK" b="1" dirty="0"/>
              <a:t>Techniky a nástroje pro propojená </a:t>
            </a:r>
            <a:r>
              <a:rPr lang="sk-SK" b="1" dirty="0" smtClean="0"/>
              <a:t>data</a:t>
            </a:r>
            <a:r>
              <a:rPr lang="sk-SK" dirty="0" smtClean="0"/>
              <a:t>. Datakon (2012)</a:t>
            </a:r>
            <a:endParaRPr lang="en-US" b="1" dirty="0" smtClean="0"/>
          </a:p>
          <a:p>
            <a:r>
              <a:rPr lang="sk-SK" dirty="0" smtClean="0"/>
              <a:t>Suchanek, F.M. – Kasneci, G. – Weikum, G.: </a:t>
            </a:r>
            <a:r>
              <a:rPr lang="en-US" b="1" dirty="0" smtClean="0"/>
              <a:t>YAGO: A Core of Semantic Knowledge Unifying </a:t>
            </a:r>
            <a:r>
              <a:rPr lang="en-US" b="1" dirty="0" err="1" smtClean="0"/>
              <a:t>WordNet</a:t>
            </a:r>
            <a:r>
              <a:rPr lang="en-US" b="1" dirty="0" smtClean="0"/>
              <a:t> and Wikipedia</a:t>
            </a:r>
            <a:r>
              <a:rPr lang="sk-SK" dirty="0" smtClean="0"/>
              <a:t>. WWW </a:t>
            </a:r>
            <a:r>
              <a:rPr lang="en-US" dirty="0" smtClean="0"/>
              <a:t>‘</a:t>
            </a:r>
            <a:r>
              <a:rPr lang="sk-SK" dirty="0" smtClean="0"/>
              <a:t>07, ACM Press</a:t>
            </a:r>
            <a:r>
              <a:rPr lang="en-US" dirty="0" smtClean="0"/>
              <a:t> </a:t>
            </a:r>
            <a:r>
              <a:rPr lang="sk-SK" dirty="0" smtClean="0"/>
              <a:t>(2007)</a:t>
            </a:r>
          </a:p>
          <a:p>
            <a:r>
              <a:rPr lang="sk-SK" dirty="0" smtClean="0"/>
              <a:t>Weikum, G</a:t>
            </a:r>
            <a:r>
              <a:rPr lang="en-US" dirty="0" smtClean="0"/>
              <a:t>., </a:t>
            </a:r>
            <a:r>
              <a:rPr lang="sk-SK" dirty="0" smtClean="0"/>
              <a:t>Theobald, M</a:t>
            </a:r>
            <a:r>
              <a:rPr lang="en-US" dirty="0" smtClean="0"/>
              <a:t>.: </a:t>
            </a:r>
            <a:r>
              <a:rPr lang="en-US" b="1" dirty="0" smtClean="0"/>
              <a:t>From Information to Knowledge : Harvesting Entities and Relationships from Web Sources</a:t>
            </a:r>
            <a:r>
              <a:rPr lang="en-US" dirty="0" smtClean="0"/>
              <a:t>. PODS ‘10, ACM Press (2010)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98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Odkazy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21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linkeddata.org</a:t>
            </a:r>
          </a:p>
          <a:p>
            <a:r>
              <a:rPr lang="sk-SK" dirty="0" smtClean="0"/>
              <a:t>www4.wiwiss.fu-berlin.de/lodcloud/state</a:t>
            </a:r>
          </a:p>
          <a:p>
            <a:r>
              <a:rPr lang="sk-SK" dirty="0" smtClean="0"/>
              <a:t>www.w3.org/DesignIssues/LinkedData.html</a:t>
            </a:r>
          </a:p>
          <a:p>
            <a:r>
              <a:rPr lang="en-US" dirty="0" smtClean="0"/>
              <a:t>sindice.com</a:t>
            </a:r>
          </a:p>
          <a:p>
            <a:r>
              <a:rPr lang="en-US" dirty="0" smtClean="0"/>
              <a:t>sig.ma</a:t>
            </a:r>
          </a:p>
          <a:p>
            <a:r>
              <a:rPr lang="en-US" dirty="0" smtClean="0"/>
              <a:t>sameas.org</a:t>
            </a:r>
          </a:p>
          <a:p>
            <a:r>
              <a:rPr lang="en-US" dirty="0" smtClean="0"/>
              <a:t>relfinder.semanticweb.org</a:t>
            </a:r>
            <a:endParaRPr lang="sk-SK" dirty="0" smtClean="0"/>
          </a:p>
          <a:p>
            <a:r>
              <a:rPr lang="sk-SK" dirty="0" smtClean="0"/>
              <a:t>rdfs.org/sioc/spec</a:t>
            </a:r>
          </a:p>
          <a:p>
            <a:r>
              <a:rPr lang="sk-SK" dirty="0" smtClean="0"/>
              <a:t>xmlns.com/foaf/spec</a:t>
            </a:r>
          </a:p>
          <a:p>
            <a:r>
              <a:rPr lang="sk-SK" dirty="0" smtClean="0"/>
              <a:t>dublincore.org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67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Odkazy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22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lod2.eu</a:t>
            </a:r>
          </a:p>
          <a:p>
            <a:r>
              <a:rPr lang="sk-SK" dirty="0" smtClean="0"/>
              <a:t>opendata.cz</a:t>
            </a:r>
          </a:p>
          <a:p>
            <a:r>
              <a:rPr lang="sk-SK" dirty="0" smtClean="0"/>
              <a:t>keg.vse.cz</a:t>
            </a:r>
          </a:p>
          <a:p>
            <a:r>
              <a:rPr lang="sk-SK" dirty="0" smtClean="0"/>
              <a:t>xrg.cz</a:t>
            </a:r>
          </a:p>
          <a:p>
            <a:r>
              <a:rPr lang="sk-SK" dirty="0" smtClean="0"/>
              <a:t>www.heppnetz.de/projects/goodrelations</a:t>
            </a:r>
          </a:p>
          <a:p>
            <a:r>
              <a:rPr lang="sk-SK" dirty="0" smtClean="0"/>
              <a:t>trac.usefulinc.com/doap</a:t>
            </a:r>
          </a:p>
          <a:p>
            <a:r>
              <a:rPr lang="sk-SK" dirty="0" smtClean="0"/>
              <a:t>www.w3.org/TR/void</a:t>
            </a:r>
          </a:p>
          <a:p>
            <a:r>
              <a:rPr lang="sk-SK" dirty="0" smtClean="0"/>
              <a:t>www.w3.org/RDF</a:t>
            </a:r>
          </a:p>
          <a:p>
            <a:r>
              <a:rPr lang="sk-SK" dirty="0" smtClean="0"/>
              <a:t>www.w3.org/TR/rdf-sparql-query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546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Vzorový príklad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3</a:t>
            </a:fld>
            <a:endParaRPr lang="sk-SK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484784"/>
            <a:ext cx="1219370" cy="4706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484784"/>
            <a:ext cx="3038899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5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Vzorový príklad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4</a:t>
            </a:fld>
            <a:endParaRPr lang="sk-SK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301403"/>
            <a:ext cx="3359088" cy="4896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628800"/>
            <a:ext cx="7045077" cy="2028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36682"/>
            <a:ext cx="4415532" cy="294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0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Dokumenty na Webe a problémy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5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J</a:t>
            </a:r>
            <a:r>
              <a:rPr lang="sk-SK" dirty="0" smtClean="0"/>
              <a:t>azyk </a:t>
            </a:r>
            <a:r>
              <a:rPr lang="sk-SK" dirty="0" smtClean="0"/>
              <a:t>HTML</a:t>
            </a:r>
          </a:p>
          <a:p>
            <a:r>
              <a:rPr lang="sk-SK" dirty="0"/>
              <a:t>V</a:t>
            </a:r>
            <a:r>
              <a:rPr lang="sk-SK" dirty="0" smtClean="0"/>
              <a:t>zájomné </a:t>
            </a:r>
            <a:r>
              <a:rPr lang="sk-SK" dirty="0" smtClean="0"/>
              <a:t>odkazy medzi dokumentmi</a:t>
            </a:r>
          </a:p>
          <a:p>
            <a:endParaRPr lang="sk-SK" dirty="0"/>
          </a:p>
          <a:p>
            <a:r>
              <a:rPr lang="sk-SK" dirty="0"/>
              <a:t>P</a:t>
            </a:r>
            <a:r>
              <a:rPr lang="sk-SK" dirty="0" smtClean="0"/>
              <a:t>roblémy</a:t>
            </a:r>
            <a:endParaRPr lang="sk-SK" dirty="0" smtClean="0"/>
          </a:p>
          <a:p>
            <a:pPr lvl="1"/>
            <a:r>
              <a:rPr lang="sk-SK" dirty="0" smtClean="0"/>
              <a:t>Orientácia </a:t>
            </a:r>
            <a:r>
              <a:rPr lang="sk-SK" dirty="0" smtClean="0"/>
              <a:t>na dokumenty namiesto entít</a:t>
            </a:r>
          </a:p>
          <a:p>
            <a:pPr lvl="2"/>
            <a:r>
              <a:rPr lang="sk-SK" dirty="0" smtClean="0"/>
              <a:t>Objekty </a:t>
            </a:r>
            <a:r>
              <a:rPr lang="sk-SK" dirty="0" smtClean="0"/>
              <a:t>reálneho sveta, o ktorých publikujeme informácie</a:t>
            </a:r>
          </a:p>
          <a:p>
            <a:pPr lvl="1"/>
            <a:r>
              <a:rPr lang="sk-SK" dirty="0" smtClean="0"/>
              <a:t>Dokumenty </a:t>
            </a:r>
            <a:r>
              <a:rPr lang="sk-SK" dirty="0" smtClean="0"/>
              <a:t>čitateľné pre </a:t>
            </a:r>
            <a:r>
              <a:rPr lang="sk-SK" dirty="0" smtClean="0"/>
              <a:t>ľudí</a:t>
            </a:r>
          </a:p>
          <a:p>
            <a:pPr lvl="2"/>
            <a:r>
              <a:rPr lang="sk-SK" dirty="0" smtClean="0"/>
              <a:t>Tabuľky, PDF, obrázky</a:t>
            </a:r>
            <a:endParaRPr lang="sk-SK" dirty="0" smtClean="0"/>
          </a:p>
          <a:p>
            <a:pPr lvl="1"/>
            <a:r>
              <a:rPr lang="sk-SK" dirty="0" smtClean="0"/>
              <a:t>HTML viac označuje, ako má dokument </a:t>
            </a:r>
            <a:r>
              <a:rPr lang="sk-SK" dirty="0" smtClean="0"/>
              <a:t>vyzerať</a:t>
            </a:r>
          </a:p>
          <a:p>
            <a:pPr lvl="2"/>
            <a:r>
              <a:rPr lang="sk-SK" dirty="0"/>
              <a:t>K</a:t>
            </a:r>
            <a:r>
              <a:rPr lang="sk-SK" dirty="0" smtClean="0"/>
              <a:t>urzíva, nadpis, farba písma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23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 tým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6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Sprístupniť databázu?</a:t>
            </a:r>
          </a:p>
          <a:p>
            <a:pPr lvl="1"/>
            <a:r>
              <a:rPr lang="sk-SK" dirty="0" smtClean="0"/>
              <a:t>Rôzne technológie (MySQL, </a:t>
            </a:r>
            <a:r>
              <a:rPr lang="sk-SK" dirty="0" err="1" smtClean="0"/>
              <a:t>PostgreSQL</a:t>
            </a:r>
            <a:r>
              <a:rPr lang="sk-SK" dirty="0" smtClean="0"/>
              <a:t>, Oracle, MS SQL...)</a:t>
            </a:r>
          </a:p>
          <a:p>
            <a:pPr lvl="1"/>
            <a:r>
              <a:rPr lang="sk-SK" dirty="0" smtClean="0"/>
              <a:t>Rôzne spôsoby prístupu k údajom </a:t>
            </a:r>
          </a:p>
          <a:p>
            <a:pPr lvl="1"/>
            <a:r>
              <a:rPr lang="sk-SK" dirty="0" smtClean="0"/>
              <a:t>Každý tvorca má vlastnú schému prispôsobenú potrebám svojho systému</a:t>
            </a:r>
          </a:p>
          <a:p>
            <a:r>
              <a:rPr lang="sk-SK" dirty="0" smtClean="0"/>
              <a:t>Webové API?</a:t>
            </a:r>
          </a:p>
          <a:p>
            <a:pPr lvl="1"/>
            <a:r>
              <a:rPr lang="sk-SK" dirty="0" smtClean="0"/>
              <a:t>Dáta v štruktúrovanej podobe</a:t>
            </a:r>
          </a:p>
          <a:p>
            <a:pPr lvl="1"/>
            <a:r>
              <a:rPr lang="sk-SK" dirty="0" smtClean="0"/>
              <a:t>Abstrahujú od vn</a:t>
            </a:r>
            <a:r>
              <a:rPr lang="sk-SK" dirty="0" smtClean="0"/>
              <a:t>útornej reprezentácie v systéme</a:t>
            </a:r>
          </a:p>
          <a:p>
            <a:pPr lvl="1"/>
            <a:r>
              <a:rPr lang="sk-SK" dirty="0" smtClean="0"/>
              <a:t>Každý poskytovateľ má vlastné rozhranie</a:t>
            </a:r>
          </a:p>
          <a:p>
            <a:pPr lvl="1"/>
            <a:r>
              <a:rPr lang="sk-SK" dirty="0" smtClean="0"/>
              <a:t>Žiadne prepojenie medzi entitami z rôznych API</a:t>
            </a:r>
          </a:p>
          <a:p>
            <a:pPr lvl="1"/>
            <a:r>
              <a:rPr lang="sk-SK" dirty="0" smtClean="0"/>
              <a:t>Netvoria jednotný globálny dátový priestor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65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Možné riešenie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7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Sémantický web – Web údajov, Web prepojených dát</a:t>
            </a:r>
          </a:p>
          <a:p>
            <a:r>
              <a:rPr lang="sk-SK" dirty="0" smtClean="0"/>
              <a:t>Cieľom je umožniť, aby počítače vykonávali užitočnejšiu prácu, dôveryhodná spolupráca systémov na sieti</a:t>
            </a:r>
          </a:p>
          <a:p>
            <a:endParaRPr lang="sk-SK" dirty="0" smtClean="0"/>
          </a:p>
          <a:p>
            <a:r>
              <a:rPr lang="sk-SK" dirty="0" smtClean="0"/>
              <a:t>Publikovať </a:t>
            </a:r>
            <a:r>
              <a:rPr lang="sk-SK" dirty="0"/>
              <a:t>otvorené dáta</a:t>
            </a:r>
          </a:p>
          <a:p>
            <a:r>
              <a:rPr lang="sk-SK" dirty="0"/>
              <a:t>S</a:t>
            </a:r>
            <a:r>
              <a:rPr lang="sk-SK" dirty="0" smtClean="0"/>
              <a:t>trojovo </a:t>
            </a:r>
            <a:r>
              <a:rPr lang="sk-SK" dirty="0"/>
              <a:t>spracovateľné</a:t>
            </a:r>
          </a:p>
          <a:p>
            <a:r>
              <a:rPr lang="sk-SK" dirty="0"/>
              <a:t>P</a:t>
            </a:r>
            <a:r>
              <a:rPr lang="sk-SK" dirty="0" smtClean="0"/>
              <a:t>repojiť </a:t>
            </a:r>
            <a:r>
              <a:rPr lang="sk-SK" dirty="0"/>
              <a:t>ich zdroje</a:t>
            </a:r>
          </a:p>
          <a:p>
            <a:endParaRPr lang="sk-SK" dirty="0"/>
          </a:p>
        </p:txBody>
      </p:sp>
      <p:sp>
        <p:nvSpPr>
          <p:cNvPr id="8" name="Rounded Rectangle 7"/>
          <p:cNvSpPr/>
          <p:nvPr/>
        </p:nvSpPr>
        <p:spPr>
          <a:xfrm>
            <a:off x="5220072" y="3163727"/>
            <a:ext cx="2869338" cy="13240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000" dirty="0" smtClean="0"/>
              <a:t>Linked Data</a:t>
            </a:r>
            <a:endParaRPr lang="sk-SK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279776" y="3019711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}</a:t>
            </a:r>
            <a:endParaRPr lang="sk-SK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612648" y="5517232"/>
            <a:ext cx="4221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http://www.w3.org/standards/semanticweb</a:t>
            </a:r>
            <a:r>
              <a:rPr lang="en-US" dirty="0" smtClean="0"/>
              <a:t>/</a:t>
            </a:r>
            <a:endParaRPr lang="sk-SK" dirty="0" smtClean="0"/>
          </a:p>
          <a:p>
            <a:r>
              <a:rPr lang="sk-SK" dirty="0" err="1" smtClean="0"/>
              <a:t>Tim</a:t>
            </a:r>
            <a:r>
              <a:rPr lang="sk-SK" dirty="0" smtClean="0"/>
              <a:t> </a:t>
            </a:r>
            <a:r>
              <a:rPr lang="sk-SK" dirty="0" err="1" smtClean="0"/>
              <a:t>Berners-Lee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Linked Data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8</a:t>
            </a:fld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Prirodzené rozšírenie klasického webu dokumentov</a:t>
            </a:r>
          </a:p>
          <a:p>
            <a:r>
              <a:rPr lang="sk-SK" dirty="0" smtClean="0"/>
              <a:t>Údaje o entitách v strojovo spracovateľnej podobe</a:t>
            </a:r>
          </a:p>
          <a:p>
            <a:r>
              <a:rPr lang="sk-SK" dirty="0" smtClean="0"/>
              <a:t>Využívajú sa existujúce štandardy</a:t>
            </a:r>
          </a:p>
          <a:p>
            <a:r>
              <a:rPr lang="sk-SK" dirty="0" smtClean="0"/>
              <a:t>Otvorené formáty</a:t>
            </a:r>
          </a:p>
          <a:p>
            <a:r>
              <a:rPr lang="sk-SK" dirty="0" smtClean="0"/>
              <a:t>Používanie URI na identifikáciu entít</a:t>
            </a:r>
          </a:p>
          <a:p>
            <a:r>
              <a:rPr lang="sk-SK" dirty="0" smtClean="0"/>
              <a:t>Vytváranie prepojení medzi entitami navzájom</a:t>
            </a:r>
          </a:p>
          <a:p>
            <a:r>
              <a:rPr lang="sk-SK" dirty="0" smtClean="0"/>
              <a:t>Využitie </a:t>
            </a:r>
            <a:r>
              <a:rPr lang="sk-SK" dirty="0" smtClean="0"/>
              <a:t>slovníkov, schém, ontológií pre opis sémantiky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01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Entity a prepojenia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14.10.2014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Personalized Web Group @ FIIT STU</a:t>
            </a:r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9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6030561" y="1916832"/>
            <a:ext cx="144016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Bratislava</a:t>
            </a:r>
            <a:endParaRPr lang="sk-SK" dirty="0"/>
          </a:p>
        </p:txBody>
      </p:sp>
      <p:sp>
        <p:nvSpPr>
          <p:cNvPr id="8" name="Rectangle 7"/>
          <p:cNvSpPr/>
          <p:nvPr/>
        </p:nvSpPr>
        <p:spPr>
          <a:xfrm>
            <a:off x="755576" y="2709308"/>
            <a:ext cx="1800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Bratislavský kraj</a:t>
            </a:r>
            <a:endParaRPr lang="sk-SK" dirty="0"/>
          </a:p>
        </p:txBody>
      </p:sp>
      <p:sp>
        <p:nvSpPr>
          <p:cNvPr id="9" name="Rectangle 8"/>
          <p:cNvSpPr/>
          <p:nvPr/>
        </p:nvSpPr>
        <p:spPr>
          <a:xfrm>
            <a:off x="3563888" y="2709308"/>
            <a:ext cx="17281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mesto Bratislava</a:t>
            </a:r>
            <a:endParaRPr lang="sk-SK" dirty="0"/>
          </a:p>
        </p:txBody>
      </p:sp>
      <p:cxnSp>
        <p:nvCxnSpPr>
          <p:cNvPr id="11" name="Straight Arrow Connector 10"/>
          <p:cNvCxnSpPr>
            <a:stCxn id="9" idx="1"/>
            <a:endCxn id="8" idx="3"/>
          </p:cNvCxnSpPr>
          <p:nvPr/>
        </p:nvCxnSpPr>
        <p:spPr>
          <a:xfrm flipH="1">
            <a:off x="2555776" y="2937908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91970" y="25246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kraj</a:t>
            </a:r>
            <a:endParaRPr lang="sk-SK" dirty="0"/>
          </a:p>
        </p:txBody>
      </p:sp>
      <p:cxnSp>
        <p:nvCxnSpPr>
          <p:cNvPr id="14" name="Straight Arrow Connector 13"/>
          <p:cNvCxnSpPr>
            <a:stCxn id="9" idx="3"/>
            <a:endCxn id="7" idx="1"/>
          </p:cNvCxnSpPr>
          <p:nvPr/>
        </p:nvCxnSpPr>
        <p:spPr>
          <a:xfrm flipV="1">
            <a:off x="5292080" y="2145432"/>
            <a:ext cx="738481" cy="7924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07332" y="2002266"/>
            <a:ext cx="96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názov:sk</a:t>
            </a:r>
            <a:endParaRPr lang="sk-SK" dirty="0"/>
          </a:p>
        </p:txBody>
      </p:sp>
      <p:sp>
        <p:nvSpPr>
          <p:cNvPr id="17" name="Rectangle 16"/>
          <p:cNvSpPr/>
          <p:nvPr/>
        </p:nvSpPr>
        <p:spPr>
          <a:xfrm>
            <a:off x="6030561" y="3477386"/>
            <a:ext cx="144016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Pressburg</a:t>
            </a:r>
            <a:endParaRPr lang="sk-SK" dirty="0"/>
          </a:p>
        </p:txBody>
      </p:sp>
      <p:cxnSp>
        <p:nvCxnSpPr>
          <p:cNvPr id="19" name="Straight Arrow Connector 18"/>
          <p:cNvCxnSpPr>
            <a:stCxn id="9" idx="3"/>
            <a:endCxn id="17" idx="1"/>
          </p:cNvCxnSpPr>
          <p:nvPr/>
        </p:nvCxnSpPr>
        <p:spPr>
          <a:xfrm>
            <a:off x="5292080" y="2937908"/>
            <a:ext cx="738481" cy="7680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07332" y="3488820"/>
            <a:ext cx="99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názov:de</a:t>
            </a:r>
            <a:endParaRPr lang="sk-SK" dirty="0"/>
          </a:p>
        </p:txBody>
      </p:sp>
      <p:sp>
        <p:nvSpPr>
          <p:cNvPr id="25" name="Rectangle 24"/>
          <p:cNvSpPr/>
          <p:nvPr/>
        </p:nvSpPr>
        <p:spPr>
          <a:xfrm>
            <a:off x="3079140" y="4543788"/>
            <a:ext cx="17281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ulica Ilkovičova</a:t>
            </a:r>
            <a:endParaRPr lang="sk-SK" dirty="0"/>
          </a:p>
        </p:txBody>
      </p:sp>
      <p:cxnSp>
        <p:nvCxnSpPr>
          <p:cNvPr id="27" name="Straight Arrow Connector 26"/>
          <p:cNvCxnSpPr>
            <a:stCxn id="25" idx="0"/>
            <a:endCxn id="9" idx="2"/>
          </p:cNvCxnSpPr>
          <p:nvPr/>
        </p:nvCxnSpPr>
        <p:spPr>
          <a:xfrm flipV="1">
            <a:off x="3943236" y="3166508"/>
            <a:ext cx="484748" cy="13772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18843" y="346703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mesto</a:t>
            </a:r>
            <a:endParaRPr lang="sk-SK" dirty="0"/>
          </a:p>
        </p:txBody>
      </p:sp>
      <p:sp>
        <p:nvSpPr>
          <p:cNvPr id="29" name="Rectangle 28"/>
          <p:cNvSpPr/>
          <p:nvPr/>
        </p:nvSpPr>
        <p:spPr>
          <a:xfrm>
            <a:off x="6027445" y="4424924"/>
            <a:ext cx="144016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842 16</a:t>
            </a:r>
            <a:endParaRPr lang="sk-SK" dirty="0"/>
          </a:p>
        </p:txBody>
      </p:sp>
      <p:cxnSp>
        <p:nvCxnSpPr>
          <p:cNvPr id="31" name="Straight Arrow Connector 30"/>
          <p:cNvCxnSpPr>
            <a:stCxn id="25" idx="3"/>
            <a:endCxn id="29" idx="1"/>
          </p:cNvCxnSpPr>
          <p:nvPr/>
        </p:nvCxnSpPr>
        <p:spPr>
          <a:xfrm flipV="1">
            <a:off x="4807332" y="4653524"/>
            <a:ext cx="1220113" cy="1188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72770" y="424025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psč</a:t>
            </a:r>
            <a:endParaRPr lang="sk-SK" dirty="0"/>
          </a:p>
        </p:txBody>
      </p:sp>
      <p:sp>
        <p:nvSpPr>
          <p:cNvPr id="33" name="Rectangle 32"/>
          <p:cNvSpPr/>
          <p:nvPr/>
        </p:nvSpPr>
        <p:spPr>
          <a:xfrm>
            <a:off x="6030561" y="5289020"/>
            <a:ext cx="144016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Ilkovičova</a:t>
            </a:r>
            <a:endParaRPr lang="sk-SK" dirty="0"/>
          </a:p>
        </p:txBody>
      </p:sp>
      <p:cxnSp>
        <p:nvCxnSpPr>
          <p:cNvPr id="34" name="Straight Arrow Connector 33"/>
          <p:cNvCxnSpPr>
            <a:stCxn id="25" idx="3"/>
            <a:endCxn id="33" idx="1"/>
          </p:cNvCxnSpPr>
          <p:nvPr/>
        </p:nvCxnSpPr>
        <p:spPr>
          <a:xfrm>
            <a:off x="4807332" y="4772388"/>
            <a:ext cx="1223229" cy="7452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25850" y="5332954"/>
            <a:ext cx="71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názov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032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2109</TotalTime>
  <Words>1045</Words>
  <Application>Microsoft Office PowerPoint</Application>
  <PresentationFormat>On-screen Show (4:3)</PresentationFormat>
  <Paragraphs>263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Bookman Old Style</vt:lpstr>
      <vt:lpstr>Calibri</vt:lpstr>
      <vt:lpstr>Gill Sans MT</vt:lpstr>
      <vt:lpstr>Wingdings</vt:lpstr>
      <vt:lpstr>Wingdings 3</vt:lpstr>
      <vt:lpstr>Origin</vt:lpstr>
      <vt:lpstr>Úvod do prepojených dát na Webe</vt:lpstr>
      <vt:lpstr>Inteligentné aplikácie na webe</vt:lpstr>
      <vt:lpstr>Vzorový príklad</vt:lpstr>
      <vt:lpstr>Vzorový príklad</vt:lpstr>
      <vt:lpstr>Dokumenty na Webe a problémy</vt:lpstr>
      <vt:lpstr>Čo s tým</vt:lpstr>
      <vt:lpstr>Možné riešenie</vt:lpstr>
      <vt:lpstr>Linked Data</vt:lpstr>
      <vt:lpstr>Entity a prepojenia</vt:lpstr>
      <vt:lpstr>Štandard RDF</vt:lpstr>
      <vt:lpstr>Slovníky</vt:lpstr>
      <vt:lpstr>Ako získať dáta?</vt:lpstr>
      <vt:lpstr>Oblak prepojených dát na Webe</vt:lpstr>
      <vt:lpstr>Všeobecné datasety</vt:lpstr>
      <vt:lpstr>Špecializované datasety</vt:lpstr>
      <vt:lpstr>Aktuálny stav</vt:lpstr>
      <vt:lpstr>Problémy</vt:lpstr>
      <vt:lpstr>Problémy</vt:lpstr>
      <vt:lpstr>Zhrnutie</vt:lpstr>
      <vt:lpstr>Literatúra</vt:lpstr>
      <vt:lpstr>Odkazy</vt:lpstr>
      <vt:lpstr>Odkazy</vt:lpstr>
    </vt:vector>
  </TitlesOfParts>
  <Company>doma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prepojených dát na Webe</dc:title>
  <dc:subject>PeWe seminar</dc:subject>
  <dc:creator>Michal Holub</dc:creator>
  <cp:lastModifiedBy>Michal Holub</cp:lastModifiedBy>
  <cp:revision>410</cp:revision>
  <dcterms:created xsi:type="dcterms:W3CDTF">2009-03-03T21:42:12Z</dcterms:created>
  <dcterms:modified xsi:type="dcterms:W3CDTF">2014-10-13T20:28:27Z</dcterms:modified>
</cp:coreProperties>
</file>