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0625" cy="7559675"/>
  <p:notesSz cx="7559675" cy="10691813"/>
  <p:defaultTextStyle>
    <a:defPPr>
      <a:defRPr lang="en-US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64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sk-SK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sk-SK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sk-SK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fld id="{BC982022-0AB7-4F8F-92F1-A6BDA1D096A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266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2B770F-7E01-4578-B86A-D578AD1DFEE0}" type="slidenum">
              <a:rPr lang="sk-SK"/>
              <a:pPr/>
              <a:t>1</a:t>
            </a:fld>
            <a:endParaRPr lang="sk-SK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496DDE-8D89-47CC-B7B2-78692138D39D}" type="slidenum">
              <a:rPr lang="sk-SK"/>
              <a:pPr/>
              <a:t>10</a:t>
            </a:fld>
            <a:endParaRPr lang="sk-SK"/>
          </a:p>
        </p:txBody>
      </p:sp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4DC39D-F256-41F8-8C0F-A781973E8540}" type="slidenum">
              <a:rPr lang="sk-SK"/>
              <a:pPr/>
              <a:t>11</a:t>
            </a:fld>
            <a:endParaRPr lang="sk-SK"/>
          </a:p>
        </p:txBody>
      </p:sp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3B7F65-CA68-4D5B-B841-DA5D65602885}" type="slidenum">
              <a:rPr lang="sk-SK"/>
              <a:pPr/>
              <a:t>12</a:t>
            </a:fld>
            <a:endParaRPr lang="sk-SK"/>
          </a:p>
        </p:txBody>
      </p:sp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6D8DBD-DFB1-4C88-B1E0-5BFC719C0BBB}" type="slidenum">
              <a:rPr lang="sk-SK"/>
              <a:pPr/>
              <a:t>13</a:t>
            </a:fld>
            <a:endParaRPr lang="sk-SK"/>
          </a:p>
        </p:txBody>
      </p:sp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3B0F35-48F9-43C9-A258-5DECCCD3AAB6}" type="slidenum">
              <a:rPr lang="sk-SK"/>
              <a:pPr/>
              <a:t>14</a:t>
            </a:fld>
            <a:endParaRPr lang="sk-SK"/>
          </a:p>
        </p:txBody>
      </p:sp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36FA1B-0987-4AAC-B232-DACFD472B217}" type="slidenum">
              <a:rPr lang="sk-SK"/>
              <a:pPr/>
              <a:t>15</a:t>
            </a:fld>
            <a:endParaRPr lang="sk-SK"/>
          </a:p>
        </p:txBody>
      </p:sp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8F152A-C542-4F7B-BFDE-F5C1E9E00312}" type="slidenum">
              <a:rPr lang="sk-SK"/>
              <a:pPr/>
              <a:t>16</a:t>
            </a:fld>
            <a:endParaRPr lang="sk-SK"/>
          </a:p>
        </p:txBody>
      </p:sp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3B78AD-31A5-4731-9EA2-B907A6E94796}" type="slidenum">
              <a:rPr lang="sk-SK"/>
              <a:pPr/>
              <a:t>17</a:t>
            </a:fld>
            <a:endParaRPr lang="sk-SK"/>
          </a:p>
        </p:txBody>
      </p:sp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20B4BA-DAFC-4D45-AF25-ADBB82EC8249}" type="slidenum">
              <a:rPr lang="sk-SK"/>
              <a:pPr/>
              <a:t>18</a:t>
            </a:fld>
            <a:endParaRPr lang="sk-SK"/>
          </a:p>
        </p:txBody>
      </p:sp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BE0FA8-429D-4A20-B926-5C50D0F6F378}" type="slidenum">
              <a:rPr lang="sk-SK"/>
              <a:pPr/>
              <a:t>19</a:t>
            </a:fld>
            <a:endParaRPr lang="sk-SK"/>
          </a:p>
        </p:txBody>
      </p:sp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70A563-A75F-457C-893A-5978D4125846}" type="slidenum">
              <a:rPr lang="sk-SK"/>
              <a:pPr/>
              <a:t>2</a:t>
            </a:fld>
            <a:endParaRPr lang="sk-SK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32D6AE-F58B-46FF-9740-38CEDBD407EF}" type="slidenum">
              <a:rPr lang="sk-SK"/>
              <a:pPr/>
              <a:t>20</a:t>
            </a:fld>
            <a:endParaRPr lang="sk-SK"/>
          </a:p>
        </p:txBody>
      </p:sp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F17813-3BBC-40B8-956A-986D17D5133A}" type="slidenum">
              <a:rPr lang="sk-SK"/>
              <a:pPr/>
              <a:t>21</a:t>
            </a:fld>
            <a:endParaRPr lang="sk-SK"/>
          </a:p>
        </p:txBody>
      </p:sp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8E9046-F841-4AB2-AD3C-DFDB6FD93C05}" type="slidenum">
              <a:rPr lang="sk-SK"/>
              <a:pPr/>
              <a:t>3</a:t>
            </a:fld>
            <a:endParaRPr lang="sk-SK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650203-FA6D-44C6-A79C-CDE6F203C912}" type="slidenum">
              <a:rPr lang="sk-SK"/>
              <a:pPr/>
              <a:t>4</a:t>
            </a:fld>
            <a:endParaRPr lang="sk-SK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3BC67-2908-4544-BCD1-8606CF91A6C5}" type="slidenum">
              <a:rPr lang="sk-SK"/>
              <a:pPr/>
              <a:t>5</a:t>
            </a:fld>
            <a:endParaRPr lang="sk-SK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B19986-7A4D-45D0-B3F6-7FA2280A97EA}" type="slidenum">
              <a:rPr lang="sk-SK"/>
              <a:pPr/>
              <a:t>6</a:t>
            </a:fld>
            <a:endParaRPr lang="sk-SK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819F49-27E1-4196-96F1-9A2AB02523BA}" type="slidenum">
              <a:rPr lang="sk-SK"/>
              <a:pPr/>
              <a:t>7</a:t>
            </a:fld>
            <a:endParaRPr lang="sk-SK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80ED37-8143-4953-A2A4-E95AF837BEB8}" type="slidenum">
              <a:rPr lang="sk-SK"/>
              <a:pPr/>
              <a:t>8</a:t>
            </a:fld>
            <a:endParaRPr lang="sk-SK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2C27F8-B0B8-4710-8543-AF2BE9D8F622}" type="slidenum">
              <a:rPr lang="sk-SK"/>
              <a:pPr/>
              <a:t>9</a:t>
            </a:fld>
            <a:endParaRPr lang="sk-SK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BF09D6-0096-4C21-A763-3583E73D8DD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438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968443F-1835-43C3-9824-0431D1DC227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439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BBD860-B263-4836-9560-909EDC0701C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617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787981E3-E3A8-4B56-A70C-017EDFC2089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26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3DF61A5-B936-4DF3-945F-487674AC0AE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431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0897494-DED5-4805-9E61-84031ED3E2A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043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92A976-0C18-4A59-B21B-6EB3CC0F651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458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EF65B8-094B-4EAA-8EBA-3C91D42F503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847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2AEEA58-9E11-43CD-9380-89CB86BEE1B4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707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814CAF-4D44-4F71-9D42-3DFCE8763A0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292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E4AC315-CCBC-4526-A7DF-A25E949F2D8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468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441182A-FFB6-4664-BB46-319ADB6B56B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084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Kliknúť na editáciu formátu textu titulku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Kliknúť na editáciu formátu textu osnovy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Tretia úroveňˆ</a:t>
            </a:r>
          </a:p>
          <a:p>
            <a:pPr lvl="3"/>
            <a:r>
              <a:rPr lang="en-US" smtClean="0"/>
              <a:t>Štvrtá úroveň osnovy</a:t>
            </a:r>
          </a:p>
          <a:p>
            <a:pPr lvl="4"/>
            <a:r>
              <a:rPr lang="en-US" smtClean="0"/>
              <a:t>Piata úroveň osnovy</a:t>
            </a:r>
          </a:p>
          <a:p>
            <a:pPr lvl="4"/>
            <a:r>
              <a:rPr lang="en-US" smtClean="0"/>
              <a:t>Šiesta úroveň</a:t>
            </a:r>
          </a:p>
          <a:p>
            <a:pPr lvl="4"/>
            <a:r>
              <a:rPr lang="en-US" smtClean="0"/>
              <a:t>Siedma úroveň</a:t>
            </a:r>
          </a:p>
          <a:p>
            <a:pPr lvl="4"/>
            <a:r>
              <a:rPr lang="en-US" smtClean="0"/>
              <a:t>ôsma úroveň textu</a:t>
            </a:r>
          </a:p>
          <a:p>
            <a:pPr lvl="4"/>
            <a:r>
              <a:rPr lang="en-US" smtClean="0"/>
              <a:t>Deviata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sk-SK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251DF7AB-33D7-423F-9B11-9C1E7A4FE82C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marL="1143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marL="1600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marL="20574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varog.datalan.sk/susan:8080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5867400"/>
            <a:ext cx="9070975" cy="1262063"/>
          </a:xfrm>
          <a:ln/>
        </p:spPr>
        <p:txBody>
          <a:bodyPr tIns="15876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1800" dirty="0"/>
              <a:t/>
            </a:r>
            <a:br>
              <a:rPr lang="sk-SK" sz="1800" dirty="0"/>
            </a:br>
            <a:r>
              <a:rPr lang="sk-SK" sz="1800" dirty="0"/>
              <a:t/>
            </a:r>
            <a:br>
              <a:rPr lang="sk-SK" sz="1800" dirty="0"/>
            </a:br>
            <a:endParaRPr lang="sk-SK" sz="1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0" y="6923088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" t="9895" r="1218" b="9895"/>
          <a:stretch>
            <a:fillRect/>
          </a:stretch>
        </p:blipFill>
        <p:spPr bwMode="auto">
          <a:xfrm>
            <a:off x="4311650" y="2339975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218" t="9895" r="1218" b="989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63848" y="2749550"/>
            <a:ext cx="882015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4695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/>
            <a:r>
              <a:rPr lang="sk-SK" sz="2800" b="1" dirty="0"/>
              <a:t>Datalan Sestate 1.0</a:t>
            </a:r>
          </a:p>
          <a:p>
            <a:pPr algn="ctr"/>
            <a:endParaRPr lang="sk-SK" sz="1500" b="1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3959225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60588" y="4467225"/>
            <a:ext cx="5629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230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/>
            <a:r>
              <a:rPr lang="sk-SK" sz="1500" b="1"/>
              <a:t>Biznis logika, matching, vyhľadávanie, výkon, štatistiky, API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Smerovanie dotazov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439863"/>
            <a:ext cx="4513263" cy="438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160588" y="0"/>
            <a:ext cx="5795962" cy="1017588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sk-SK" sz="2600" b="1">
                <a:solidFill>
                  <a:srgbClr val="2300DC"/>
                </a:solidFill>
              </a:rPr>
              <a:t>Celkový komponentový pohľad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1079500"/>
            <a:ext cx="7351712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3600450" y="3600450"/>
            <a:ext cx="2700338" cy="498475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sk-SK" sz="2600" b="1"/>
              <a:t>IV. Štatistiky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3975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Štatistiky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519363" y="1217613"/>
            <a:ext cx="4859337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200" b="1"/>
              <a:t>Jeden snaphot: 28837 inzerátov</a:t>
            </a: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800225"/>
            <a:ext cx="817245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Štatistiky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419475" y="1036638"/>
            <a:ext cx="324008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200" b="1"/>
              <a:t>Vývoj počtu tripletov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1417638"/>
            <a:ext cx="10079038" cy="491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Štatistiky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580063" y="900113"/>
            <a:ext cx="180022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600" b="1">
                <a:solidFill>
                  <a:srgbClr val="800080"/>
                </a:solidFill>
              </a:rPr>
              <a:t>rýchlosť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759450" y="1397000"/>
            <a:ext cx="324008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400" b="1">
                <a:solidFill>
                  <a:srgbClr val="800080"/>
                </a:solidFill>
              </a:rPr>
              <a:t>Notebook:2xCPU, 8GBRAM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8640763" y="2160588"/>
            <a:ext cx="95567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400"/>
              <a:t>sec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1768475"/>
            <a:ext cx="91344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Štatistiky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75" y="1489075"/>
            <a:ext cx="63055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759450" y="1397000"/>
            <a:ext cx="324008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400" b="1">
                <a:solidFill>
                  <a:srgbClr val="800080"/>
                </a:solidFill>
              </a:rPr>
              <a:t>Notebook:2xCPU, 8GBRAM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580063" y="900113"/>
            <a:ext cx="180022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600" b="1">
                <a:solidFill>
                  <a:srgbClr val="800080"/>
                </a:solidFill>
              </a:rPr>
              <a:t>rýchlosť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045450" y="3489325"/>
            <a:ext cx="95567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400"/>
              <a:t>min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Štatistiky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1200150"/>
            <a:ext cx="80867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879725" y="3235325"/>
            <a:ext cx="4140200" cy="1476375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sk-SK" sz="2600" b="1"/>
              <a:t>V. Implementácia – nástroje a znovapoužiteľné komponenty (znalosti)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3975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Vytvorené znovupoužiteľné nástroje a znalosti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20725" y="1189038"/>
            <a:ext cx="82804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264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000" b="1"/>
              <a:t>Nástroje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     – </a:t>
            </a:r>
            <a:r>
              <a:rPr lang="sk-SK" sz="2000" b="1">
                <a:solidFill>
                  <a:srgbClr val="FF6309"/>
                </a:solidFill>
              </a:rPr>
              <a:t>quoth.jar: </a:t>
            </a:r>
            <a:r>
              <a:rPr lang="sk-SK" sz="1600" b="1"/>
              <a:t>všeobecný OWLIM/SESAME klient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     – </a:t>
            </a:r>
            <a:r>
              <a:rPr lang="sk-SK" sz="2000" b="1">
                <a:solidFill>
                  <a:srgbClr val="FF6309"/>
                </a:solidFill>
              </a:rPr>
              <a:t>sestate-console.jar: </a:t>
            </a:r>
            <a:r>
              <a:rPr lang="sk-SK" sz="1600" b="1"/>
              <a:t>klient pre sestateDB, plno automatizované spracovanie inzerátov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20725" y="3060700"/>
            <a:ext cx="82804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264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000" b="1"/>
              <a:t>Používateľské rozhrania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     – </a:t>
            </a:r>
            <a:r>
              <a:rPr lang="sk-SK" sz="2000" b="1">
                <a:solidFill>
                  <a:srgbClr val="FF6309"/>
                </a:solidFill>
              </a:rPr>
              <a:t>sk.datalan.semweb.susan.war: </a:t>
            </a:r>
            <a:r>
              <a:rPr lang="sk-SK" sz="1600" b="1"/>
              <a:t>webový klient pre sestateDB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20725" y="4129088"/>
            <a:ext cx="828040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264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000" b="1"/>
              <a:t>Znalosti (všetky ontológie a znalosti)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  </a:t>
            </a:r>
            <a:r>
              <a:rPr lang="sk-SK" sz="2000" b="1">
                <a:solidFill>
                  <a:srgbClr val="FF6309"/>
                </a:solidFill>
              </a:rPr>
              <a:t> </a:t>
            </a:r>
            <a:r>
              <a:rPr lang="sk-SK" sz="1600" b="1">
                <a:solidFill>
                  <a:srgbClr val="FF6309"/>
                </a:solidFill>
              </a:rPr>
              <a:t> </a:t>
            </a:r>
            <a:r>
              <a:rPr lang="sk-SK" sz="1600" b="1"/>
              <a:t>– </a:t>
            </a:r>
            <a:r>
              <a:rPr lang="sk-SK" sz="1600" b="1">
                <a:solidFill>
                  <a:srgbClr val="FF6309"/>
                </a:solidFill>
              </a:rPr>
              <a:t> </a:t>
            </a:r>
            <a:r>
              <a:rPr lang="sk-SK" sz="2000" b="1">
                <a:solidFill>
                  <a:srgbClr val="FF6309"/>
                </a:solidFill>
              </a:rPr>
              <a:t>address.owl, territorialentity.owl, offer.owl, price.owl, realestate.owl, search.owl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20725" y="5597525"/>
            <a:ext cx="82804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264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2000" b="1"/>
              <a:t>Indivíduá (geopriestorové indivíduá SR a meny sveta)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     – </a:t>
            </a:r>
            <a:r>
              <a:rPr lang="sk-SK" sz="2000" b="1">
                <a:solidFill>
                  <a:srgbClr val="FF6309"/>
                </a:solidFill>
              </a:rPr>
              <a:t>region.owl, district.owl, municipality.owl, street.owl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FF6309"/>
                </a:solidFill>
              </a:rPr>
              <a:t>     </a:t>
            </a:r>
            <a:r>
              <a:rPr lang="sk-SK" sz="1600" b="1"/>
              <a:t>– </a:t>
            </a:r>
            <a:r>
              <a:rPr lang="sk-SK" sz="2000" b="1">
                <a:solidFill>
                  <a:srgbClr val="FF6309"/>
                </a:solidFill>
              </a:rPr>
              <a:t>currency.owl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468313" y="1390650"/>
            <a:ext cx="9070975" cy="5667375"/>
          </a:xfrm>
          <a:ln/>
        </p:spPr>
        <p:txBody>
          <a:bodyPr tIns="17640"/>
          <a:lstStyle/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I.   Molekula inzerátu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II.  Životný cyklus spracovania inzerátov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sk-SK" sz="2000" b="1"/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a. Matching inzerátov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b. Uzatváranie inzerátov s predanými nehnuteľnosťami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c. Odvodzovanie preferovaných inzerátov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d. Konštrukcia samostatnej databázy pre vyhľadávanie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   vyhľadávanie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	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III. Architektúra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sk-SK" sz="2000" b="1"/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a. Dotazovanie na databázu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b. Celkový komponentový model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	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IV. Štatistiky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V. Implementácia – vytvorené znovapoužiteľné nástroje a znalosti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VI. Prezentácia vyhľadávania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sk-SK" sz="2000" b="1"/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>
                <a:solidFill>
                  <a:srgbClr val="800080"/>
                </a:solidFill>
              </a:rPr>
              <a:t>VII. Ďalšia práca</a:t>
            </a:r>
          </a:p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2000" b="1"/>
              <a:t>     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779838" y="720725"/>
            <a:ext cx="143986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sk-SK" sz="3200" b="1"/>
              <a:t>Obsah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3975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1619250" y="3762375"/>
            <a:ext cx="6791325" cy="738188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sk-SK" sz="2600" b="1"/>
              <a:t>VI. Prezentácia používateľského rozhrania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sk-SK" sz="2600" b="1"/>
              <a:t>- </a:t>
            </a:r>
            <a:r>
              <a:rPr lang="sk-SK" sz="2600" b="1">
                <a:hlinkClick r:id="rId3"/>
              </a:rPr>
              <a:t>http://svarog.datalan.sk/susan:8080/</a:t>
            </a:r>
            <a:r>
              <a:rPr lang="sk-SK" sz="2600" b="1"/>
              <a:t>  -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3975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3600450" y="3600450"/>
            <a:ext cx="2700338" cy="498475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sk-SK" sz="2600" b="1" dirty="0"/>
              <a:t>VII. </a:t>
            </a:r>
            <a:r>
              <a:rPr lang="sk-SK" sz="2600" b="1" dirty="0" smtClean="0"/>
              <a:t>Ďa</a:t>
            </a:r>
            <a:r>
              <a:rPr lang="en-US" sz="2600" b="1" dirty="0" smtClean="0"/>
              <a:t>l</a:t>
            </a:r>
            <a:r>
              <a:rPr lang="sk-SK" sz="2600" b="1" dirty="0" smtClean="0"/>
              <a:t>šia </a:t>
            </a:r>
            <a:r>
              <a:rPr lang="sk-SK" sz="2600" b="1" dirty="0"/>
              <a:t>práca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3975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Molekula inzerátu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260475"/>
            <a:ext cx="6300787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Životný cyklus spracovania inzerátov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20725" y="1189038"/>
            <a:ext cx="828040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1. Loading inzerátov + odvodzovanie relácií medzi nehnuteľnosťami (TRREE):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     – </a:t>
            </a:r>
            <a:r>
              <a:rPr lang="sk-SK" sz="2000" b="1">
                <a:solidFill>
                  <a:srgbClr val="FF6309"/>
                </a:solidFill>
              </a:rPr>
              <a:t>realestate:sameAsCandidate, realestate:sameAs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sk-SK" sz="100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20725" y="4140200"/>
            <a:ext cx="8999538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4. Odvodzovanie preferečnosti medzi inzerátmi (SPARQL) </a:t>
            </a:r>
          </a:p>
          <a:p>
            <a:r>
              <a:rPr lang="sk-SK" sz="2000"/>
              <a:t>- </a:t>
            </a:r>
            <a:r>
              <a:rPr lang="sk-SK" sz="2000" b="1">
                <a:solidFill>
                  <a:srgbClr val="FF6309"/>
                </a:solidFill>
              </a:rPr>
              <a:t>offer:prefferableThan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20725" y="5292725"/>
            <a:ext cx="89995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5. Prenos aktívnych najlacnejších inzerátov na databázu obsahujúcu </a:t>
            </a:r>
            <a:r>
              <a:rPr lang="sk-SK" sz="1600" b="1">
                <a:solidFill>
                  <a:srgbClr val="800080"/>
                </a:solidFill>
              </a:rPr>
              <a:t>unikátne nehnuteľnosti</a:t>
            </a:r>
            <a:r>
              <a:rPr lang="sk-SK" sz="1600" b="1"/>
              <a:t>, do ktorej smerujú vyhľadávacie dotazy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	! pri zobrazení detailu inzerátu systém vracia aj všetky relácie na drahšie ponuky, ciže 	používateľ pracuje  nad všetkými aktívnymi inzerátmi!</a:t>
            </a:r>
          </a:p>
          <a:p>
            <a:endParaRPr lang="sk-SK" sz="1600" b="1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20725" y="2195513"/>
            <a:ext cx="8999538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2. Uzatváranie inzerátov s predanými nehnuteľnosťami (SPARQL) </a:t>
            </a:r>
          </a:p>
          <a:p>
            <a:r>
              <a:rPr lang="sk-SK" sz="2000"/>
              <a:t>- </a:t>
            </a:r>
            <a:r>
              <a:rPr lang="sk-SK" sz="2000" b="1">
                <a:solidFill>
                  <a:srgbClr val="FF6309"/>
                </a:solidFill>
              </a:rPr>
              <a:t>offer:isActive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20725" y="3168650"/>
            <a:ext cx="8999538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3. Odvodzovanie rozličných nehnuteľností (diskvalifikácia totožných) (SPARQL) </a:t>
            </a:r>
          </a:p>
          <a:p>
            <a:r>
              <a:rPr lang="sk-SK" sz="2000"/>
              <a:t>- </a:t>
            </a:r>
            <a:r>
              <a:rPr lang="sk-SK" sz="2000" b="1">
                <a:solidFill>
                  <a:srgbClr val="FF6309"/>
                </a:solidFill>
              </a:rPr>
              <a:t>owl:differentFrom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1. Matching inzerátov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1770063"/>
            <a:ext cx="629602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1438275"/>
            <a:ext cx="101933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800080"/>
                </a:solidFill>
              </a:rPr>
              <a:t>1. realestate:sameASCandidate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800080"/>
                </a:solidFill>
              </a:rPr>
              <a:t>2. realestate:sameAs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800080"/>
                </a:solidFill>
              </a:rPr>
              <a:t>3. owl:differentFrom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940425" y="1843088"/>
            <a:ext cx="3779838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/>
              <a:t>Napr. 3 unikátne nehnuteľnosti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19363" y="6523038"/>
            <a:ext cx="7199312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00AE00"/>
                </a:solidFill>
              </a:rPr>
              <a:t>Časová optimalizácia: postupné zmenšovanie množiny na spracovanie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2. Uzatváranie inzerátov s predanými nehnuteľnosťami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1654175"/>
            <a:ext cx="6145213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519363" y="6524625"/>
            <a:ext cx="7199312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00AE00"/>
                </a:solidFill>
              </a:rPr>
              <a:t>Časová optimalizácia: dotazovanie na menšiu množinu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 flipV="1">
            <a:off x="3238500" y="3059113"/>
            <a:ext cx="1443038" cy="182562"/>
          </a:xfrm>
          <a:prstGeom prst="line">
            <a:avLst/>
          </a:prstGeom>
          <a:noFill/>
          <a:ln w="36000">
            <a:solidFill>
              <a:srgbClr val="EB613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3238500" y="3060700"/>
            <a:ext cx="1443038" cy="179388"/>
          </a:xfrm>
          <a:prstGeom prst="line">
            <a:avLst/>
          </a:prstGeom>
          <a:noFill/>
          <a:ln w="36000">
            <a:solidFill>
              <a:srgbClr val="EB613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484438" y="179388"/>
            <a:ext cx="4932362" cy="1017587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4. Odvodenie preferovaných inzerátov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52563"/>
            <a:ext cx="8280400" cy="448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19363" y="6524625"/>
            <a:ext cx="7199312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00AE00"/>
                </a:solidFill>
              </a:rPr>
              <a:t>Časová optimalizácia: rýchlosť trvania klientských dotazov I.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2519363" y="360363"/>
            <a:ext cx="4932362" cy="1108075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sk-SK" sz="2600" b="1">
                <a:solidFill>
                  <a:srgbClr val="2300DC"/>
                </a:solidFill>
              </a:rPr>
              <a:t>5. Konštrukcia grafu (db) pre vyhľadávanie (unikátne najlacnejšie nehnuteľnosti)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3180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79613"/>
            <a:ext cx="360045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4679950" y="3600450"/>
            <a:ext cx="900113" cy="179388"/>
          </a:xfrm>
          <a:prstGeom prst="rightArrow">
            <a:avLst>
              <a:gd name="adj1" fmla="val 50000"/>
              <a:gd name="adj2" fmla="val 12544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463" y="2162175"/>
            <a:ext cx="4040187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519363" y="6524625"/>
            <a:ext cx="7199312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sk-SK" sz="1600" b="1">
                <a:solidFill>
                  <a:srgbClr val="00AE00"/>
                </a:solidFill>
              </a:rPr>
              <a:t>Časová optimalizácia: rýchlosť trvania klientských dotazov II.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3600450" y="3600450"/>
            <a:ext cx="2700338" cy="498475"/>
          </a:xfrm>
          <a:ln/>
        </p:spPr>
        <p:txBody>
          <a:bodyPr tIns="22932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sk-SK" sz="2600" b="1"/>
              <a:t>III. Architektúra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60363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50" y="6659563"/>
            <a:ext cx="144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39750"/>
            <a:ext cx="933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20430-Sestate1.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20120430-Sestate1.0</Template>
  <TotalTime>5</TotalTime>
  <Words>368</Words>
  <Application>Microsoft Office PowerPoint</Application>
  <PresentationFormat>Custom</PresentationFormat>
  <Paragraphs>101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Times New Roman</vt:lpstr>
      <vt:lpstr>Arial</vt:lpstr>
      <vt:lpstr>Lucida Sans Unicode</vt:lpstr>
      <vt:lpstr>20120430-Sestate1.0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Bratislava, Datalan 7.3.2012, 13:00</dc:title>
  <dc:creator>Bielik</dc:creator>
  <cp:lastModifiedBy>Bielik</cp:lastModifiedBy>
  <cp:revision>2</cp:revision>
  <cp:lastPrinted>2011-11-04T01:30:16Z</cp:lastPrinted>
  <dcterms:created xsi:type="dcterms:W3CDTF">2012-04-30T14:46:27Z</dcterms:created>
  <dcterms:modified xsi:type="dcterms:W3CDTF">2012-04-30T14:51:28Z</dcterms:modified>
</cp:coreProperties>
</file>