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9" r:id="rId5"/>
    <p:sldId id="257" r:id="rId6"/>
    <p:sldId id="268" r:id="rId7"/>
    <p:sldId id="271" r:id="rId8"/>
    <p:sldId id="279" r:id="rId9"/>
    <p:sldId id="270" r:id="rId10"/>
    <p:sldId id="276" r:id="rId11"/>
    <p:sldId id="274" r:id="rId12"/>
    <p:sldId id="275" r:id="rId13"/>
    <p:sldId id="259" r:id="rId14"/>
    <p:sldId id="273" r:id="rId15"/>
    <p:sldId id="262" r:id="rId16"/>
    <p:sldId id="278" r:id="rId17"/>
    <p:sldId id="258" r:id="rId18"/>
    <p:sldId id="272" r:id="rId19"/>
    <p:sldId id="260" r:id="rId20"/>
    <p:sldId id="266" r:id="rId21"/>
    <p:sldId id="280" r:id="rId22"/>
    <p:sldId id="267" r:id="rId23"/>
    <p:sldId id="265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6. 3. 2013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_cia_programu_Microsoft_Office_PowerPoint1.pptx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xplorable.com/research-variables" TargetMode="External"/><Relationship Id="rId2" Type="http://schemas.openxmlformats.org/officeDocument/2006/relationships/hyperlink" Target="http://www.theasa.org/ethics/guidelines.s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„</a:t>
            </a:r>
            <a:r>
              <a:rPr lang="sk-SK" sz="4900" dirty="0" smtClean="0"/>
              <a:t>Kvalitatívne experimentovanie“</a:t>
            </a:r>
            <a:br>
              <a:rPr lang="sk-SK" sz="4900" dirty="0" smtClean="0"/>
            </a:br>
            <a:r>
              <a:rPr lang="sk-SK" sz="4900" dirty="0" smtClean="0"/>
              <a:t/>
            </a:r>
            <a:br>
              <a:rPr lang="sk-SK" sz="4900" dirty="0" smtClean="0"/>
            </a:br>
            <a:r>
              <a:rPr lang="sk-SK" sz="4900" dirty="0" smtClean="0"/>
              <a:t>Mgr. Magdaléna Kusá</a:t>
            </a:r>
            <a:br>
              <a:rPr lang="sk-SK" sz="4900" dirty="0" smtClean="0"/>
            </a:br>
            <a:r>
              <a:rPr lang="en-US" sz="3100" dirty="0" smtClean="0"/>
              <a:t>magdalena.kusa@savba.sk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81000" y="4343400"/>
            <a:ext cx="8229600" cy="1676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k-SK" dirty="0" err="1" smtClean="0"/>
              <a:t>Personalized</a:t>
            </a:r>
            <a:r>
              <a:rPr lang="sk-SK" dirty="0" smtClean="0"/>
              <a:t> Web </a:t>
            </a:r>
            <a:r>
              <a:rPr lang="sk-SK" dirty="0" err="1" smtClean="0"/>
              <a:t>Group</a:t>
            </a:r>
            <a:r>
              <a:rPr lang="sk-SK" dirty="0" smtClean="0"/>
              <a:t> (</a:t>
            </a:r>
            <a:r>
              <a:rPr lang="sk-SK" dirty="0" err="1" smtClean="0"/>
              <a:t>PeWe</a:t>
            </a:r>
            <a:r>
              <a:rPr lang="sk-SK" dirty="0" smtClean="0"/>
              <a:t>)   </a:t>
            </a:r>
          </a:p>
          <a:p>
            <a:pPr algn="ctr">
              <a:buNone/>
            </a:pPr>
            <a:r>
              <a:rPr lang="sk-SK" dirty="0" smtClean="0"/>
              <a:t>Výskumný seminár pre študentov Bc., Ing. a PhD.</a:t>
            </a:r>
          </a:p>
          <a:p>
            <a:pPr algn="ctr">
              <a:buNone/>
            </a:pPr>
            <a:r>
              <a:rPr lang="sk-SK" dirty="0" smtClean="0"/>
              <a:t>Utorok 05.03.2013 10:45</a:t>
            </a:r>
          </a:p>
        </p:txBody>
      </p:sp>
      <p:sp>
        <p:nvSpPr>
          <p:cNvPr id="6" name="Zástupný symbol obsahu 3"/>
          <p:cNvSpPr>
            <a:spLocks noGrp="1"/>
          </p:cNvSpPr>
          <p:nvPr>
            <p:ph sz="half" idx="2"/>
          </p:nvPr>
        </p:nvSpPr>
        <p:spPr>
          <a:xfrm>
            <a:off x="381000" y="5943600"/>
            <a:ext cx="8229600" cy="914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400" dirty="0" smtClean="0"/>
              <a:t>U</a:t>
            </a:r>
            <a:r>
              <a:rPr lang="sk-SK" sz="1400" dirty="0" err="1" smtClean="0"/>
              <a:t>čebná</a:t>
            </a:r>
            <a:r>
              <a:rPr lang="sk-SK" sz="1400" dirty="0" smtClean="0"/>
              <a:t> pomôcka pre výskumný seminár na </a:t>
            </a:r>
          </a:p>
          <a:p>
            <a:pPr algn="ctr">
              <a:buNone/>
            </a:pPr>
            <a:r>
              <a:rPr lang="sk-SK" sz="1400" dirty="0" smtClean="0"/>
              <a:t>Fakulte informatiky a informačných technológií, Slovenská technická univerzita v Bratislave.</a:t>
            </a:r>
          </a:p>
          <a:p>
            <a:pPr algn="ctr">
              <a:buNone/>
            </a:pPr>
            <a:r>
              <a:rPr lang="sk-SK" sz="1400" dirty="0" smtClean="0"/>
              <a:t>Vedúca seminára: prof. Ing. Mária Bieliková,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Miesto a čas výskumu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2286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/>
              <a:t>prostredie</a:t>
            </a:r>
          </a:p>
          <a:p>
            <a:r>
              <a:rPr lang="sk-SK" dirty="0" smtClean="0"/>
              <a:t>Konkrétne, prítomné</a:t>
            </a:r>
          </a:p>
          <a:p>
            <a:r>
              <a:rPr lang="sk-SK" dirty="0" smtClean="0"/>
              <a:t>Vzdialené (telefonický prieskum)</a:t>
            </a:r>
          </a:p>
          <a:p>
            <a:r>
              <a:rPr lang="sk-SK" dirty="0" smtClean="0"/>
              <a:t>vymedzenie platnosti, aby to exponenciálne nenarastalo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/>
              <a:t>čas</a:t>
            </a:r>
            <a:r>
              <a:rPr lang="sk-SK" dirty="0" smtClean="0"/>
              <a:t>: </a:t>
            </a:r>
            <a:br>
              <a:rPr lang="sk-SK" dirty="0" smtClean="0"/>
            </a:br>
            <a:r>
              <a:rPr lang="sk-SK" dirty="0" smtClean="0"/>
              <a:t>obdobie zvyčajne niekoľko dní, v rozpätí týždeň, mesiac</a:t>
            </a:r>
          </a:p>
          <a:p>
            <a:pPr>
              <a:buNone/>
            </a:pPr>
            <a:r>
              <a:rPr lang="sk-SK" b="1" dirty="0" smtClean="0"/>
              <a:t>Tip</a:t>
            </a:r>
            <a:r>
              <a:rPr lang="sk-SK" dirty="0" smtClean="0"/>
              <a:t>: Vypracujte si časový plán, pre vlastnú kontrolu</a:t>
            </a:r>
          </a:p>
          <a:p>
            <a:pPr>
              <a:buNone/>
            </a:pPr>
            <a:r>
              <a:rPr lang="sk-SK" dirty="0" smtClean="0"/>
              <a:t>  </a:t>
            </a:r>
            <a:br>
              <a:rPr lang="sk-SK" dirty="0" smtClean="0"/>
            </a:br>
            <a:r>
              <a:rPr lang="sk-SK" dirty="0" smtClean="0"/>
              <a:t>jednorazový, viacnásobný, opakovaný výskum</a:t>
            </a:r>
            <a:endParaRPr lang="sk-SK" dirty="0"/>
          </a:p>
        </p:txBody>
      </p:sp>
      <p:pic>
        <p:nvPicPr>
          <p:cNvPr id="33794" name="Picture 2" descr="http://beta.img.cas.sk/static/oldadam/map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886200"/>
            <a:ext cx="2971800" cy="2971800"/>
          </a:xfrm>
          <a:prstGeom prst="ellipse">
            <a:avLst/>
          </a:prstGeom>
          <a:noFill/>
        </p:spPr>
      </p:pic>
      <p:pic>
        <p:nvPicPr>
          <p:cNvPr id="33796" name="Picture 4" descr="http://www.foviance.com/wp-content/uploads/2008/05/ViewingRoom_jpg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324224"/>
            <a:ext cx="3276600" cy="3276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Respondenti / </a:t>
            </a:r>
            <a:r>
              <a:rPr lang="sk-SK" sz="3600" dirty="0" smtClean="0"/>
              <a:t>jednotky základného súboru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763000" cy="5257800"/>
          </a:xfrm>
        </p:spPr>
        <p:txBody>
          <a:bodyPr>
            <a:noAutofit/>
          </a:bodyPr>
          <a:lstStyle/>
          <a:p>
            <a:r>
              <a:rPr lang="sk-SK" sz="2400" b="1" dirty="0" smtClean="0"/>
              <a:t>Podskupiny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sk-SK" sz="2400" dirty="0" smtClean="0"/>
              <a:t>určenie čo možno</a:t>
            </a:r>
            <a:r>
              <a:rPr lang="en-US" sz="2400" dirty="0" smtClean="0"/>
              <a:t> n</a:t>
            </a:r>
            <a:r>
              <a:rPr lang="sk-SK" sz="2400" dirty="0" err="1" smtClean="0"/>
              <a:t>ajhomogénnejších</a:t>
            </a:r>
            <a:r>
              <a:rPr lang="en-US" sz="2400" dirty="0" smtClean="0"/>
              <a:t> </a:t>
            </a:r>
            <a:r>
              <a:rPr lang="sk-SK" sz="2400" dirty="0" smtClean="0"/>
              <a:t>podskupín </a:t>
            </a:r>
            <a:r>
              <a:rPr lang="en-US" sz="2400" dirty="0" smtClean="0"/>
              <a:t> </a:t>
            </a:r>
            <a:r>
              <a:rPr lang="sk-SK" sz="2400" dirty="0" smtClean="0"/>
              <a:t>slúži na </a:t>
            </a:r>
            <a:r>
              <a:rPr lang="en-US" sz="2400" dirty="0" smtClean="0"/>
              <a:t> </a:t>
            </a:r>
            <a:r>
              <a:rPr lang="sk-SK" sz="2400" dirty="0" smtClean="0"/>
              <a:t>testovanie postoja</a:t>
            </a:r>
            <a:r>
              <a:rPr lang="en-US" sz="2400" dirty="0" smtClean="0"/>
              <a:t> </a:t>
            </a:r>
            <a:r>
              <a:rPr lang="sk-SK" sz="2400" dirty="0" smtClean="0"/>
              <a:t>k produktu pri zmene</a:t>
            </a:r>
            <a:r>
              <a:rPr lang="en-US" sz="2400" dirty="0" smtClean="0"/>
              <a:t> </a:t>
            </a:r>
            <a:r>
              <a:rPr lang="sk-SK" sz="2400" dirty="0" smtClean="0"/>
              <a:t>jednej premennej</a:t>
            </a:r>
            <a:r>
              <a:rPr lang="en-US" sz="2400" dirty="0" smtClean="0"/>
              <a:t> </a:t>
            </a:r>
            <a:r>
              <a:rPr lang="sk-SK" sz="2400" dirty="0" smtClean="0"/>
              <a:t>(napr.: ne- </a:t>
            </a:r>
            <a:r>
              <a:rPr lang="sk-SK" sz="2400" dirty="0" err="1" smtClean="0"/>
              <a:t>vs</a:t>
            </a:r>
            <a:r>
              <a:rPr lang="sk-SK" sz="2400" dirty="0" smtClean="0"/>
              <a:t>. obohatené vyhľadávanie)</a:t>
            </a:r>
            <a:endParaRPr lang="en-US" sz="2400" dirty="0" smtClean="0"/>
          </a:p>
          <a:p>
            <a:r>
              <a:rPr lang="sk-SK" sz="2400" dirty="0" smtClean="0"/>
              <a:t>špecifikovanie výberu jednotky </a:t>
            </a:r>
            <a:br>
              <a:rPr lang="sk-SK" sz="2400" dirty="0" smtClean="0"/>
            </a:br>
            <a:r>
              <a:rPr lang="sk-SK" sz="2400" dirty="0" smtClean="0"/>
              <a:t>– element populácie zahrnutý do výskumu</a:t>
            </a:r>
            <a:endParaRPr lang="sk-SK" sz="2400" b="1" dirty="0" smtClean="0"/>
          </a:p>
          <a:p>
            <a:r>
              <a:rPr lang="sk-SK" sz="2400" b="1" dirty="0" smtClean="0"/>
              <a:t>vyčerpávajúce</a:t>
            </a:r>
            <a:r>
              <a:rPr lang="sk-SK" sz="2400" dirty="0" smtClean="0"/>
              <a:t> zisťovanie sa deje u všetkých jednotiek súboru</a:t>
            </a:r>
          </a:p>
          <a:p>
            <a:r>
              <a:rPr lang="sk-SK" sz="2400" b="1" dirty="0" smtClean="0"/>
              <a:t>výberové </a:t>
            </a:r>
            <a:r>
              <a:rPr lang="sk-SK" sz="2400" dirty="0" smtClean="0"/>
              <a:t>(úspora času)</a:t>
            </a:r>
            <a:br>
              <a:rPr lang="sk-SK" sz="2400" dirty="0" smtClean="0"/>
            </a:br>
            <a:r>
              <a:rPr lang="sk-SK" sz="2400" dirty="0" smtClean="0"/>
              <a:t>rámcom: telefónny zoznam, zoznam študentov fakulty,...</a:t>
            </a:r>
            <a:r>
              <a:rPr lang="sk-SK" sz="2400" b="1" dirty="0" smtClean="0"/>
              <a:t/>
            </a:r>
            <a:br>
              <a:rPr lang="sk-SK" sz="2400" b="1" dirty="0" smtClean="0"/>
            </a:br>
            <a:r>
              <a:rPr lang="sk-SK" sz="2400" dirty="0" smtClean="0"/>
              <a:t>Príklad</a:t>
            </a:r>
            <a:r>
              <a:rPr lang="sk-SK" sz="2400" b="1" dirty="0" smtClean="0"/>
              <a:t>: </a:t>
            </a:r>
            <a:r>
              <a:rPr lang="sk-SK" sz="2400" dirty="0" smtClean="0"/>
              <a:t>muži medzi 20 a 30 r., žijúci v Bratislave, príjmovej kategórie 600€-1000€</a:t>
            </a:r>
            <a:br>
              <a:rPr lang="sk-SK" sz="2400" dirty="0" smtClean="0"/>
            </a:br>
            <a:r>
              <a:rPr lang="sk-SK" sz="2400" b="1" dirty="0" smtClean="0"/>
              <a:t>kvótny</a:t>
            </a:r>
            <a:r>
              <a:rPr lang="sk-SK" sz="2400" dirty="0" smtClean="0"/>
              <a:t> (podiel zastúpenia určitých vlastností)</a:t>
            </a:r>
            <a:br>
              <a:rPr lang="sk-SK" sz="2400" dirty="0" smtClean="0"/>
            </a:br>
            <a:r>
              <a:rPr lang="sk-SK" sz="2400" b="1" dirty="0" smtClean="0"/>
              <a:t>metóda</a:t>
            </a:r>
            <a:r>
              <a:rPr lang="sk-SK" sz="2400" dirty="0" smtClean="0"/>
              <a:t>: snehová guľa</a:t>
            </a:r>
            <a:endParaRPr lang="sk-SK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Nástroje </a:t>
            </a:r>
          </a:p>
          <a:p>
            <a:pPr>
              <a:buNone/>
            </a:pPr>
            <a:r>
              <a:rPr lang="sk-SK" dirty="0" smtClean="0"/>
              <a:t>Diktafón</a:t>
            </a:r>
          </a:p>
          <a:p>
            <a:pPr>
              <a:buNone/>
            </a:pPr>
            <a:r>
              <a:rPr lang="sk-SK" dirty="0" smtClean="0"/>
              <a:t>Kamera</a:t>
            </a:r>
          </a:p>
          <a:p>
            <a:pPr>
              <a:buNone/>
            </a:pPr>
            <a:r>
              <a:rPr lang="sk-SK" dirty="0" smtClean="0"/>
              <a:t>Dotazník  </a:t>
            </a:r>
          </a:p>
          <a:p>
            <a:pPr>
              <a:buNone/>
            </a:pPr>
            <a:r>
              <a:rPr lang="sk-SK" dirty="0" err="1" smtClean="0"/>
              <a:t>Eye-tracking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Mobil</a:t>
            </a:r>
          </a:p>
          <a:p>
            <a:pPr>
              <a:buNone/>
            </a:pPr>
            <a:r>
              <a:rPr lang="sk-SK" dirty="0" smtClean="0"/>
              <a:t>Papier a fixky na kreslenie</a:t>
            </a:r>
          </a:p>
          <a:p>
            <a:pPr>
              <a:buNone/>
            </a:pPr>
            <a:r>
              <a:rPr lang="sk-SK" dirty="0" smtClean="0"/>
              <a:t>Fotografie</a:t>
            </a:r>
          </a:p>
          <a:p>
            <a:pPr>
              <a:buNone/>
            </a:pPr>
            <a:r>
              <a:rPr lang="sk-SK" dirty="0" smtClean="0"/>
              <a:t>Obrázky (triediaca metóda)</a:t>
            </a:r>
          </a:p>
          <a:p>
            <a:pPr>
              <a:buNone/>
            </a:pPr>
            <a:r>
              <a:rPr lang="sk-SK" dirty="0" smtClean="0"/>
              <a:t>Zápisník</a:t>
            </a:r>
          </a:p>
        </p:txBody>
      </p:sp>
      <p:pic>
        <p:nvPicPr>
          <p:cNvPr id="25604" name="Picture 4" descr="http://www.kolky.sk/files/uploaded/UserFiles/Obrazky/Ilustracne%20obrazky/kam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191000"/>
            <a:ext cx="3124200" cy="1909847"/>
          </a:xfrm>
          <a:prstGeom prst="rect">
            <a:avLst/>
          </a:prstGeom>
          <a:noFill/>
        </p:spPr>
      </p:pic>
      <p:pic>
        <p:nvPicPr>
          <p:cNvPr id="25606" name="Picture 6" descr="http://www.zive.sk/Files/Obrazky/TestCentrum/2004/Olympus-VN/olympus-v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990600"/>
            <a:ext cx="2695575" cy="2314575"/>
          </a:xfrm>
          <a:prstGeom prst="rect">
            <a:avLst/>
          </a:prstGeom>
          <a:noFill/>
        </p:spPr>
      </p:pic>
      <p:pic>
        <p:nvPicPr>
          <p:cNvPr id="25602" name="Picture 2" descr="http://www.ratsk.sk/inovacnepodnikanie/___nahlad.php?filename=userfiles/clanky/21_03_2011/10/1300706186p12262163.vedec.jpg&amp;width=300&amp;height=2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905000"/>
            <a:ext cx="2543175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a techniky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400" b="1" dirty="0" smtClean="0"/>
              <a:t>Rozhovor/ interview:</a:t>
            </a:r>
            <a:r>
              <a:rPr lang="sk-SK" sz="2400" dirty="0" smtClean="0"/>
              <a:t> štandardizovaný, polo- , ne- (okruhy tém)</a:t>
            </a:r>
          </a:p>
          <a:p>
            <a:pPr>
              <a:buNone/>
            </a:pPr>
            <a:r>
              <a:rPr lang="sk-SK" sz="2400" b="1" dirty="0" smtClean="0"/>
              <a:t>Otázky</a:t>
            </a:r>
            <a:r>
              <a:rPr lang="sk-SK" sz="2400" dirty="0" smtClean="0"/>
              <a:t>: triediace (</a:t>
            </a:r>
            <a:r>
              <a:rPr lang="sk-SK" sz="2400" dirty="0" err="1" smtClean="0"/>
              <a:t>statusové</a:t>
            </a:r>
            <a:r>
              <a:rPr lang="sk-SK" sz="2400" dirty="0" smtClean="0"/>
              <a:t>, demografické, svetonázorové), </a:t>
            </a:r>
            <a:br>
              <a:rPr lang="sk-SK" sz="2400" dirty="0" smtClean="0"/>
            </a:br>
            <a:r>
              <a:rPr lang="sk-SK" sz="2400" dirty="0" smtClean="0"/>
              <a:t>         meritórne (orientované na problematiku výskumu), </a:t>
            </a:r>
            <a:br>
              <a:rPr lang="sk-SK" sz="2400" dirty="0" smtClean="0"/>
            </a:br>
            <a:r>
              <a:rPr lang="sk-SK" sz="2400" dirty="0" smtClean="0"/>
              <a:t>         filtračné (otázky, na kt. je kompetentný odpovedať), </a:t>
            </a:r>
            <a:br>
              <a:rPr lang="sk-SK" sz="2400" dirty="0" smtClean="0"/>
            </a:br>
            <a:r>
              <a:rPr lang="sk-SK" sz="2400" u="sng" dirty="0" smtClean="0"/>
              <a:t>uzavreté</a:t>
            </a:r>
            <a:r>
              <a:rPr lang="sk-SK" sz="2400" dirty="0" smtClean="0"/>
              <a:t> (jednoznačné odpovede, strata) </a:t>
            </a:r>
            <a:br>
              <a:rPr lang="sk-SK" sz="2400" dirty="0" smtClean="0"/>
            </a:br>
            <a:r>
              <a:rPr lang="sk-SK" sz="2400" dirty="0" smtClean="0"/>
              <a:t> </a:t>
            </a:r>
            <a:r>
              <a:rPr lang="sk-SK" sz="2400" dirty="0" err="1" smtClean="0"/>
              <a:t>vs</a:t>
            </a:r>
            <a:r>
              <a:rPr lang="sk-SK" sz="2400" dirty="0" smtClean="0"/>
              <a:t>. </a:t>
            </a:r>
            <a:r>
              <a:rPr lang="sk-SK" sz="2400" u="sng" dirty="0" smtClean="0"/>
              <a:t>otvorené</a:t>
            </a:r>
            <a:r>
              <a:rPr lang="sk-SK" sz="2400" dirty="0" smtClean="0"/>
              <a:t> (voľné vyjadrenie respondenta)</a:t>
            </a:r>
            <a:br>
              <a:rPr lang="sk-SK" sz="2400" dirty="0" smtClean="0"/>
            </a:br>
            <a:endParaRPr lang="sk-SK" sz="2400" dirty="0" smtClean="0"/>
          </a:p>
          <a:p>
            <a:r>
              <a:rPr lang="sk-SK" sz="2400" dirty="0" smtClean="0"/>
              <a:t>sety otázok </a:t>
            </a:r>
            <a:r>
              <a:rPr lang="sk-SK" sz="2400" dirty="0" err="1" smtClean="0"/>
              <a:t>vs</a:t>
            </a:r>
            <a:r>
              <a:rPr lang="sk-SK" sz="2400" dirty="0" smtClean="0"/>
              <a:t>. doplňujúce (test pravdivosti predchádzajúcich výpovedí)</a:t>
            </a:r>
            <a:br>
              <a:rPr lang="sk-SK" sz="2400" dirty="0" smtClean="0"/>
            </a:br>
            <a:r>
              <a:rPr lang="sk-SK" sz="2400" dirty="0" smtClean="0"/>
              <a:t>„Do akej miery považujete XY za užitočné na škále Š ?“, „Zoraďte, prosím, X,Y a Z podľa užitočnosti“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Metódy a techniky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Dotazník</a:t>
            </a:r>
            <a:r>
              <a:rPr lang="sk-SK" dirty="0" smtClean="0"/>
              <a:t> - úvod a záver, návratnosť &lt; 50%</a:t>
            </a:r>
          </a:p>
          <a:p>
            <a:r>
              <a:rPr lang="sk-SK" dirty="0" smtClean="0"/>
              <a:t>Kontrolovaný </a:t>
            </a:r>
            <a:r>
              <a:rPr lang="sk-SK" b="1" dirty="0" smtClean="0"/>
              <a:t>experiment</a:t>
            </a:r>
            <a:r>
              <a:rPr lang="sk-SK" dirty="0" smtClean="0"/>
              <a:t> + (zúčastnené) pozorovanie – práca používateľa so sledovanou aplikáciou/prototypom produktu</a:t>
            </a:r>
          </a:p>
          <a:p>
            <a:pPr>
              <a:buNone/>
            </a:pPr>
            <a:r>
              <a:rPr lang="sk-SK" dirty="0" smtClean="0"/>
              <a:t>Konkrétne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u="sng" dirty="0" err="1" smtClean="0"/>
              <a:t>projektívne</a:t>
            </a:r>
            <a:r>
              <a:rPr lang="sk-SK" dirty="0" smtClean="0"/>
              <a:t> otázky (navodenie situácie „V prípade, že by čas/peniaze nehrali úlohu, používali by ste </a:t>
            </a:r>
            <a:r>
              <a:rPr lang="en-US" dirty="0" err="1" smtClean="0"/>
              <a:t>dan</a:t>
            </a:r>
            <a:r>
              <a:rPr lang="sk-SK" dirty="0" smtClean="0"/>
              <a:t>ú </a:t>
            </a:r>
            <a:r>
              <a:rPr lang="sk-SK" dirty="0" err="1" smtClean="0"/>
              <a:t>fičúriu</a:t>
            </a:r>
            <a:r>
              <a:rPr lang="sk-SK" dirty="0" smtClean="0"/>
              <a:t>....?“)</a:t>
            </a:r>
          </a:p>
          <a:p>
            <a:r>
              <a:rPr lang="sk-SK" b="1" dirty="0" err="1" smtClean="0"/>
              <a:t>focusové</a:t>
            </a:r>
            <a:r>
              <a:rPr lang="sk-SK" b="1" dirty="0" smtClean="0"/>
              <a:t> skupiny</a:t>
            </a:r>
          </a:p>
          <a:p>
            <a:r>
              <a:rPr lang="sk-SK" b="1" dirty="0" smtClean="0"/>
              <a:t>Výskum na webe / analýza prameňov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Metod</a:t>
            </a:r>
            <a:r>
              <a:rPr lang="en-US" dirty="0" smtClean="0"/>
              <a:t>o</a:t>
            </a:r>
            <a:r>
              <a:rPr lang="sk-SK" dirty="0" err="1" smtClean="0"/>
              <a:t>lógia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b="1" dirty="0" smtClean="0"/>
              <a:t>Rozlišovať</a:t>
            </a:r>
            <a:r>
              <a:rPr lang="sk-SK" dirty="0" smtClean="0"/>
              <a:t>:</a:t>
            </a:r>
          </a:p>
          <a:p>
            <a:r>
              <a:rPr lang="sk-SK" dirty="0" smtClean="0"/>
              <a:t>otázky, kt. si kladie výskumník (vstupy a výstupy výskumu budú v odbornom jazyku)</a:t>
            </a:r>
          </a:p>
          <a:p>
            <a:r>
              <a:rPr lang="sk-SK" dirty="0" smtClean="0"/>
              <a:t>otázky kladené respondentom (prispôsobené tak, aby ich pochopil respondent - laik)</a:t>
            </a:r>
          </a:p>
          <a:p>
            <a:pPr>
              <a:buNone/>
            </a:pPr>
            <a:r>
              <a:rPr lang="sk-SK" b="1" dirty="0" smtClean="0"/>
              <a:t>Pozor</a:t>
            </a:r>
            <a:r>
              <a:rPr lang="sk-SK" dirty="0" smtClean="0"/>
              <a:t> na:</a:t>
            </a:r>
          </a:p>
          <a:p>
            <a:r>
              <a:rPr lang="sk-SK" dirty="0" smtClean="0"/>
              <a:t> duplicitu, </a:t>
            </a:r>
          </a:p>
          <a:p>
            <a:r>
              <a:rPr lang="sk-SK" dirty="0" smtClean="0"/>
              <a:t>sugestívnosť – („Súhlasíte s tvrdením...? Vyhľadávate/Uprednostňujete...?“) </a:t>
            </a:r>
          </a:p>
          <a:p>
            <a:r>
              <a:rPr lang="sk-SK" dirty="0" smtClean="0"/>
              <a:t>tendenčnosť , ovplyvňovanie respondentov - </a:t>
            </a:r>
            <a:br>
              <a:rPr lang="sk-SK" dirty="0" smtClean="0"/>
            </a:br>
            <a:r>
              <a:rPr lang="sk-SK" dirty="0" smtClean="0"/>
              <a:t>(„Zaujímate sa o poéziu?“) </a:t>
            </a:r>
          </a:p>
          <a:p>
            <a:pPr>
              <a:buNone/>
            </a:pPr>
            <a:r>
              <a:rPr lang="sk-SK" b="1" dirty="0" smtClean="0"/>
              <a:t>Vyzývať</a:t>
            </a:r>
            <a:r>
              <a:rPr lang="sk-SK" dirty="0" smtClean="0"/>
              <a:t> respondentov:</a:t>
            </a:r>
            <a:br>
              <a:rPr lang="sk-SK" dirty="0" smtClean="0"/>
            </a:br>
            <a:r>
              <a:rPr lang="sk-SK" dirty="0" smtClean="0"/>
              <a:t>„Prosím, buďte čo najviac kritický, ...“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 konci – „Čo by ste dodatočne ešte radi podotkli, skritizovali, čo naopak vyzdvihli?“</a:t>
            </a:r>
          </a:p>
          <a:p>
            <a:r>
              <a:rPr lang="sk-SK" dirty="0" smtClean="0"/>
              <a:t>otázky kladené okľukou – aby resp. nepoznal o čo ide (odviesť pozornosť iným smerom – </a:t>
            </a:r>
            <a:r>
              <a:rPr lang="sk-SK" dirty="0" err="1" smtClean="0"/>
              <a:t>info</a:t>
            </a:r>
            <a:r>
              <a:rPr lang="sk-SK" dirty="0" smtClean="0"/>
              <a:t> podať respondentovi len všeobecné)</a:t>
            </a: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Etika výskumu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neohrozovať respondenta</a:t>
            </a:r>
          </a:p>
          <a:p>
            <a:r>
              <a:rPr lang="sk-SK" dirty="0" smtClean="0"/>
              <a:t>neklásť znepokojujúce otázky </a:t>
            </a:r>
          </a:p>
          <a:p>
            <a:r>
              <a:rPr lang="sk-SK" dirty="0" smtClean="0"/>
              <a:t>nefrustrovať respondentov</a:t>
            </a:r>
          </a:p>
          <a:p>
            <a:r>
              <a:rPr lang="sk-SK" dirty="0" smtClean="0"/>
              <a:t>nenarušiť ich integritu</a:t>
            </a:r>
          </a:p>
          <a:p>
            <a:endParaRPr lang="sk-SK" dirty="0" smtClean="0"/>
          </a:p>
          <a:p>
            <a:r>
              <a:rPr lang="sk-SK" dirty="0" smtClean="0"/>
              <a:t>zaručiť anonymitu</a:t>
            </a:r>
          </a:p>
          <a:p>
            <a:endParaRPr lang="sk-SK" dirty="0" smtClean="0"/>
          </a:p>
          <a:p>
            <a:pPr>
              <a:buNone/>
            </a:pPr>
            <a:r>
              <a:rPr lang="en-US" b="1" dirty="0" smtClean="0"/>
              <a:t>Ethical Guidelines for Good Research Practice </a:t>
            </a:r>
          </a:p>
          <a:p>
            <a:pPr>
              <a:buNone/>
            </a:pPr>
            <a:r>
              <a:rPr lang="sk-SK" dirty="0" smtClean="0"/>
              <a:t>http://www.theasa.org/ethics/guidelines.shtml</a:t>
            </a:r>
            <a:endParaRPr lang="sk-S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hrubé dáta → výsledné dáta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Overovanie, </a:t>
            </a:r>
            <a:r>
              <a:rPr lang="sk-SK" dirty="0" err="1" smtClean="0"/>
              <a:t>replikovateľný</a:t>
            </a:r>
            <a:r>
              <a:rPr lang="sk-SK" dirty="0" smtClean="0"/>
              <a:t> experiment</a:t>
            </a:r>
          </a:p>
          <a:p>
            <a:r>
              <a:rPr lang="sk-SK" dirty="0" smtClean="0"/>
              <a:t>Uskutočniteľnosť </a:t>
            </a:r>
          </a:p>
          <a:p>
            <a:r>
              <a:rPr lang="sk-SK" dirty="0" smtClean="0"/>
              <a:t>Cena </a:t>
            </a:r>
            <a:br>
              <a:rPr lang="sk-SK" dirty="0" smtClean="0"/>
            </a:br>
            <a:r>
              <a:rPr lang="sk-SK" u="sng" dirty="0" smtClean="0"/>
              <a:t>agentúry</a:t>
            </a:r>
            <a:r>
              <a:rPr lang="sk-SK" dirty="0" smtClean="0"/>
              <a:t> TNS, </a:t>
            </a:r>
            <a:r>
              <a:rPr lang="sk-SK" dirty="0" err="1" smtClean="0"/>
              <a:t>Focus</a:t>
            </a:r>
            <a:r>
              <a:rPr lang="sk-SK" dirty="0" smtClean="0"/>
              <a:t>, GFK, Štatistický úrad SR,...: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 smtClean="0"/>
              <a:t>fokusy</a:t>
            </a:r>
            <a:r>
              <a:rPr lang="sk-SK" dirty="0" smtClean="0"/>
              <a:t> s 8 resp., cca 2h, DVD záznam, prítomný zadávateľ + záverečná správa, diskusiu moderuje psychológ, </a:t>
            </a:r>
            <a:r>
              <a:rPr lang="en-US" dirty="0" smtClean="0"/>
              <a:t>XXXX</a:t>
            </a:r>
            <a:r>
              <a:rPr lang="sk-SK" dirty="0" smtClean="0"/>
              <a:t>€</a:t>
            </a: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individuálne rozhovory, 4-12 resp., laici i odborníci, súhrnná správa, </a:t>
            </a:r>
            <a:r>
              <a:rPr lang="en-US" dirty="0" smtClean="0"/>
              <a:t>XXXX</a:t>
            </a:r>
            <a:r>
              <a:rPr lang="sk-SK" dirty="0" smtClean="0"/>
              <a:t>€ </a:t>
            </a: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     </a:t>
            </a:r>
            <a:r>
              <a:rPr lang="sk-SK" u="sng" dirty="0" smtClean="0"/>
              <a:t>študenti</a:t>
            </a:r>
            <a:r>
              <a:rPr lang="sk-SK" dirty="0" smtClean="0"/>
              <a:t> sociológie, etnológie, psychológie z FFUK, FSEV – kontaktovať sekretariáty katedier, Zdarma </a:t>
            </a:r>
          </a:p>
          <a:p>
            <a:r>
              <a:rPr lang="sk-SK" dirty="0" smtClean="0"/>
              <a:t>Úskalia výskumu</a:t>
            </a:r>
          </a:p>
          <a:p>
            <a:r>
              <a:rPr lang="sk-SK" dirty="0" smtClean="0"/>
              <a:t>Možné problémy pri meraní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primárne, hrubé – osobné informácie charakteristika, znalosti, názory, záujmy, preferencie(minulé, súčasné, zamýšľané správanie) </a:t>
            </a:r>
          </a:p>
          <a:p>
            <a:r>
              <a:rPr lang="sk-SK" dirty="0" smtClean="0"/>
              <a:t>výsledné dáta (priemerný výsledok pokusov), štatistická analýza, test </a:t>
            </a:r>
            <a:r>
              <a:rPr lang="sk-SK" dirty="0" err="1" smtClean="0"/>
              <a:t>signifikantnosti</a:t>
            </a:r>
            <a:r>
              <a:rPr lang="sk-SK" dirty="0" smtClean="0"/>
              <a:t> dát, vyhodnocovanie, zovšeobecnenia zistení na javy, vynášanie úsudkov, interpretácie</a:t>
            </a:r>
          </a:p>
          <a:p>
            <a:r>
              <a:rPr lang="sk-SK" dirty="0" smtClean="0"/>
              <a:t>(grafy – </a:t>
            </a:r>
            <a:r>
              <a:rPr lang="sk-SK" dirty="0" err="1" smtClean="0"/>
              <a:t>Matlab</a:t>
            </a:r>
            <a:r>
              <a:rPr lang="sk-SK" dirty="0" smtClean="0"/>
              <a:t>, Excel, ...</a:t>
            </a:r>
            <a:r>
              <a:rPr lang="sk-SK" dirty="0" err="1" smtClean="0"/>
              <a:t>Systat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628776"/>
          <a:ext cx="8306594" cy="6229224"/>
        </p:xfrm>
        <a:graphic>
          <a:graphicData uri="http://schemas.openxmlformats.org/presentationml/2006/ole">
            <p:oleObj spid="_x0000_s1026" name="Prezentácia" r:id="rId3" imgW="4570330" imgH="3427597" progId="PowerPoint.Show.12">
              <p:embed/>
            </p:oleObj>
          </a:graphicData>
        </a:graphic>
      </p:graphicFrame>
      <p:sp>
        <p:nvSpPr>
          <p:cNvPr id="1028" name="AutoShape 4" descr="data:image/jpeg;base64,/9j/4AAQSkZJRgABAQAAAQABAAD/2wCEAAkGBhAQDxAPEA0MDA0OEA0NDQ8NDw8PDw4QExAVFRUQFBIXHSceFxkvGhISHy8gIyc1LCw4Fh4xNTAqOCYrLSkBCQoKDgwOGQ8PGTUlHSUpNSkqMzY1KS0sLCksKTEsLDU1LCk1LSwpKSwuLS4sNSwpKjU0LDUtNSk1NSwpKTUvNf/AABEIAM0A9gMBIgACEQEDEQH/xAAbAAEAAgMBAQAAAAAAAAAAAAAAAQYCBQcDBP/EAEIQAAIBAwIDBAUFDQkAAAAAAAABAgMREgQTBSExBhQyQQciUWFxFjNSgZEVFyMkNENicoKxssHCCDZGU4OFobTF/8QAGgEBAQEAAwEAAAAAAAAAAAAAAAIEAQMGBf/EACsRAQACAgIBAgQFBQAAAAAAAAABAgQRAxIhMUETFCJRMkKBsfAFUmGSof/aAAwDAQACEQMRAD8A7iAAAAAAAAAAAAAAAAAAAAAAAAAAAAAAAAAAAAAAAAAAAAAAAACGxcCQQiQABFwJBFxcCQAABFxcCQQiQAAAAAAAAAAAAAAAAAAAAAAAAKz2t4hUjKFKE3TjKLlJptN87WbXkevDOCTjOFRayVSHWSi5Wly6Xu01c+7jOho1sY1ZRhPm6byUZe+1+q6Fc0bnptXGlCqqkJThGWPhal7V5NGivmuoeVyo+Bm/F5o7VmYiJiZ3WftpdUSQiTO9Uhmo4vwipWkpx1E6KjG2McufO9+UkbgxqLk/gzmszE+HRkcFOek0vHj9Y/ZSeD6Krqc13mrTwx85yve/6S9hctPTcYxi3k4xUW352XUrfYrrW+FP+otNjt5p+rT4/wDQeGsY1eX81t78z7TP3SADpffVntjWlHZxnOF9y+MnG/h9h9/aGbjpJNSlGX4Pmm0/EvNGt7a/mf8AU/pPr7Q6uEtJynBuW1jaSbfNP+RoiPFXl+bk68ubEz+WNf6y+vs3NvS0225N53cm2/G/NmzNV2Y/Jaf7f8bNqdN/xS+5gb+V4t/2x+wQ2SQyWx8H3dobuzuLcvj0eOX0culz70yv/JRd43dx4Z7mOPrXvla9+lywJF2isejDh3yb9/mKxHnxr3hIAIbg1+q45Rp1NqVRKfK/JtRv0yfkbAr/ABLssqtZ1FUxjNpzjjd9Lcn9RdIiZ8sObfJpSJxqxNt+/wBv+N+mSYwjZJLolZGRDcAAAAAAAAAADW8U4FT1DUpucZRWKcX5fBnnw/s3RoyU1lOavZza9X4JcjbArvbWtsk4WPPL8aaR2+6CQCWsIkrq3tJAGv4XwWGncnCU5Z43yafS/Sy95sADmZmfMuri4qcNYpxxqIAAcO18uu4dCtHCpG6vdW5NP2pmrh2OoJ3cqsl7G4q/xaRvgVF7R4iWTmwcfnt35KRMsKVJRioxSjGKSSXRJGYBLVEREagAAcoJAAAAARYkAAAAAAAAAAAAAAAGNSoopuTUYpXbbskvaeen1dOosoTjNJ2bi07MaT2rvrvy9gAFABDYEg8NPrqVS+3UhUx64yTse4TW1bRus7gAAUAHhS19KUnCNSEpx6xUk2vqGkzetZiJn1e4ACgAAAeHf6We3u09z6GSy+w97hNb1t6TsAAUAHhV11KMlCVSEZy6Rckm/qGk2vWsbtOnuAAoAAAAAAAAAAHw8Z0LrUZU4vGTs1fo2nez93I+Hs7waenzc3G88VjFtpJX5t/WbwFRaYjTHfC4r89ciY+qI1H8/VCJAJbA8Ndp9ylOnfHOMo39l0e4CbVi1ZrPpKu8A4BUoVHUqSj4XCKg273a5vl7ixAFWtNp3LPiYnHicfwuL0AAS1MJxumul00VvhXZqrSrxnKccINtOLbc+TSuvLqWcFRaYiYhjyMLiyL0vf1rO4QiQCWwIZIAq/yXq953M47e5u5Xefiytb/jqWZGQKtaberHi4XFi9vhx+KdyAAlsCscW7M1ateVSM44Tabcm8ocknZefQs4Kraa+jJl4fFl0inL6RO2NONkl1srGQBLXHgAAAAAAAAAAAAAAAAAAAAAAAAAAAAAAAAAAAAAAAAAAAAAAAAAAAAAc39Mnb7V8Jho5aXYvqJaiNTepufKCptWs1bxM1eh472wnKk5cO0aozdNyknpr7bau/n79Ga/+0t83w79fWfw0iw9iNN2lWo0z11bRz4bhLcjTVDcx2ZbdsYp+LDzA6WAABjUdk35pNmRhV8Mvg/3Ac29DnpC1nFnrVqu7/i/dtvZpuHzm5e95O/gR0w4b/Zp8XE/hof31zuQAAADmPYf0h6zWcc1/D63d+7aXvu1hTcan4LUxpxvLJ39WTvyOnHC/RX/AHr4v/uf/epgd0AAArvbjU8Sp6VS4XQpajV7sFKFXDFUsZZS9acVe+Hn5liAHBPvodpe/wD3M7roe/8ATYwp/wCVu+Pdw8HPqdZ7D6niVTSuXFaNLT6vdmowpYY7WMcZerOSvfPz8jlv+PP2v/LO6AAAAMHNJ2uk30T6szKlxrg2oqalzgnKMnHCd0lTsl9nPnyLpWJnzLFm5PJj0i3Hxzed61C2Ikxprkr83ZX95kQ2QAAOQAAAAAAAHPPS76PNTxeGkjpqumpPTy1Ep94lUinuRgljjF/QZfdHRcKdODs3CEIO3S6il/I9gAAAAxqK6a9qaMgBzj0RejjVcIeseoq6ar3nu+Hd5VJW23UvllFfTR0cAAAABzbsX6N9VouN67iVWrpp0NX3zbhTlUdWO9qI1I5JxSXKLvZnSQAAAAAAc3+9vqvlN92d3S90vfbyqb/5Hs9McfFz8XQ6QAAAAAixIAAAAAAAAAAAAAAAIbFwJAAAAAARckAAAAIuLgSAAAAAAi5NwAAAAEXAkAAAAAAAAAAAABr+O7uxPavucvD4sb87e+xruym/ae5uYerhuZXvzva/O3QsDQSLi2q6Yb4ffJrkd58RrXtIiQCG4PDX57VTb+cwlh+tbke4Cb17VmPuq/ZjvO7Pc3tvF5buXjurWy+voWgxsZFWt2nbLhYvyvFHH2m3+ZAAS2MKl7O3W3K/tKnwTvfeVnvY3lu55YWt5X5dbWsW6xFi621Eww5OH8fk4795jrO9R7pRJCJIbgiRIYFP/HO+fnvnP0tray+y2Jb0LEl2t2YcPD+W7/XNu078+wACG4KjxvvfenhvWvHZwywtbzty63vctxjYqtus7Yc3E+apFO811O/BTvZX625/EyCBLd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0" name="AutoShape 6" descr="data:image/jpeg;base64,/9j/4AAQSkZJRgABAQAAAQABAAD/2wCEAAkGBhAQDxAPEA0MDA0OEA0NDQ8NDw8PDw4QExAVFRUQFBIXHSceFxkvGhISHy8gIyc1LCw4Fh4xNTAqOCYrLSkBCQoKDgwOGQ8PGTUlHSUpNSkqMzY1KS0sLCksKTEsLDU1LCk1LSwpKSwuLS4sNSwpKjU0LDUtNSk1NSwpKTUvNf/AABEIAM0A9gMBIgACEQEDEQH/xAAbAAEAAgMBAQAAAAAAAAAAAAAAAQYCBQcDBP/EAEIQAAIBAwIDBAUFDQkAAAAAAAABAgMREgQTBSExBhQyQQciUWFxFjNSgZEVFyMkNENicoKxssHCCDZGU4OFobTF/8QAGgEBAQEAAwEAAAAAAAAAAAAAAAIEAQMGBf/EACsRAQACAgIBAgQFBQAAAAAAAAABAgQRAxIhMUETFCJRMkKBsfAFUmGSof/aAAwDAQACEQMRAD8A7iAAAAAAAAAAAAAAAAAAAAAAAAAAAAAAAAAAAAAAAAAAAAAAAACGxcCQQiQABFwJBFxcCQAABFxcCQQiQAAAAAAAAAAAAAAAAAAAAAAAAKz2t4hUjKFKE3TjKLlJptN87WbXkevDOCTjOFRayVSHWSi5Wly6Xu01c+7jOho1sY1ZRhPm6byUZe+1+q6Fc0bnptXGlCqqkJThGWPhal7V5NGivmuoeVyo+Bm/F5o7VmYiJiZ3WftpdUSQiTO9Uhmo4vwipWkpx1E6KjG2McufO9+UkbgxqLk/gzmszE+HRkcFOek0vHj9Y/ZSeD6Krqc13mrTwx85yve/6S9hctPTcYxi3k4xUW352XUrfYrrW+FP+otNjt5p+rT4/wDQeGsY1eX81t78z7TP3SADpffVntjWlHZxnOF9y+MnG/h9h9/aGbjpJNSlGX4Pmm0/EvNGt7a/mf8AU/pPr7Q6uEtJynBuW1jaSbfNP+RoiPFXl+bk68ubEz+WNf6y+vs3NvS0225N53cm2/G/NmzNV2Y/Jaf7f8bNqdN/xS+5gb+V4t/2x+wQ2SQyWx8H3dobuzuLcvj0eOX0culz70yv/JRd43dx4Z7mOPrXvla9+lywJF2isejDh3yb9/mKxHnxr3hIAIbg1+q45Rp1NqVRKfK/JtRv0yfkbAr/ABLssqtZ1FUxjNpzjjd9Lcn9RdIiZ8sObfJpSJxqxNt+/wBv+N+mSYwjZJLolZGRDcAAAAAAAAAADW8U4FT1DUpucZRWKcX5fBnnw/s3RoyU1lOavZza9X4JcjbArvbWtsk4WPPL8aaR2+6CQCWsIkrq3tJAGv4XwWGncnCU5Z43yafS/Sy95sADmZmfMuri4qcNYpxxqIAAcO18uu4dCtHCpG6vdW5NP2pmrh2OoJ3cqsl7G4q/xaRvgVF7R4iWTmwcfnt35KRMsKVJRioxSjGKSSXRJGYBLVEREagAAcoJAAAAARYkAAAAAAAAAAAAAAAGNSoopuTUYpXbbskvaeen1dOosoTjNJ2bi07MaT2rvrvy9gAFABDYEg8NPrqVS+3UhUx64yTse4TW1bRus7gAAUAHhS19KUnCNSEpx6xUk2vqGkzetZiJn1e4ACgAAAeHf6We3u09z6GSy+w97hNb1t6TsAAUAHhV11KMlCVSEZy6Rckm/qGk2vWsbtOnuAAoAAAAAAAAAAHw8Z0LrUZU4vGTs1fo2nez93I+Hs7waenzc3G88VjFtpJX5t/WbwFRaYjTHfC4r89ciY+qI1H8/VCJAJbA8Ndp9ylOnfHOMo39l0e4CbVi1ZrPpKu8A4BUoVHUqSj4XCKg273a5vl7ixAFWtNp3LPiYnHicfwuL0AAS1MJxumul00VvhXZqrSrxnKccINtOLbc+TSuvLqWcFRaYiYhjyMLiyL0vf1rO4QiQCWwIZIAq/yXq953M47e5u5Xefiytb/jqWZGQKtaberHi4XFi9vhx+KdyAAlsCscW7M1ateVSM44Tabcm8ocknZefQs4Kraa+jJl4fFl0inL6RO2NONkl1srGQBLXHgAAAAAAAAAAAAAAAAAAAAAAAAAAAAAAAAAAAAAAAAAAAAAAAAAAAAAc39Mnb7V8Jho5aXYvqJaiNTepufKCptWs1bxM1eh472wnKk5cO0aozdNyknpr7bau/n79Ga/+0t83w79fWfw0iw9iNN2lWo0z11bRz4bhLcjTVDcx2ZbdsYp+LDzA6WAABjUdk35pNmRhV8Mvg/3Ac29DnpC1nFnrVqu7/i/dtvZpuHzm5e95O/gR0w4b/Zp8XE/hof31zuQAAADmPYf0h6zWcc1/D63d+7aXvu1hTcan4LUxpxvLJ39WTvyOnHC/RX/AHr4v/uf/epgd0AAArvbjU8Sp6VS4XQpajV7sFKFXDFUsZZS9acVe+Hn5liAHBPvodpe/wD3M7roe/8ATYwp/wCVu+Pdw8HPqdZ7D6niVTSuXFaNLT6vdmowpYY7WMcZerOSvfPz8jlv+PP2v/LO6AAAAMHNJ2uk30T6szKlxrg2oqalzgnKMnHCd0lTsl9nPnyLpWJnzLFm5PJj0i3Hxzed61C2Ikxprkr83ZX95kQ2QAAOQAAAAAAAHPPS76PNTxeGkjpqumpPTy1Ep94lUinuRgljjF/QZfdHRcKdODs3CEIO3S6il/I9gAAAAxqK6a9qaMgBzj0RejjVcIeseoq6ar3nu+Hd5VJW23UvllFfTR0cAAAABzbsX6N9VouN67iVWrpp0NX3zbhTlUdWO9qI1I5JxSXKLvZnSQAAAAAAc3+9vqvlN92d3S90vfbyqb/5Hs9McfFz8XQ6QAAAAAixIAAAAAAAAAAAAAAAIbFwJAAAAAARckAAAAIuLgSAAAAAAi5NwAAAAEXAkAAAAAAAAAAAABr+O7uxPavucvD4sb87e+xruym/ae5uYerhuZXvzva/O3QsDQSLi2q6Yb4ffJrkd58RrXtIiQCG4PDX57VTb+cwlh+tbke4Cb17VmPuq/ZjvO7Pc3tvF5buXjurWy+voWgxsZFWt2nbLhYvyvFHH2m3+ZAAS2MKl7O3W3K/tKnwTvfeVnvY3lu55YWt5X5dbWsW6xFi621Eww5OH8fk4795jrO9R7pRJCJIbgiRIYFP/HO+fnvnP0tray+y2Jb0LEl2t2YcPD+W7/XNu078+wACG4KjxvvfenhvWvHZwywtbzty63vctxjYqtus7Yc3E+apFO811O/BTvZX625/EyCBLd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2" name="AutoShape 8" descr="data:image/jpeg;base64,/9j/4AAQSkZJRgABAQAAAQABAAD/2wCEAAkGBhAQDxAPEA0MDA0OEA0NDQ8NDw8PDw4QExAVFRUQFBIXHSceFxkvGhISHy8gIyc1LCw4Fh4xNTAqOCYrLSkBCQoKDgwOGQ8PGTUlHSUpNSkqMzY1KS0sLCksKTEsLDU1LCk1LSwpKSwuLS4sNSwpKjU0LDUtNSk1NSwpKTUvNf/AABEIAM0A9gMBIgACEQEDEQH/xAAbAAEAAgMBAQAAAAAAAAAAAAAAAQYCBQcDBP/EAEIQAAIBAwIDBAUFDQkAAAAAAAABAgMREgQTBSExBhQyQQciUWFxFjNSgZEVFyMkNENicoKxssHCCDZGU4OFobTF/8QAGgEBAQEAAwEAAAAAAAAAAAAAAAIEAQMGBf/EACsRAQACAgIBAgQFBQAAAAAAAAABAgQRAxIhMUETFCJRMkKBsfAFUmGSof/aAAwDAQACEQMRAD8A7iAAAAAAAAAAAAAAAAAAAAAAAAAAAAAAAAAAAAAAAAAAAAAAAACGxcCQQiQABFwJBFxcCQAABFxcCQQiQAAAAAAAAAAAAAAAAAAAAAAAAKz2t4hUjKFKE3TjKLlJptN87WbXkevDOCTjOFRayVSHWSi5Wly6Xu01c+7jOho1sY1ZRhPm6byUZe+1+q6Fc0bnptXGlCqqkJThGWPhal7V5NGivmuoeVyo+Bm/F5o7VmYiJiZ3WftpdUSQiTO9Uhmo4vwipWkpx1E6KjG2McufO9+UkbgxqLk/gzmszE+HRkcFOek0vHj9Y/ZSeD6Krqc13mrTwx85yve/6S9hctPTcYxi3k4xUW352XUrfYrrW+FP+otNjt5p+rT4/wDQeGsY1eX81t78z7TP3SADpffVntjWlHZxnOF9y+MnG/h9h9/aGbjpJNSlGX4Pmm0/EvNGt7a/mf8AU/pPr7Q6uEtJynBuW1jaSbfNP+RoiPFXl+bk68ubEz+WNf6y+vs3NvS0225N53cm2/G/NmzNV2Y/Jaf7f8bNqdN/xS+5gb+V4t/2x+wQ2SQyWx8H3dobuzuLcvj0eOX0culz70yv/JRd43dx4Z7mOPrXvla9+lywJF2isejDh3yb9/mKxHnxr3hIAIbg1+q45Rp1NqVRKfK/JtRv0yfkbAr/ABLssqtZ1FUxjNpzjjd9Lcn9RdIiZ8sObfJpSJxqxNt+/wBv+N+mSYwjZJLolZGRDcAAAAAAAAAADW8U4FT1DUpucZRWKcX5fBnnw/s3RoyU1lOavZza9X4JcjbArvbWtsk4WPPL8aaR2+6CQCWsIkrq3tJAGv4XwWGncnCU5Z43yafS/Sy95sADmZmfMuri4qcNYpxxqIAAcO18uu4dCtHCpG6vdW5NP2pmrh2OoJ3cqsl7G4q/xaRvgVF7R4iWTmwcfnt35KRMsKVJRioxSjGKSSXRJGYBLVEREagAAcoJAAAAARYkAAAAAAAAAAAAAAAGNSoopuTUYpXbbskvaeen1dOosoTjNJ2bi07MaT2rvrvy9gAFABDYEg8NPrqVS+3UhUx64yTse4TW1bRus7gAAUAHhS19KUnCNSEpx6xUk2vqGkzetZiJn1e4ACgAAAeHf6We3u09z6GSy+w97hNb1t6TsAAUAHhV11KMlCVSEZy6Rckm/qGk2vWsbtOnuAAoAAAAAAAAAAHw8Z0LrUZU4vGTs1fo2nez93I+Hs7waenzc3G88VjFtpJX5t/WbwFRaYjTHfC4r89ciY+qI1H8/VCJAJbA8Ndp9ylOnfHOMo39l0e4CbVi1ZrPpKu8A4BUoVHUqSj4XCKg273a5vl7ixAFWtNp3LPiYnHicfwuL0AAS1MJxumul00VvhXZqrSrxnKccINtOLbc+TSuvLqWcFRaYiYhjyMLiyL0vf1rO4QiQCWwIZIAq/yXq953M47e5u5Xefiytb/jqWZGQKtaberHi4XFi9vhx+KdyAAlsCscW7M1ateVSM44Tabcm8ocknZefQs4Kraa+jJl4fFl0inL6RO2NONkl1srGQBLXHgAAAAAAAAAAAAAAAAAAAAAAAAAAAAAAAAAAAAAAAAAAAAAAAAAAAAAc39Mnb7V8Jho5aXYvqJaiNTepufKCptWs1bxM1eh472wnKk5cO0aozdNyknpr7bau/n79Ga/+0t83w79fWfw0iw9iNN2lWo0z11bRz4bhLcjTVDcx2ZbdsYp+LDzA6WAABjUdk35pNmRhV8Mvg/3Ac29DnpC1nFnrVqu7/i/dtvZpuHzm5e95O/gR0w4b/Zp8XE/hof31zuQAAADmPYf0h6zWcc1/D63d+7aXvu1hTcan4LUxpxvLJ39WTvyOnHC/RX/AHr4v/uf/epgd0AAArvbjU8Sp6VS4XQpajV7sFKFXDFUsZZS9acVe+Hn5liAHBPvodpe/wD3M7roe/8ATYwp/wCVu+Pdw8HPqdZ7D6niVTSuXFaNLT6vdmowpYY7WMcZerOSvfPz8jlv+PP2v/LO6AAAAMHNJ2uk30T6szKlxrg2oqalzgnKMnHCd0lTsl9nPnyLpWJnzLFm5PJj0i3Hxzed61C2Ikxprkr83ZX95kQ2QAAOQAAAAAAAHPPS76PNTxeGkjpqumpPTy1Ep94lUinuRgljjF/QZfdHRcKdODs3CEIO3S6il/I9gAAAAxqK6a9qaMgBzj0RejjVcIeseoq6ar3nu+Hd5VJW23UvllFfTR0cAAAABzbsX6N9VouN67iVWrpp0NX3zbhTlUdWO9qI1I5JxSXKLvZnSQAAAAAAc3+9vqvlN92d3S90vfbyqb/5Hs9McfFz8XQ6QAAAAAixIAAAAAAAAAAAAAAAIbFwJAAAAAARckAAAAIuLgSAAAAAAi5NwAAAAEXAkAAAAAAAAAAAABr+O7uxPavucvD4sb87e+xruym/ae5uYerhuZXvzva/O3QsDQSLi2q6Yb4ffJrkd58RrXtIiQCG4PDX57VTb+cwlh+tbke4Cb17VmPuq/ZjvO7Pc3tvF5buXjurWy+voWgxsZFWt2nbLhYvyvFHH2m3+ZAAS2MKl7O3W3K/tKnwTvfeVnvY3lu55YWt5X5dbWsW6xFi621Eww5OH8fk4795jrO9R7pRJCJIbgiRIYFP/HO+fnvnP0tray+y2Jb0LEl2t2YcPD+W7/XNu078+wACG4KjxvvfenhvWvHZwywtbzty63vctxjYqtus7Yc3E+apFO811O/BTvZX625/EyCBLd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4" name="AutoShape 10" descr="data:image/jpeg;base64,/9j/4AAQSkZJRgABAQAAAQABAAD/2wCEAAkGBhAQDxAPEA0MDA0OEA0NDQ8NDw8PDw4QExAVFRUQFBIXHSceFxkvGhISHy8gIyc1LCw4Fh4xNTAqOCYrLSkBCQoKDgwOGQ8PGTUlHSUpNSkqMzY1KS0sLCksKTEsLDU1LCk1LSwpKSwuLS4sNSwpKjU0LDUtNSk1NSwpKTUvNf/AABEIAM0A9gMBIgACEQEDEQH/xAAbAAEAAgMBAQAAAAAAAAAAAAAAAQYCBQcDBP/EAEIQAAIBAwIDBAUFDQkAAAAAAAABAgMREgQTBSExBhQyQQciUWFxFjNSgZEVFyMkNENicoKxssHCCDZGU4OFobTF/8QAGgEBAQEAAwEAAAAAAAAAAAAAAAIEAQMGBf/EACsRAQACAgIBAgQFBQAAAAAAAAABAgQRAxIhMUETFCJRMkKBsfAFUmGSof/aAAwDAQACEQMRAD8A7iAAAAAAAAAAAAAAAAAAAAAAAAAAAAAAAAAAAAAAAAAAAAAAAACGxcCQQiQABFwJBFxcCQAABFxcCQQiQAAAAAAAAAAAAAAAAAAAAAAAAKz2t4hUjKFKE3TjKLlJptN87WbXkevDOCTjOFRayVSHWSi5Wly6Xu01c+7jOho1sY1ZRhPm6byUZe+1+q6Fc0bnptXGlCqqkJThGWPhal7V5NGivmuoeVyo+Bm/F5o7VmYiJiZ3WftpdUSQiTO9Uhmo4vwipWkpx1E6KjG2McufO9+UkbgxqLk/gzmszE+HRkcFOek0vHj9Y/ZSeD6Krqc13mrTwx85yve/6S9hctPTcYxi3k4xUW352XUrfYrrW+FP+otNjt5p+rT4/wDQeGsY1eX81t78z7TP3SADpffVntjWlHZxnOF9y+MnG/h9h9/aGbjpJNSlGX4Pmm0/EvNGt7a/mf8AU/pPr7Q6uEtJynBuW1jaSbfNP+RoiPFXl+bk68ubEz+WNf6y+vs3NvS0225N53cm2/G/NmzNV2Y/Jaf7f8bNqdN/xS+5gb+V4t/2x+wQ2SQyWx8H3dobuzuLcvj0eOX0culz70yv/JRd43dx4Z7mOPrXvla9+lywJF2isejDh3yb9/mKxHnxr3hIAIbg1+q45Rp1NqVRKfK/JtRv0yfkbAr/ABLssqtZ1FUxjNpzjjd9Lcn9RdIiZ8sObfJpSJxqxNt+/wBv+N+mSYwjZJLolZGRDcAAAAAAAAAADW8U4FT1DUpucZRWKcX5fBnnw/s3RoyU1lOavZza9X4JcjbArvbWtsk4WPPL8aaR2+6CQCWsIkrq3tJAGv4XwWGncnCU5Z43yafS/Sy95sADmZmfMuri4qcNYpxxqIAAcO18uu4dCtHCpG6vdW5NP2pmrh2OoJ3cqsl7G4q/xaRvgVF7R4iWTmwcfnt35KRMsKVJRioxSjGKSSXRJGYBLVEREagAAcoJAAAAARYkAAAAAAAAAAAAAAAGNSoopuTUYpXbbskvaeen1dOosoTjNJ2bi07MaT2rvrvy9gAFABDYEg8NPrqVS+3UhUx64yTse4TW1bRus7gAAUAHhS19KUnCNSEpx6xUk2vqGkzetZiJn1e4ACgAAAeHf6We3u09z6GSy+w97hNb1t6TsAAUAHhV11KMlCVSEZy6Rckm/qGk2vWsbtOnuAAoAAAAAAAAAAHw8Z0LrUZU4vGTs1fo2nez93I+Hs7waenzc3G88VjFtpJX5t/WbwFRaYjTHfC4r89ciY+qI1H8/VCJAJbA8Ndp9ylOnfHOMo39l0e4CbVi1ZrPpKu8A4BUoVHUqSj4XCKg273a5vl7ixAFWtNp3LPiYnHicfwuL0AAS1MJxumul00VvhXZqrSrxnKccINtOLbc+TSuvLqWcFRaYiYhjyMLiyL0vf1rO4QiQCWwIZIAq/yXq953M47e5u5Xefiytb/jqWZGQKtaberHi4XFi9vhx+KdyAAlsCscW7M1ateVSM44Tabcm8ocknZefQs4Kraa+jJl4fFl0inL6RO2NONkl1srGQBLXHgAAAAAAAAAAAAAAAAAAAAAAAAAAAAAAAAAAAAAAAAAAAAAAAAAAAAAc39Mnb7V8Jho5aXYvqJaiNTepufKCptWs1bxM1eh472wnKk5cO0aozdNyknpr7bau/n79Ga/+0t83w79fWfw0iw9iNN2lWo0z11bRz4bhLcjTVDcx2ZbdsYp+LDzA6WAABjUdk35pNmRhV8Mvg/3Ac29DnpC1nFnrVqu7/i/dtvZpuHzm5e95O/gR0w4b/Zp8XE/hof31zuQAAADmPYf0h6zWcc1/D63d+7aXvu1hTcan4LUxpxvLJ39WTvyOnHC/RX/AHr4v/uf/epgd0AAArvbjU8Sp6VS4XQpajV7sFKFXDFUsZZS9acVe+Hn5liAHBPvodpe/wD3M7roe/8ATYwp/wCVu+Pdw8HPqdZ7D6niVTSuXFaNLT6vdmowpYY7WMcZerOSvfPz8jlv+PP2v/LO6AAAAMHNJ2uk30T6szKlxrg2oqalzgnKMnHCd0lTsl9nPnyLpWJnzLFm5PJj0i3Hxzed61C2Ikxprkr83ZX95kQ2QAAOQAAAAAAAHPPS76PNTxeGkjpqumpPTy1Ep94lUinuRgljjF/QZfdHRcKdODs3CEIO3S6il/I9gAAAAxqK6a9qaMgBzj0RejjVcIeseoq6ar3nu+Hd5VJW23UvllFfTR0cAAAABzbsX6N9VouN67iVWrpp0NX3zbhTlUdWO9qI1I5JxSXKLvZnSQAAAAAAc3+9vqvlN92d3S90vfbyqb/5Hs9McfFz8XQ6QAAAAAixIAAAAAAAAAAAAAAAIbFwJAAAAAARckAAAAIuLgSAAAAAAi5NwAAAAEXAkAAAAAAAAAAAABr+O7uxPavucvD4sb87e+xruym/ae5uYerhuZXvzva/O3QsDQSLi2q6Yb4ffJrkd58RrXtIiQCG4PDX57VTb+cwlh+tbke4Cb17VmPuq/ZjvO7Pc3tvF5buXjurWy+voWgxsZFWt2nbLhYvyvFHH2m3+ZAAS2MKl7O3W3K/tKnwTvfeVnvY3lu55YWt5X5dbWsW6xFi621Eww5OH8fk4795jrO9R7pRJCJIbgiRIYFP/HO+fnvnP0tray+y2Jb0LEl2t2YcPD+W7/XNu078+wACG4KjxvvfenhvWvHZwywtbzty63vctxjYqtus7Yc3E+apFO811O/BTvZX625/EyCBLd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6" name="AutoShape 12" descr="data:image/jpeg;base64,/9j/4AAQSkZJRgABAQAAAQABAAD/2wCEAAkGBhAQDxAPEA0MDA0OEA0NDQ8NDw8PDw4QExAVFRUQFBIXHSceFxkvGhISHy8gIyc1LCw4Fh4xNTAqOCYrLSkBCQoKDgwOGQ8PGTUlHSUpNSkqMzY1KS0sLCksKTEsLDU1LCk1LSwpKSwuLS4sNSwpKjU0LDUtNSk1NSwpKTUvNf/AABEIAM0A9gMBIgACEQEDEQH/xAAbAAEAAgMBAQAAAAAAAAAAAAAAAQYCBQcDBP/EAEIQAAIBAwIDBAUFDQkAAAAAAAABAgMREgQTBSExBhQyQQciUWFxFjNSgZEVFyMkNENicoKxssHCCDZGU4OFobTF/8QAGgEBAQEAAwEAAAAAAAAAAAAAAAIEAQMGBf/EACsRAQACAgIBAgQFBQAAAAAAAAABAgQRAxIhMUETFCJRMkKBsfAFUmGSof/aAAwDAQACEQMRAD8A7iAAAAAAAAAAAAAAAAAAAAAAAAAAAAAAAAAAAAAAAAAAAAAAAACGxcCQQiQABFwJBFxcCQAABFxcCQQiQAAAAAAAAAAAAAAAAAAAAAAAAKz2t4hUjKFKE3TjKLlJptN87WbXkevDOCTjOFRayVSHWSi5Wly6Xu01c+7jOho1sY1ZRhPm6byUZe+1+q6Fc0bnptXGlCqqkJThGWPhal7V5NGivmuoeVyo+Bm/F5o7VmYiJiZ3WftpdUSQiTO9Uhmo4vwipWkpx1E6KjG2McufO9+UkbgxqLk/gzmszE+HRkcFOek0vHj9Y/ZSeD6Krqc13mrTwx85yve/6S9hctPTcYxi3k4xUW352XUrfYrrW+FP+otNjt5p+rT4/wDQeGsY1eX81t78z7TP3SADpffVntjWlHZxnOF9y+MnG/h9h9/aGbjpJNSlGX4Pmm0/EvNGt7a/mf8AU/pPr7Q6uEtJynBuW1jaSbfNP+RoiPFXl+bk68ubEz+WNf6y+vs3NvS0225N53cm2/G/NmzNV2Y/Jaf7f8bNqdN/xS+5gb+V4t/2x+wQ2SQyWx8H3dobuzuLcvj0eOX0culz70yv/JRd43dx4Z7mOPrXvla9+lywJF2isejDh3yb9/mKxHnxr3hIAIbg1+q45Rp1NqVRKfK/JtRv0yfkbAr/ABLssqtZ1FUxjNpzjjd9Lcn9RdIiZ8sObfJpSJxqxNt+/wBv+N+mSYwjZJLolZGRDcAAAAAAAAAADW8U4FT1DUpucZRWKcX5fBnnw/s3RoyU1lOavZza9X4JcjbArvbWtsk4WPPL8aaR2+6CQCWsIkrq3tJAGv4XwWGncnCU5Z43yafS/Sy95sADmZmfMuri4qcNYpxxqIAAcO18uu4dCtHCpG6vdW5NP2pmrh2OoJ3cqsl7G4q/xaRvgVF7R4iWTmwcfnt35KRMsKVJRioxSjGKSSXRJGYBLVEREagAAcoJAAAAARYkAAAAAAAAAAAAAAAGNSoopuTUYpXbbskvaeen1dOosoTjNJ2bi07MaT2rvrvy9gAFABDYEg8NPrqVS+3UhUx64yTse4TW1bRus7gAAUAHhS19KUnCNSEpx6xUk2vqGkzetZiJn1e4ACgAAAeHf6We3u09z6GSy+w97hNb1t6TsAAUAHhV11KMlCVSEZy6Rckm/qGk2vWsbtOnuAAoAAAAAAAAAAHw8Z0LrUZU4vGTs1fo2nez93I+Hs7waenzc3G88VjFtpJX5t/WbwFRaYjTHfC4r89ciY+qI1H8/VCJAJbA8Ndp9ylOnfHOMo39l0e4CbVi1ZrPpKu8A4BUoVHUqSj4XCKg273a5vl7ixAFWtNp3LPiYnHicfwuL0AAS1MJxumul00VvhXZqrSrxnKccINtOLbc+TSuvLqWcFRaYiYhjyMLiyL0vf1rO4QiQCWwIZIAq/yXq953M47e5u5Xefiytb/jqWZGQKtaberHi4XFi9vhx+KdyAAlsCscW7M1ateVSM44Tabcm8ocknZefQs4Kraa+jJl4fFl0inL6RO2NONkl1srGQBLXHgAAAAAAAAAAAAAAAAAAAAAAAAAAAAAAAAAAAAAAAAAAAAAAAAAAAAAc39Mnb7V8Jho5aXYvqJaiNTepufKCptWs1bxM1eh472wnKk5cO0aozdNyknpr7bau/n79Ga/+0t83w79fWfw0iw9iNN2lWo0z11bRz4bhLcjTVDcx2ZbdsYp+LDzA6WAABjUdk35pNmRhV8Mvg/3Ac29DnpC1nFnrVqu7/i/dtvZpuHzm5e95O/gR0w4b/Zp8XE/hof31zuQAAADmPYf0h6zWcc1/D63d+7aXvu1hTcan4LUxpxvLJ39WTvyOnHC/RX/AHr4v/uf/epgd0AAArvbjU8Sp6VS4XQpajV7sFKFXDFUsZZS9acVe+Hn5liAHBPvodpe/wD3M7roe/8ATYwp/wCVu+Pdw8HPqdZ7D6niVTSuXFaNLT6vdmowpYY7WMcZerOSvfPz8jlv+PP2v/LO6AAAAMHNJ2uk30T6szKlxrg2oqalzgnKMnHCd0lTsl9nPnyLpWJnzLFm5PJj0i3Hxzed61C2Ikxprkr83ZX95kQ2QAAOQAAAAAAAHPPS76PNTxeGkjpqumpPTy1Ep94lUinuRgljjF/QZfdHRcKdODs3CEIO3S6il/I9gAAAAxqK6a9qaMgBzj0RejjVcIeseoq6ar3nu+Hd5VJW23UvllFfTR0cAAAABzbsX6N9VouN67iVWrpp0NX3zbhTlUdWO9qI1I5JxSXKLvZnSQAAAAAAc3+9vqvlN92d3S90vfbyqb/5Hs9McfFz8XQ6QAAAAAixIAAAAAAAAAAAAAAAIbFwJAAAAAARckAAAAIuLgSAAAAAAi5NwAAAAEXAkAAAAAAAAAAAABr+O7uxPavucvD4sb87e+xruym/ae5uYerhuZXvzva/O3QsDQSLi2q6Yb4ffJrkd58RrXtIiQCG4PDX57VTb+cwlh+tbke4Cb17VmPuq/ZjvO7Pc3tvF5buXjurWy+voWgxsZFWt2nbLhYvyvFHH2m3+ZAAS2MKl7O3W3K/tKnwTvfeVnvY3lu55YWt5X5dbWsW6xFi621Eww5OH8fk4795jrO9R7pRJCJIbgiRIYFP/HO+fnvnP0tray+y2Jb0LEl2t2YcPD+W7/XNu078+wACG4KjxvvfenhvWvHZwywtbzty63vctxjYqtus7Yc3E+apFO811O/BTvZX625/EyCBLd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40" name="Picture 16" descr="http://www.uet.sav.sk/img/bgr_top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438091">
            <a:off x="6506568" y="3718450"/>
            <a:ext cx="1905000" cy="1238250"/>
          </a:xfrm>
          <a:prstGeom prst="rect">
            <a:avLst/>
          </a:prstGeom>
          <a:noFill/>
        </p:spPr>
      </p:pic>
      <p:pic>
        <p:nvPicPr>
          <p:cNvPr id="1042" name="Picture 18" descr="http://www.slovakia.culturalprofiles.net/Media/34_-24590_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935706">
            <a:off x="6934200" y="1143000"/>
            <a:ext cx="1981200" cy="201422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844715">
            <a:off x="1064199" y="3707372"/>
            <a:ext cx="5278714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Web</a:t>
            </a:r>
            <a:r>
              <a:rPr lang="en-US" b="1" dirty="0" smtClean="0"/>
              <a:t> S</a:t>
            </a:r>
            <a:r>
              <a:rPr lang="sk-SK" b="1" dirty="0" err="1" smtClean="0"/>
              <a:t>cience</a:t>
            </a:r>
            <a:r>
              <a:rPr lang="sk-SK" b="1" dirty="0" smtClean="0"/>
              <a:t> / </a:t>
            </a:r>
            <a:br>
              <a:rPr lang="sk-SK" b="1" dirty="0" smtClean="0"/>
            </a:br>
            <a:r>
              <a:rPr lang="sk-SK" b="1" dirty="0" err="1" smtClean="0"/>
              <a:t>Computer</a:t>
            </a:r>
            <a:r>
              <a:rPr lang="sk-SK" b="1" dirty="0" smtClean="0"/>
              <a:t> </a:t>
            </a:r>
            <a:r>
              <a:rPr lang="sk-SK" b="1" dirty="0" err="1" smtClean="0"/>
              <a:t>Science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17" name="Oválna bublina 16"/>
          <p:cNvSpPr/>
          <p:nvPr/>
        </p:nvSpPr>
        <p:spPr>
          <a:xfrm>
            <a:off x="1676400" y="228600"/>
            <a:ext cx="4876800" cy="1828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800" b="1" dirty="0" smtClean="0"/>
              <a:t>METÓDY </a:t>
            </a:r>
          </a:p>
          <a:p>
            <a:r>
              <a:rPr lang="sk-SK" sz="2800" b="1" dirty="0" smtClean="0"/>
              <a:t>spoločenskovedného </a:t>
            </a:r>
          </a:p>
          <a:p>
            <a:r>
              <a:rPr lang="sk-SK" sz="2800" b="1" dirty="0" smtClean="0"/>
              <a:t>VÝSKUMU</a:t>
            </a:r>
            <a:endParaRPr lang="sk-SK" dirty="0"/>
          </a:p>
        </p:txBody>
      </p:sp>
      <p:pic>
        <p:nvPicPr>
          <p:cNvPr id="1027" name="Picture 3" descr="C:\FIIT Ulohy\PeWe\logo\fiit\PNG\STU-FIIT-nfnv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087471"/>
            <a:ext cx="3200400" cy="1846729"/>
          </a:xfrm>
          <a:prstGeom prst="rect">
            <a:avLst/>
          </a:prstGeom>
          <a:noFill/>
        </p:spPr>
      </p:pic>
      <p:pic>
        <p:nvPicPr>
          <p:cNvPr id="5" name="Picture 4" descr="C:\FIIT Ulohy\PeWe\logo\logo_pewe_titled_fullcolor_lbcg_fi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3962400"/>
            <a:ext cx="2855673" cy="1023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Zhrnutie krokov tvorby výskumu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Formulácia teoretického/praktického problému</a:t>
            </a:r>
          </a:p>
          <a:p>
            <a:r>
              <a:rPr lang="sk-SK" dirty="0" smtClean="0"/>
              <a:t>Formulácia hypotézy</a:t>
            </a:r>
          </a:p>
          <a:p>
            <a:r>
              <a:rPr lang="sk-SK" dirty="0" smtClean="0"/>
              <a:t>Formulácia súboru pracovných hypotéz</a:t>
            </a:r>
          </a:p>
          <a:p>
            <a:r>
              <a:rPr lang="sk-SK" dirty="0" smtClean="0"/>
              <a:t>Výber vzorky</a:t>
            </a:r>
          </a:p>
          <a:p>
            <a:r>
              <a:rPr lang="sk-SK" dirty="0" smtClean="0"/>
              <a:t>Pilotný prieskum</a:t>
            </a:r>
          </a:p>
          <a:p>
            <a:r>
              <a:rPr lang="sk-SK" dirty="0" smtClean="0"/>
              <a:t>Rozhodnutie o technike zberu dát</a:t>
            </a:r>
          </a:p>
          <a:p>
            <a:r>
              <a:rPr lang="sk-SK" dirty="0" smtClean="0"/>
              <a:t>Konštruovanie nástrojov pre zber</a:t>
            </a:r>
          </a:p>
          <a:p>
            <a:r>
              <a:rPr lang="sk-SK" dirty="0" err="1" smtClean="0"/>
              <a:t>Predvýskum</a:t>
            </a:r>
            <a:endParaRPr lang="sk-SK" dirty="0" smtClean="0"/>
          </a:p>
          <a:p>
            <a:r>
              <a:rPr lang="sk-SK" dirty="0" smtClean="0"/>
              <a:t>Zber dát</a:t>
            </a:r>
          </a:p>
          <a:p>
            <a:r>
              <a:rPr lang="sk-SK" dirty="0" smtClean="0"/>
              <a:t>Analýza dát</a:t>
            </a:r>
          </a:p>
          <a:p>
            <a:r>
              <a:rPr lang="sk-SK" dirty="0" smtClean="0"/>
              <a:t>Interpretácia, závery, teoretické zovšeobecnenie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Discovery</a:t>
            </a:r>
            <a:r>
              <a:rPr lang="sk-SK" dirty="0" smtClean="0"/>
              <a:t> </a:t>
            </a:r>
            <a:r>
              <a:rPr lang="sk-SK" dirty="0" err="1" smtClean="0"/>
              <a:t>consists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seeing</a:t>
            </a:r>
            <a:r>
              <a:rPr lang="sk-SK" dirty="0" smtClean="0"/>
              <a:t>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everyone</a:t>
            </a:r>
            <a:r>
              <a:rPr lang="sk-SK" dirty="0" smtClean="0"/>
              <a:t> has </a:t>
            </a:r>
            <a:r>
              <a:rPr lang="sk-SK" dirty="0" err="1" smtClean="0"/>
              <a:t>seen</a:t>
            </a:r>
            <a:r>
              <a:rPr lang="sk-SK" dirty="0" smtClean="0"/>
              <a:t> and </a:t>
            </a:r>
            <a:r>
              <a:rPr lang="sk-SK" dirty="0" err="1" smtClean="0"/>
              <a:t>thinking</a:t>
            </a:r>
            <a:r>
              <a:rPr lang="sk-SK" dirty="0" smtClean="0"/>
              <a:t>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noone</a:t>
            </a:r>
            <a:r>
              <a:rPr lang="sk-SK" dirty="0" smtClean="0"/>
              <a:t> has </a:t>
            </a:r>
            <a:r>
              <a:rPr lang="sk-SK" dirty="0" err="1" smtClean="0"/>
              <a:t>thought</a:t>
            </a:r>
            <a:r>
              <a:rPr lang="sk-SK" dirty="0" smtClean="0"/>
              <a:t>.     (A. </a:t>
            </a:r>
            <a:r>
              <a:rPr lang="sk-SK" dirty="0" err="1" smtClean="0"/>
              <a:t>Szent-Györdyi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Linky a bibliografia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Disman</a:t>
            </a:r>
            <a:r>
              <a:rPr lang="sk-SK" dirty="0" smtClean="0"/>
              <a:t>, M.: Jak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vyrábí</a:t>
            </a:r>
            <a:r>
              <a:rPr lang="sk-SK" dirty="0" smtClean="0"/>
              <a:t> sociologická </a:t>
            </a:r>
            <a:r>
              <a:rPr lang="sk-SK" dirty="0" err="1" smtClean="0"/>
              <a:t>znalost</a:t>
            </a:r>
            <a:endParaRPr lang="sk-SK" dirty="0" smtClean="0"/>
          </a:p>
          <a:p>
            <a:r>
              <a:rPr lang="sk-SK" dirty="0" err="1" smtClean="0"/>
              <a:t>Silverman</a:t>
            </a:r>
            <a:r>
              <a:rPr lang="sk-SK" dirty="0" smtClean="0"/>
              <a:t>, D.: Ako robiť kvalitatívny výskum, 2005 </a:t>
            </a:r>
          </a:p>
          <a:p>
            <a:r>
              <a:rPr lang="sk-SK" dirty="0" err="1" smtClean="0"/>
              <a:t>Jandourek</a:t>
            </a:r>
            <a:r>
              <a:rPr lang="sk-SK" dirty="0" smtClean="0"/>
              <a:t>, J.: Sociologický slovník</a:t>
            </a:r>
          </a:p>
          <a:p>
            <a:r>
              <a:rPr lang="sk-SK" dirty="0" err="1" smtClean="0"/>
              <a:t>Spradley</a:t>
            </a:r>
            <a:r>
              <a:rPr lang="sk-SK" dirty="0" smtClean="0"/>
              <a:t>, J.: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Ethnographic</a:t>
            </a:r>
            <a:r>
              <a:rPr lang="sk-SK" dirty="0" smtClean="0"/>
              <a:t> Interview</a:t>
            </a:r>
          </a:p>
          <a:p>
            <a:r>
              <a:rPr lang="sk-SK" dirty="0" err="1" smtClean="0"/>
              <a:t>Spradley</a:t>
            </a:r>
            <a:r>
              <a:rPr lang="sk-SK" dirty="0" smtClean="0"/>
              <a:t>, J.: Participant </a:t>
            </a:r>
            <a:r>
              <a:rPr lang="sk-SK" dirty="0" err="1" smtClean="0"/>
              <a:t>Observation</a:t>
            </a:r>
            <a:endParaRPr lang="sk-SK" dirty="0" smtClean="0"/>
          </a:p>
          <a:p>
            <a:r>
              <a:rPr lang="sk-SK" dirty="0" err="1" smtClean="0"/>
              <a:t>Russel</a:t>
            </a:r>
            <a:r>
              <a:rPr lang="sk-SK" dirty="0" smtClean="0"/>
              <a:t>, B.: </a:t>
            </a:r>
            <a:r>
              <a:rPr lang="sk-SK" dirty="0" err="1" smtClean="0"/>
              <a:t>Research</a:t>
            </a:r>
            <a:r>
              <a:rPr lang="sk-SK" dirty="0" smtClean="0"/>
              <a:t> </a:t>
            </a:r>
            <a:r>
              <a:rPr lang="sk-SK" dirty="0" err="1" smtClean="0"/>
              <a:t>Methods</a:t>
            </a:r>
            <a:r>
              <a:rPr lang="sk-SK" dirty="0" smtClean="0"/>
              <a:t> in </a:t>
            </a:r>
            <a:r>
              <a:rPr lang="sk-SK" dirty="0" err="1" smtClean="0"/>
              <a:t>Anthropology</a:t>
            </a:r>
            <a:r>
              <a:rPr lang="sk-SK" dirty="0" smtClean="0"/>
              <a:t>: </a:t>
            </a:r>
            <a:r>
              <a:rPr lang="sk-SK" dirty="0" err="1" smtClean="0"/>
              <a:t>Qualitative</a:t>
            </a:r>
            <a:r>
              <a:rPr lang="sk-SK" dirty="0" smtClean="0"/>
              <a:t> and </a:t>
            </a:r>
            <a:r>
              <a:rPr lang="sk-SK" dirty="0" err="1" smtClean="0"/>
              <a:t>Quantitative</a:t>
            </a:r>
            <a:endParaRPr lang="sk-SK" dirty="0" smtClean="0"/>
          </a:p>
          <a:p>
            <a:r>
              <a:rPr lang="sk-SK" dirty="0" smtClean="0">
                <a:hlinkClick r:id="rId2"/>
              </a:rPr>
              <a:t>http://www.theasa.org/ethics/guidelines.shtml</a:t>
            </a:r>
            <a:endParaRPr lang="sk-SK" dirty="0" smtClean="0"/>
          </a:p>
          <a:p>
            <a:r>
              <a:rPr lang="sk-SK" u="sng" dirty="0" smtClean="0">
                <a:hlinkClick r:id="rId3"/>
              </a:rPr>
              <a:t>http://explorable.com/research-variables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4" name="Picture 2" descr="C:\Users\Tatiana\Desktop\UET SAV active\LOGO 2012\UEt_LOGO\UEt_Logo_SK_RGB\UEt_Logo_SK_Color_RG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172" y="1600200"/>
            <a:ext cx="64016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Výskum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sz="3200" b="1" dirty="0" smtClean="0"/>
              <a:t>Kvalitatívny </a:t>
            </a:r>
            <a:r>
              <a:rPr lang="sk-SK" sz="1800" dirty="0" smtClean="0"/>
              <a:t>K</a:t>
            </a:r>
            <a:r>
              <a:rPr lang="sk-SK" sz="2000" dirty="0" smtClean="0"/>
              <a:t>on.20.st </a:t>
            </a:r>
          </a:p>
          <a:p>
            <a:r>
              <a:rPr lang="sk-SK" dirty="0" smtClean="0"/>
              <a:t>pochopiť pravidlá, motivácie a významy, kt. svojmu správaniu pripisujú aktéri</a:t>
            </a:r>
          </a:p>
          <a:p>
            <a:r>
              <a:rPr lang="sk-SK" dirty="0" smtClean="0"/>
              <a:t>Popis na základe latentných významových štruktúr, dynamika síl</a:t>
            </a:r>
          </a:p>
          <a:p>
            <a:r>
              <a:rPr lang="sk-SK" dirty="0" smtClean="0"/>
              <a:t>Orientácia na typické príklady</a:t>
            </a:r>
          </a:p>
          <a:p>
            <a:pPr algn="r">
              <a:buNone/>
            </a:pP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Metódy</a:t>
            </a:r>
            <a:r>
              <a:rPr lang="sk-SK" dirty="0" smtClean="0"/>
              <a:t>: zúčastnené pozorovanie, rozhovor, OH, analýza </a:t>
            </a:r>
            <a:r>
              <a:rPr lang="sk-SK" dirty="0" err="1" smtClean="0"/>
              <a:t>osobých</a:t>
            </a:r>
            <a:r>
              <a:rPr lang="sk-SK" dirty="0" smtClean="0"/>
              <a:t> dokumentov)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4648200" y="1284516"/>
            <a:ext cx="4038600" cy="47545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sz="3200" b="1" dirty="0" smtClean="0"/>
              <a:t>Kvantitatívny</a:t>
            </a:r>
            <a:endParaRPr lang="sk-SK" b="1" dirty="0" smtClean="0"/>
          </a:p>
          <a:p>
            <a:r>
              <a:rPr lang="sk-SK" dirty="0" smtClean="0"/>
              <a:t>Metódy ovplyvňujú skúmanú situáciu</a:t>
            </a:r>
          </a:p>
          <a:p>
            <a:r>
              <a:rPr lang="sk-SK" dirty="0" smtClean="0"/>
              <a:t>Meranie vlastností</a:t>
            </a:r>
          </a:p>
          <a:p>
            <a:r>
              <a:rPr lang="sk-SK" dirty="0" smtClean="0"/>
              <a:t>Orientácia na štatistickú reprezentatívnosť</a:t>
            </a:r>
          </a:p>
          <a:p>
            <a:r>
              <a:rPr lang="sk-SK" dirty="0" smtClean="0"/>
              <a:t>Empirické korelácie a klasifikácie</a:t>
            </a:r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r>
              <a:rPr lang="sk-SK" b="1" dirty="0" smtClean="0"/>
              <a:t>Metódy</a:t>
            </a:r>
            <a:r>
              <a:rPr lang="sk-SK" dirty="0" smtClean="0"/>
              <a:t>: štatistická analýza empirických, alebo modelových dát, experiment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k-SK" dirty="0" smtClean="0"/>
              <a:t>Výskum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800600" y="1600200"/>
            <a:ext cx="4038600" cy="4602163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Deskriptívny </a:t>
            </a:r>
            <a:r>
              <a:rPr lang="sk-SK" dirty="0" err="1" smtClean="0"/>
              <a:t>vs</a:t>
            </a:r>
            <a:r>
              <a:rPr lang="sk-SK" dirty="0" smtClean="0"/>
              <a:t>.</a:t>
            </a:r>
          </a:p>
          <a:p>
            <a:r>
              <a:rPr lang="sk-SK" dirty="0" smtClean="0"/>
              <a:t>Kauzálny</a:t>
            </a:r>
          </a:p>
          <a:p>
            <a:pPr>
              <a:buNone/>
            </a:pPr>
            <a:r>
              <a:rPr lang="sk-SK" dirty="0" smtClean="0"/>
              <a:t>    k. vzťahy medzi premennými skúmajú:</a:t>
            </a:r>
          </a:p>
          <a:p>
            <a:r>
              <a:rPr lang="sk-SK" b="1" dirty="0" smtClean="0"/>
              <a:t>Korelatívny </a:t>
            </a:r>
            <a:r>
              <a:rPr lang="sk-SK" dirty="0" err="1" smtClean="0"/>
              <a:t>vs</a:t>
            </a:r>
            <a:r>
              <a:rPr lang="sk-SK" dirty="0" smtClean="0"/>
              <a:t>.</a:t>
            </a:r>
            <a:r>
              <a:rPr lang="sk-SK" b="1" dirty="0" smtClean="0"/>
              <a:t> </a:t>
            </a:r>
            <a:br>
              <a:rPr lang="sk-SK" b="1" dirty="0" smtClean="0"/>
            </a:br>
            <a:r>
              <a:rPr lang="sk-SK" sz="2400" dirty="0" smtClean="0"/>
              <a:t>len meria premenné (napr.: vzťah medzi koncentráciou a hlukom)</a:t>
            </a:r>
          </a:p>
          <a:p>
            <a:r>
              <a:rPr lang="sk-SK" dirty="0" smtClean="0"/>
              <a:t>výskum </a:t>
            </a:r>
            <a:r>
              <a:rPr lang="sk-SK" b="1" dirty="0" smtClean="0"/>
              <a:t>experimentálny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4038600" cy="5181600"/>
          </a:xfrm>
        </p:spPr>
        <p:txBody>
          <a:bodyPr>
            <a:normAutofit fontScale="92500"/>
          </a:bodyPr>
          <a:lstStyle/>
          <a:p>
            <a:r>
              <a:rPr lang="sk-SK" b="1" dirty="0" smtClean="0"/>
              <a:t>Cieľ</a:t>
            </a:r>
            <a:r>
              <a:rPr lang="sk-SK" dirty="0" smtClean="0"/>
              <a:t>: </a:t>
            </a:r>
            <a:br>
              <a:rPr lang="sk-SK" dirty="0" smtClean="0"/>
            </a:b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nájsť/</a:t>
            </a: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identifikovať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   „pravdivé“ /uveriteľné 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dáta</a:t>
            </a:r>
            <a:r>
              <a:rPr lang="sk-SK" dirty="0" smtClean="0"/>
              <a:t> = s vysokou mierou kredibility / </a:t>
            </a:r>
            <a:r>
              <a:rPr lang="sk-SK" dirty="0" err="1" smtClean="0"/>
              <a:t>reliability</a:t>
            </a:r>
            <a:r>
              <a:rPr lang="sk-SK" dirty="0" smtClean="0"/>
              <a:t>  </a:t>
            </a:r>
            <a:br>
              <a:rPr lang="sk-SK" dirty="0" smtClean="0"/>
            </a:br>
            <a:r>
              <a:rPr lang="sk-SK" dirty="0" smtClean="0"/>
              <a:t>     platné = </a:t>
            </a:r>
            <a:r>
              <a:rPr lang="sk-SK" dirty="0" err="1" smtClean="0"/>
              <a:t>validné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informácie o určitom jave, doméne</a:t>
            </a:r>
            <a:br>
              <a:rPr lang="sk-SK" dirty="0" smtClean="0"/>
            </a:b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analyzovať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interpretovať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aplikovať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dáta: </a:t>
            </a:r>
            <a:r>
              <a:rPr lang="sk-SK" dirty="0" smtClean="0"/>
              <a:t>potrebných pre ďalšie rozhodovacie procesy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experiment</a:t>
            </a:r>
            <a:r>
              <a:rPr lang="sk-SK" dirty="0" smtClean="0"/>
              <a:t> / pokus </a:t>
            </a:r>
            <a:br>
              <a:rPr lang="sk-SK" dirty="0" smtClean="0"/>
            </a:br>
            <a:r>
              <a:rPr lang="sk-SK" dirty="0" smtClean="0"/>
              <a:t> 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2400" b="1" strike="sngStrike" dirty="0" smtClean="0"/>
              <a:t>Sociálny / psychologický</a:t>
            </a:r>
          </a:p>
          <a:p>
            <a:r>
              <a:rPr lang="sk-SK" sz="2400" b="1" strike="sngStrike" dirty="0" err="1" smtClean="0"/>
              <a:t>Garfinkel</a:t>
            </a:r>
            <a:r>
              <a:rPr lang="sk-SK" sz="2400" strike="sngStrike" dirty="0" smtClean="0"/>
              <a:t> – test reakcií na porušovanie akceptovaných noriem</a:t>
            </a:r>
          </a:p>
          <a:p>
            <a:r>
              <a:rPr lang="sk-SK" sz="2400" b="1" strike="sngStrike" dirty="0" err="1" smtClean="0"/>
              <a:t>Milgram</a:t>
            </a:r>
            <a:r>
              <a:rPr lang="sk-SK" sz="2400" strike="sngStrike" dirty="0" smtClean="0"/>
              <a:t> – test poslušnosti autoritám</a:t>
            </a:r>
          </a:p>
          <a:p>
            <a:r>
              <a:rPr lang="sk-SK" sz="2400" b="1" strike="sngStrike" dirty="0" err="1" smtClean="0"/>
              <a:t>Zimbardov</a:t>
            </a:r>
            <a:r>
              <a:rPr lang="sk-SK" sz="2400" strike="sngStrike" dirty="0" smtClean="0"/>
              <a:t>/ </a:t>
            </a:r>
            <a:r>
              <a:rPr lang="sk-SK" sz="2400" strike="sngStrike" dirty="0" err="1" smtClean="0"/>
              <a:t>Stanfordský</a:t>
            </a:r>
            <a:r>
              <a:rPr lang="sk-SK" sz="2400" strike="sngStrike" dirty="0" smtClean="0"/>
              <a:t> väzenský experiment fenoménu </a:t>
            </a:r>
            <a:r>
              <a:rPr lang="sk-SK" sz="2400" strike="sngStrike" dirty="0" err="1" smtClean="0"/>
              <a:t>deindividualizácie</a:t>
            </a:r>
            <a:r>
              <a:rPr lang="sk-SK" sz="2400" strike="sngStrike" dirty="0" smtClean="0"/>
              <a:t>, </a:t>
            </a:r>
            <a:br>
              <a:rPr lang="sk-SK" sz="2400" strike="sngStrike" dirty="0" smtClean="0"/>
            </a:br>
            <a:r>
              <a:rPr lang="sk-SK" sz="2400" strike="sngStrike" dirty="0" smtClean="0"/>
              <a:t>role </a:t>
            </a:r>
            <a:r>
              <a:rPr lang="sk-SK" sz="2400" strike="sngStrike" dirty="0" err="1" smtClean="0"/>
              <a:t>play</a:t>
            </a:r>
            <a:r>
              <a:rPr lang="sk-SK" sz="2400" strike="sngStrike" dirty="0" smtClean="0"/>
              <a:t> </a:t>
            </a:r>
            <a:endParaRPr lang="sk-SK" sz="2400" strike="sngStrike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b="1" dirty="0" smtClean="0"/>
              <a:t>Ponúka</a:t>
            </a:r>
            <a:r>
              <a:rPr lang="sk-SK" dirty="0" smtClean="0"/>
              <a:t>: </a:t>
            </a:r>
          </a:p>
          <a:p>
            <a:r>
              <a:rPr lang="sk-SK" dirty="0" smtClean="0"/>
              <a:t>dôkazy pre kauzálne interpretácie </a:t>
            </a:r>
          </a:p>
          <a:p>
            <a:r>
              <a:rPr lang="sk-SK" dirty="0" smtClean="0"/>
              <a:t>priestor pre kontrolovanú manipuláciu s nezávislými premennými </a:t>
            </a:r>
          </a:p>
          <a:p>
            <a:r>
              <a:rPr lang="sk-SK" dirty="0" smtClean="0"/>
              <a:t>pozorovanie dôsledkov</a:t>
            </a:r>
            <a:br>
              <a:rPr lang="sk-SK" dirty="0" smtClean="0"/>
            </a:br>
            <a:endParaRPr lang="sk-SK" dirty="0" smtClean="0"/>
          </a:p>
          <a:p>
            <a:pPr>
              <a:buNone/>
            </a:pPr>
            <a:r>
              <a:rPr lang="sk-SK" b="1" dirty="0" smtClean="0"/>
              <a:t>Limity</a:t>
            </a:r>
            <a:r>
              <a:rPr lang="sk-SK" dirty="0" smtClean="0"/>
              <a:t>: </a:t>
            </a:r>
          </a:p>
          <a:p>
            <a:r>
              <a:rPr lang="sk-SK" dirty="0" smtClean="0"/>
              <a:t>tvorba umelých/ vykonštruovaných/ neprirodzených situácií</a:t>
            </a:r>
          </a:p>
          <a:p>
            <a:r>
              <a:rPr lang="sk-SK" dirty="0" smtClean="0"/>
              <a:t>zdrojom </a:t>
            </a:r>
            <a:r>
              <a:rPr lang="sk-SK" dirty="0" err="1" smtClean="0"/>
              <a:t>info</a:t>
            </a:r>
            <a:r>
              <a:rPr lang="sk-SK" dirty="0" smtClean="0"/>
              <a:t> je zväčša len výpoveď respondenta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Výskumník a </a:t>
            </a:r>
            <a:r>
              <a:rPr lang="sk-SK" b="1" dirty="0" smtClean="0"/>
              <a:t>premenné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sz="3600" dirty="0" smtClean="0"/>
              <a:t>Čo chceme testovať/overovať? </a:t>
            </a:r>
          </a:p>
          <a:p>
            <a:r>
              <a:rPr lang="sk-SK" sz="3600" dirty="0" smtClean="0"/>
              <a:t>nový software, systém, produkt, funkcie, aplikácie, prístupy... </a:t>
            </a:r>
            <a:r>
              <a:rPr lang="sk-SK" sz="3600" i="1" dirty="0" smtClean="0">
                <a:solidFill>
                  <a:schemeClr val="tx2"/>
                </a:solidFill>
              </a:rPr>
              <a:t>Objekt/predmet/element</a:t>
            </a:r>
          </a:p>
          <a:p>
            <a:pPr>
              <a:buNone/>
            </a:pPr>
            <a:r>
              <a:rPr lang="sk-SK" sz="3600" dirty="0" smtClean="0"/>
              <a:t>Téma:</a:t>
            </a:r>
          </a:p>
          <a:p>
            <a:r>
              <a:rPr lang="sk-SK" sz="3600" dirty="0" smtClean="0"/>
              <a:t>Ako jeho </a:t>
            </a:r>
            <a:r>
              <a:rPr lang="sk-SK" sz="3600" i="1" dirty="0" smtClean="0">
                <a:solidFill>
                  <a:schemeClr val="tx2"/>
                </a:solidFill>
              </a:rPr>
              <a:t>funkcie</a:t>
            </a:r>
            <a:r>
              <a:rPr lang="sk-SK" sz="3600" dirty="0" smtClean="0"/>
              <a:t> vnímajú respondenti/</a:t>
            </a:r>
            <a:r>
              <a:rPr lang="sk-SK" sz="3600" dirty="0" err="1" smtClean="0"/>
              <a:t>useri</a:t>
            </a:r>
            <a:r>
              <a:rPr lang="sk-SK" sz="3600" dirty="0" smtClean="0"/>
              <a:t>?</a:t>
            </a:r>
          </a:p>
          <a:p>
            <a:r>
              <a:rPr lang="sk-SK" sz="3600" dirty="0" smtClean="0"/>
              <a:t>Aké </a:t>
            </a:r>
            <a:r>
              <a:rPr lang="sk-SK" sz="3600" i="1" dirty="0" smtClean="0">
                <a:solidFill>
                  <a:schemeClr val="tx2"/>
                </a:solidFill>
              </a:rPr>
              <a:t>vlastnosti/ kvality</a:t>
            </a:r>
            <a:r>
              <a:rPr lang="sk-SK" sz="3600" dirty="0" smtClean="0"/>
              <a:t> mu pripisujú? </a:t>
            </a:r>
            <a:r>
              <a:rPr lang="sk-SK" sz="2600" dirty="0" smtClean="0"/>
              <a:t>(použiteľnosť?)</a:t>
            </a:r>
            <a:r>
              <a:rPr lang="sk-SK" sz="2400" dirty="0" smtClean="0"/>
              <a:t> </a:t>
            </a:r>
          </a:p>
          <a:p>
            <a:pPr>
              <a:buNone/>
            </a:pPr>
            <a:endParaRPr lang="sk-SK" sz="3600" dirty="0" smtClean="0"/>
          </a:p>
          <a:p>
            <a:pPr>
              <a:buNone/>
            </a:pPr>
            <a:r>
              <a:rPr lang="sk-SK" sz="3600" dirty="0" smtClean="0"/>
              <a:t>Ako to otestujeme?</a:t>
            </a:r>
          </a:p>
          <a:p>
            <a:pPr>
              <a:buNone/>
            </a:pPr>
            <a:r>
              <a:rPr lang="sk-SK" sz="3600" dirty="0" smtClean="0"/>
              <a:t>Meraním premenných:</a:t>
            </a:r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4678363"/>
          </a:xfrm>
        </p:spPr>
        <p:txBody>
          <a:bodyPr>
            <a:noAutofit/>
          </a:bodyPr>
          <a:lstStyle/>
          <a:p>
            <a:r>
              <a:rPr lang="sk-SK" sz="2400" u="sng" dirty="0" smtClean="0"/>
              <a:t>závislá</a:t>
            </a:r>
            <a:r>
              <a:rPr lang="sk-SK" sz="2400" dirty="0" smtClean="0"/>
              <a:t> / konštanta/ invariant vonkajšia premenná; nesúvisí s primárnym cieľom výskumu (pohlavie, vek respondentov, teplota v miestnosti, ročné obdobie) </a:t>
            </a:r>
          </a:p>
          <a:p>
            <a:r>
              <a:rPr lang="sk-SK" sz="2400" u="sng" dirty="0" smtClean="0"/>
              <a:t>nezávislá, manipulovateľná</a:t>
            </a:r>
            <a:r>
              <a:rPr lang="sk-SK" sz="2400" dirty="0" smtClean="0"/>
              <a:t>  - </a:t>
            </a:r>
            <a:r>
              <a:rPr lang="sk-SK" sz="2400" u="sng" dirty="0" smtClean="0"/>
              <a:t>meraná</a:t>
            </a:r>
            <a:r>
              <a:rPr lang="sk-SK" sz="2400" dirty="0" smtClean="0"/>
              <a:t>, (rozličné hodnoty, úrovne, podmienky) </a:t>
            </a:r>
            <a:br>
              <a:rPr lang="sk-SK" sz="2400" dirty="0" smtClean="0"/>
            </a:b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     </a:t>
            </a:r>
            <a:r>
              <a:rPr lang="sk-SK" sz="2400" u="sng" dirty="0" smtClean="0"/>
              <a:t>kontrolovaná</a:t>
            </a:r>
            <a:r>
              <a:rPr lang="sk-SK" sz="2400" dirty="0" smtClean="0"/>
              <a:t> </a:t>
            </a:r>
            <a:r>
              <a:rPr lang="sk-SK" sz="2400" dirty="0" err="1" smtClean="0"/>
              <a:t>vs</a:t>
            </a:r>
            <a:r>
              <a:rPr lang="sk-SK" sz="2400" dirty="0" smtClean="0"/>
              <a:t>. náhodná = </a:t>
            </a:r>
          </a:p>
          <a:p>
            <a:r>
              <a:rPr lang="sk-SK" sz="2400" u="sng" dirty="0" err="1" smtClean="0"/>
              <a:t>metočná</a:t>
            </a:r>
            <a:r>
              <a:rPr lang="sk-SK" sz="2400" u="sng" dirty="0" smtClean="0"/>
              <a:t>/tretia</a:t>
            </a:r>
            <a:r>
              <a:rPr lang="sk-SK" sz="2400" dirty="0" smtClean="0"/>
              <a:t> premenná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Definovanie problému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486400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Výskumná otázka</a:t>
            </a:r>
          </a:p>
          <a:p>
            <a:r>
              <a:rPr lang="sk-SK" b="1" dirty="0" smtClean="0"/>
              <a:t>hypotéza </a:t>
            </a:r>
            <a:r>
              <a:rPr lang="sk-SK" dirty="0" smtClean="0"/>
              <a:t>/ predpoklad</a:t>
            </a:r>
            <a:br>
              <a:rPr lang="sk-SK" dirty="0" smtClean="0"/>
            </a:br>
            <a:r>
              <a:rPr lang="sk-SK" dirty="0" smtClean="0"/>
              <a:t>„Nový spôsob vyhľadávania naplní používateľovi </a:t>
            </a:r>
            <a:r>
              <a:rPr lang="sk-SK" dirty="0" err="1" smtClean="0"/>
              <a:t>info</a:t>
            </a:r>
            <a:r>
              <a:rPr lang="sk-SK" dirty="0" smtClean="0"/>
              <a:t> potrebu rýchlejšie ako predošlý.“</a:t>
            </a:r>
            <a:br>
              <a:rPr lang="sk-SK" dirty="0" smtClean="0"/>
            </a:br>
            <a:r>
              <a:rPr lang="sk-SK" dirty="0" smtClean="0"/>
              <a:t>     „Pridaná hodnota produktu je vhodnejšia / efektívnejšia pre </a:t>
            </a:r>
            <a:r>
              <a:rPr lang="sk-SK" dirty="0" err="1" smtClean="0"/>
              <a:t>usera</a:t>
            </a:r>
            <a:r>
              <a:rPr lang="sk-SK" dirty="0" smtClean="0"/>
              <a:t>.“</a:t>
            </a:r>
            <a:br>
              <a:rPr lang="sk-SK" dirty="0" smtClean="0"/>
            </a:br>
            <a:r>
              <a:rPr lang="sk-SK" b="1" dirty="0" smtClean="0"/>
              <a:t>Pracovné H</a:t>
            </a:r>
            <a:r>
              <a:rPr lang="sk-SK" dirty="0" smtClean="0"/>
              <a:t> – rozdrobenie produktu na jednotlivé </a:t>
            </a:r>
            <a:r>
              <a:rPr lang="sk-SK" dirty="0" err="1" smtClean="0"/>
              <a:t>fíčúrie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/>
              <a:t>Ad hoc H</a:t>
            </a:r>
            <a:r>
              <a:rPr lang="sk-SK" dirty="0" smtClean="0"/>
              <a:t>: hypotéza analýzy</a:t>
            </a:r>
            <a:r>
              <a:rPr lang="sk-SK" b="1" dirty="0" smtClean="0"/>
              <a:t> </a:t>
            </a:r>
            <a:r>
              <a:rPr lang="sk-SK" dirty="0" smtClean="0"/>
              <a:t>formulovaná bezprostredne po skončení testovania</a:t>
            </a:r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výber skúmaných jednotiek</a:t>
            </a:r>
            <a:endParaRPr lang="sk-SK" b="1" dirty="0" smtClean="0"/>
          </a:p>
          <a:p>
            <a:r>
              <a:rPr lang="sk-SK" b="1" dirty="0" err="1" smtClean="0"/>
              <a:t>operacionalizácia</a:t>
            </a:r>
            <a:r>
              <a:rPr lang="sk-SK" dirty="0" smtClean="0"/>
              <a:t> pojmov / konceptuálne kategórie </a:t>
            </a:r>
          </a:p>
          <a:p>
            <a:r>
              <a:rPr lang="sk-SK" dirty="0" smtClean="0"/>
              <a:t>Definície zodpovedajú cieľom</a:t>
            </a:r>
          </a:p>
          <a:p>
            <a:r>
              <a:rPr lang="sk-SK" dirty="0" smtClean="0"/>
              <a:t>slovník výskumníka (využiteľnosť)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</a:p>
          <a:p>
            <a:r>
              <a:rPr lang="sk-SK" dirty="0" smtClean="0"/>
              <a:t>slovník respondentov (super, </a:t>
            </a:r>
            <a:r>
              <a:rPr lang="sk-SK" dirty="0" err="1" smtClean="0"/>
              <a:t>cool</a:t>
            </a:r>
            <a:r>
              <a:rPr lang="sk-SK" dirty="0" smtClean="0"/>
              <a:t>, )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Indukcia </a:t>
            </a:r>
            <a:r>
              <a:rPr lang="sk-SK" dirty="0" err="1" smtClean="0"/>
              <a:t>vs</a:t>
            </a:r>
            <a:r>
              <a:rPr lang="sk-SK" dirty="0" smtClean="0"/>
              <a:t>. dedukcia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Motivácia výberu problému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 smtClean="0"/>
              <a:t>Prečo práve teraz a prečo práve vy?</a:t>
            </a:r>
            <a:br>
              <a:rPr lang="sk-SK" dirty="0" smtClean="0"/>
            </a:br>
            <a:r>
              <a:rPr lang="sk-SK" dirty="0" smtClean="0"/>
              <a:t>„Mňa osobne to zaujíma, pretože...“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Reflexia po výskume</a:t>
            </a:r>
          </a:p>
          <a:p>
            <a:r>
              <a:rPr lang="sk-SK" dirty="0" smtClean="0"/>
              <a:t>Ako ľahko sa získaval materiál?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38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Výskumná vzorka/ populácia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Výber vhodných respondentov </a:t>
            </a:r>
            <a:br>
              <a:rPr lang="sk-SK" dirty="0" smtClean="0"/>
            </a:br>
            <a:r>
              <a:rPr lang="sk-SK" dirty="0" smtClean="0"/>
              <a:t>pohlavie / rod / </a:t>
            </a:r>
            <a:r>
              <a:rPr lang="sk-SK" dirty="0" err="1" smtClean="0"/>
              <a:t>gender</a:t>
            </a:r>
            <a:r>
              <a:rPr lang="sk-SK" dirty="0" smtClean="0"/>
              <a:t>;</a:t>
            </a:r>
            <a:br>
              <a:rPr lang="sk-SK" dirty="0" smtClean="0"/>
            </a:br>
            <a:r>
              <a:rPr lang="sk-SK" dirty="0" smtClean="0"/>
              <a:t>vek, vzdelanie, bydlisko, pôvod / etnicita/národnosť, </a:t>
            </a:r>
            <a:br>
              <a:rPr lang="sk-SK" dirty="0" smtClean="0"/>
            </a:br>
            <a:r>
              <a:rPr lang="sk-SK" dirty="0" smtClean="0"/>
              <a:t>záujmová skupina, vierovyznanie,</a:t>
            </a:r>
            <a:br>
              <a:rPr lang="sk-SK" dirty="0" smtClean="0"/>
            </a:br>
            <a:r>
              <a:rPr lang="sk-SK" dirty="0" smtClean="0"/>
              <a:t>pozícia, príjem, povolanie, zamestnanie, informovanosť, PC gramotnosť a technická zdatnosť </a:t>
            </a:r>
            <a:r>
              <a:rPr lang="sk-SK" dirty="0" err="1" smtClean="0"/>
              <a:t>vs</a:t>
            </a:r>
            <a:r>
              <a:rPr lang="sk-SK" dirty="0" smtClean="0"/>
              <a:t>. bežný používateľ 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V prípade 2 výskumníkov prítomných na experimente – jeden vedie, druhý kontroluje</a:t>
            </a:r>
          </a:p>
          <a:p>
            <a:endParaRPr lang="sk-SK" dirty="0" smtClean="0"/>
          </a:p>
          <a:p>
            <a:r>
              <a:rPr lang="sk-SK" dirty="0" smtClean="0"/>
              <a:t>Nezaujatý, partnerský, teda nie príliš dominantný, ochotný trpezlivo vysvetľovať, pripravený na odmietnutie, </a:t>
            </a:r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5334000" y="381000"/>
            <a:ext cx="2801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Výskumník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744</Words>
  <Application>Microsoft Office PowerPoint</Application>
  <PresentationFormat>Prezentácia na obrazovke (4:3)</PresentationFormat>
  <Paragraphs>174</Paragraphs>
  <Slides>23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5" baseType="lpstr">
      <vt:lpstr>Motív Office</vt:lpstr>
      <vt:lpstr>Prezentácia</vt:lpstr>
      <vt:lpstr> „Kvalitatívne experimentovanie“  Mgr. Magdaléna Kusá magdalena.kusa@savba.sk </vt:lpstr>
      <vt:lpstr>Web Science /  Computer Science </vt:lpstr>
      <vt:lpstr>Výskum</vt:lpstr>
      <vt:lpstr>Výskum</vt:lpstr>
      <vt:lpstr> experiment / pokus    </vt:lpstr>
      <vt:lpstr>Výskumník a premenné</vt:lpstr>
      <vt:lpstr>Definovanie problému</vt:lpstr>
      <vt:lpstr>Motivácia výberu problému</vt:lpstr>
      <vt:lpstr>Výskumná vzorka/ populácia</vt:lpstr>
      <vt:lpstr>Miesto a čas výskumu</vt:lpstr>
      <vt:lpstr>Respondenti / jednotky základného súboru</vt:lpstr>
      <vt:lpstr>Techniky</vt:lpstr>
      <vt:lpstr>Metódy a techniky</vt:lpstr>
      <vt:lpstr>Metódy a techniky</vt:lpstr>
      <vt:lpstr>Metodológia</vt:lpstr>
      <vt:lpstr>otázky</vt:lpstr>
      <vt:lpstr>Etika výskumu</vt:lpstr>
      <vt:lpstr>hrubé dáta → výsledné dáta </vt:lpstr>
      <vt:lpstr>Dáta</vt:lpstr>
      <vt:lpstr>Zhrnutie krokov tvorby výskumu</vt:lpstr>
      <vt:lpstr>Snímka 21</vt:lpstr>
      <vt:lpstr>Linky a bibliografia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Učebná pomôcka „Kvalitatívne experimentovanie“ na predmet: krúžku: garant: vyučujúci:</dc:title>
  <dc:creator>Meggie</dc:creator>
  <cp:lastModifiedBy>kUbb</cp:lastModifiedBy>
  <cp:revision>96</cp:revision>
  <dcterms:created xsi:type="dcterms:W3CDTF">2013-02-13T20:08:50Z</dcterms:created>
  <dcterms:modified xsi:type="dcterms:W3CDTF">2013-03-06T08:07:42Z</dcterms:modified>
</cp:coreProperties>
</file>