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Získavanie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metadát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k výučbovým objektom prostredníctvom čerpania z davu 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Marek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Láni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mareklani@gmail.com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407964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STU-FIIT-zfv.png"/>
          <p:cNvPicPr>
            <a:picLocks noChangeAspect="1"/>
          </p:cNvPicPr>
          <p:nvPr/>
        </p:nvPicPr>
        <p:blipFill>
          <a:blip r:embed="rId3" cstate="print"/>
          <a:srcRect l="5806" t="19006" r="33855" b="17987"/>
          <a:stretch>
            <a:fillRect/>
          </a:stretch>
        </p:blipFill>
        <p:spPr>
          <a:xfrm>
            <a:off x="6791517" y="188640"/>
            <a:ext cx="2244979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Kontext DP</a:t>
            </a:r>
            <a:endParaRPr lang="sk-SK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Otázkovač</a:t>
            </a:r>
            <a:r>
              <a:rPr lang="sk-SK" dirty="0" smtClean="0"/>
              <a:t> v </a:t>
            </a:r>
            <a:r>
              <a:rPr lang="sk-SK" dirty="0" err="1" smtClean="0"/>
              <a:t>Alefe</a:t>
            </a:r>
            <a:endParaRPr lang="sk-SK" dirty="0" smtClean="0"/>
          </a:p>
          <a:p>
            <a:r>
              <a:rPr lang="sk-SK" dirty="0" smtClean="0"/>
              <a:t>Hodnotenie odpovedí na otázky</a:t>
            </a:r>
            <a:r>
              <a:rPr lang="en-US" dirty="0" smtClean="0"/>
              <a:t> </a:t>
            </a:r>
            <a:r>
              <a:rPr lang="en-US" dirty="0" err="1" smtClean="0"/>
              <a:t>a.k.a</a:t>
            </a:r>
            <a:r>
              <a:rPr lang="en-US" dirty="0" smtClean="0"/>
              <a:t> VOOO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k-SK" dirty="0" smtClean="0"/>
              <a:t>škále od 0 po 1</a:t>
            </a:r>
          </a:p>
          <a:p>
            <a:pPr>
              <a:buNone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(zozbierané z testov na cvičeniach PSI )</a:t>
            </a:r>
          </a:p>
          <a:p>
            <a:r>
              <a:rPr lang="sk-SK" dirty="0" smtClean="0"/>
              <a:t>Po ohodnotení </a:t>
            </a:r>
            <a:r>
              <a:rPr lang="en-US" dirty="0" smtClean="0"/>
              <a:t> </a:t>
            </a:r>
            <a:r>
              <a:rPr lang="sk-SK" dirty="0" smtClean="0"/>
              <a:t>študent dostáva spätnú väzbu</a:t>
            </a:r>
          </a:p>
          <a:p>
            <a:pPr lvl="1"/>
            <a:r>
              <a:rPr lang="sk-SK" dirty="0" smtClean="0"/>
              <a:t>Sumárne hodnotenie ostatných, zobrazenie komentárov</a:t>
            </a:r>
          </a:p>
          <a:p>
            <a:r>
              <a:rPr lang="sk-SK" dirty="0" smtClean="0"/>
              <a:t>Možnosť pridať vlastný komentár</a:t>
            </a:r>
          </a:p>
          <a:p>
            <a:pPr>
              <a:buNone/>
            </a:pP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Ako vyzerá </a:t>
            </a:r>
            <a:r>
              <a:rPr lang="sk-SK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otázkovač</a:t>
            </a:r>
            <a:r>
              <a:rPr lang="sk-SK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sk-SK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Zástupný symbol obsahu 3" descr="screen_QAL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6246002" cy="33728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Hypot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éza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sz="3600" dirty="0" smtClean="0"/>
          </a:p>
          <a:p>
            <a:pPr algn="ctr">
              <a:buNone/>
            </a:pPr>
            <a:r>
              <a:rPr lang="sk-SK" sz="3600" dirty="0" smtClean="0"/>
              <a:t>	</a:t>
            </a:r>
            <a:r>
              <a:rPr lang="sk-SK" sz="3600" dirty="0" smtClean="0">
                <a:solidFill>
                  <a:schemeClr val="accent6">
                    <a:lumMod val="75000"/>
                  </a:schemeClr>
                </a:solidFill>
              </a:rPr>
              <a:t>„Študenti  sa spoločnými silami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pri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dobrej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interpret</a:t>
            </a:r>
            <a:r>
              <a:rPr lang="sk-SK" sz="3600" dirty="0" err="1" smtClean="0">
                <a:solidFill>
                  <a:schemeClr val="accent6">
                    <a:lumMod val="75000"/>
                  </a:schemeClr>
                </a:solidFill>
              </a:rPr>
              <a:t>ácií</a:t>
            </a:r>
            <a:r>
              <a:rPr lang="sk-SK" sz="3600" dirty="0" smtClean="0">
                <a:solidFill>
                  <a:schemeClr val="accent6">
                    <a:lumMod val="75000"/>
                  </a:schemeClr>
                </a:solidFill>
              </a:rPr>
              <a:t> ich hodnotení dokážu zhodnúť s hodnotením učiteľa“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Ak by sa potvrdila -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sk-SK" dirty="0" smtClean="0"/>
              <a:t>prínos pre študentov aj </a:t>
            </a:r>
            <a:r>
              <a:rPr lang="en-US" dirty="0" smtClean="0"/>
              <a:t>u</a:t>
            </a:r>
            <a:r>
              <a:rPr lang="sk-SK" dirty="0" err="1" smtClean="0"/>
              <a:t>čiteľ</a:t>
            </a:r>
            <a:r>
              <a:rPr lang="en-US" dirty="0" err="1" smtClean="0"/>
              <a:t>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Ako vyzerajú nazbierané hodnotenia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Rozptyl hodnotení nesprávnej odpovede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Rozptyl hodnotení správnej odpovede</a:t>
            </a:r>
          </a:p>
          <a:p>
            <a:endParaRPr lang="sk-SK" dirty="0" smtClean="0"/>
          </a:p>
          <a:p>
            <a:endParaRPr lang="sk-SK" dirty="0"/>
          </a:p>
        </p:txBody>
      </p:sp>
      <p:grpSp>
        <p:nvGrpSpPr>
          <p:cNvPr id="4" name="Skupina 3"/>
          <p:cNvGrpSpPr/>
          <p:nvPr/>
        </p:nvGrpSpPr>
        <p:grpSpPr>
          <a:xfrm>
            <a:off x="152400" y="2590800"/>
            <a:ext cx="8712968" cy="955268"/>
            <a:chOff x="251520" y="1772816"/>
            <a:chExt cx="8712968" cy="955268"/>
          </a:xfrm>
        </p:grpSpPr>
        <p:cxnSp>
          <p:nvCxnSpPr>
            <p:cNvPr id="5" name="Rovná spojnica 4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bdĺžnik 5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bdĺžnik 10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bdĺžnik 12"/>
            <p:cNvSpPr/>
            <p:nvPr/>
          </p:nvSpPr>
          <p:spPr>
            <a:xfrm>
              <a:off x="709228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bdĺžnik 13"/>
            <p:cNvSpPr/>
            <p:nvPr/>
          </p:nvSpPr>
          <p:spPr>
            <a:xfrm>
              <a:off x="68042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bdĺžnik 14"/>
            <p:cNvSpPr/>
            <p:nvPr/>
          </p:nvSpPr>
          <p:spPr>
            <a:xfrm>
              <a:off x="536408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bdĺžnik 15"/>
            <p:cNvSpPr/>
            <p:nvPr/>
          </p:nvSpPr>
          <p:spPr>
            <a:xfrm>
              <a:off x="558011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Obdĺžnik 16"/>
            <p:cNvSpPr/>
            <p:nvPr/>
          </p:nvSpPr>
          <p:spPr>
            <a:xfrm>
              <a:off x="51480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bdĺžnik 17"/>
            <p:cNvSpPr/>
            <p:nvPr/>
          </p:nvSpPr>
          <p:spPr>
            <a:xfrm>
              <a:off x="50040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bdĺžnik 18"/>
            <p:cNvSpPr/>
            <p:nvPr/>
          </p:nvSpPr>
          <p:spPr>
            <a:xfrm>
              <a:off x="44999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bdĺžnik 19"/>
            <p:cNvSpPr/>
            <p:nvPr/>
          </p:nvSpPr>
          <p:spPr>
            <a:xfrm>
              <a:off x="29878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bdĺžnik 20"/>
            <p:cNvSpPr/>
            <p:nvPr/>
          </p:nvSpPr>
          <p:spPr>
            <a:xfrm>
              <a:off x="49320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BlokTextu 21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152400" y="5257800"/>
            <a:ext cx="8712968" cy="955268"/>
            <a:chOff x="251520" y="1772816"/>
            <a:chExt cx="8712968" cy="955268"/>
          </a:xfrm>
        </p:grpSpPr>
        <p:cxnSp>
          <p:nvCxnSpPr>
            <p:cNvPr id="25" name="Rovná spojnica 24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bdĺžnik 25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" name="Obdĺžnik 26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bdĺžnik 27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Obdĺžnik 28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Obdĺžnik 29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bdĺžnik 30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bdĺžnik 31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bdĺžnik 32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bdĺžnik 33"/>
            <p:cNvSpPr/>
            <p:nvPr/>
          </p:nvSpPr>
          <p:spPr>
            <a:xfrm>
              <a:off x="83884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759633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bdĺžnik 35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bdĺžnik 36"/>
            <p:cNvSpPr/>
            <p:nvPr/>
          </p:nvSpPr>
          <p:spPr>
            <a:xfrm>
              <a:off x="752432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bdĺžnik 37"/>
            <p:cNvSpPr/>
            <p:nvPr/>
          </p:nvSpPr>
          <p:spPr>
            <a:xfrm>
              <a:off x="67322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824440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Obdĺžnik 39"/>
            <p:cNvSpPr/>
            <p:nvPr/>
          </p:nvSpPr>
          <p:spPr>
            <a:xfrm>
              <a:off x="33478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bdĺžnik 40"/>
            <p:cNvSpPr/>
            <p:nvPr/>
          </p:nvSpPr>
          <p:spPr>
            <a:xfrm>
              <a:off x="730830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BlokTextu 41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Predošlý experiment</a:t>
            </a:r>
            <a:endParaRPr lang="sk-SK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Interpretácia na 2+1 intervaly správnosti</a:t>
            </a:r>
          </a:p>
          <a:p>
            <a:r>
              <a:rPr lang="sk-SK" dirty="0" smtClean="0"/>
              <a:t>Zlatý štandard – diskrétne hodnotenie učiteľov</a:t>
            </a:r>
          </a:p>
          <a:p>
            <a:r>
              <a:rPr lang="sk-SK" dirty="0" smtClean="0"/>
              <a:t>Vyhodnocovacia množina 200 dostatočne ohodnotených VOOO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Určenie prahu potrebného počtu hodnotení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Optimalizačný algoritmus na zobrazovanie VOO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Možnosti vylepšení interpretácie hodnotenia davu</a:t>
            </a:r>
            <a:endParaRPr lang="sk-SK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Určenie úrovne expertízy používateľov</a:t>
            </a:r>
          </a:p>
          <a:p>
            <a:pPr lvl="1"/>
            <a:r>
              <a:rPr lang="sk-SK" dirty="0" smtClean="0"/>
              <a:t>Určenie expertízy odpovedajúceho</a:t>
            </a:r>
          </a:p>
          <a:p>
            <a:pPr lvl="1"/>
            <a:r>
              <a:rPr lang="sk-SK" dirty="0" smtClean="0"/>
              <a:t>Určenie expertízy hodnotiteľa podľa kategórie (konceptov) otázky</a:t>
            </a:r>
          </a:p>
          <a:p>
            <a:pPr lvl="1"/>
            <a:r>
              <a:rPr lang="sk-SK" dirty="0" smtClean="0"/>
              <a:t>Určenie expertízy na základe </a:t>
            </a:r>
            <a:r>
              <a:rPr lang="sk-SK" dirty="0" err="1" smtClean="0"/>
              <a:t>použiv</a:t>
            </a:r>
            <a:r>
              <a:rPr lang="sk-SK" dirty="0" smtClean="0"/>
              <a:t>. modelu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Analýza samotnej odpovede</a:t>
            </a:r>
          </a:p>
          <a:p>
            <a:pPr>
              <a:buNone/>
            </a:pPr>
            <a:r>
              <a:rPr lang="sk-SK" dirty="0" smtClean="0"/>
              <a:t>	 </a:t>
            </a:r>
            <a:r>
              <a:rPr lang="sk-SK" sz="2600" dirty="0" smtClean="0"/>
              <a:t>(napr. počet vytvorených komentárov, dĺžka odpovede, porovnanie odpovedí na danú otázku)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Filtrovanie spamu </a:t>
            </a:r>
          </a:p>
          <a:p>
            <a:pPr lvl="1"/>
            <a:r>
              <a:rPr lang="sk-SK" dirty="0" smtClean="0"/>
              <a:t>vyhadzovať </a:t>
            </a:r>
            <a:r>
              <a:rPr lang="sk-SK" dirty="0" err="1" smtClean="0"/>
              <a:t>out-layerov</a:t>
            </a:r>
            <a:endParaRPr lang="sk-SK" dirty="0" smtClean="0"/>
          </a:p>
          <a:p>
            <a:pPr lvl="1"/>
            <a:r>
              <a:rPr lang="sk-SK" dirty="0" smtClean="0"/>
              <a:t>Pridať druhú úroveň hodnotenia (mieru istoty)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Vylepšenie nesúvisiace s interpretáciou</a:t>
            </a:r>
            <a:endParaRPr lang="sk-SK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Nazbieranie väčšieho množstva hodnotení</a:t>
            </a:r>
          </a:p>
          <a:p>
            <a:pPr lvl="1"/>
            <a:r>
              <a:rPr lang="sk-SK" sz="2400" dirty="0" smtClean="0"/>
              <a:t>mobilná verzia </a:t>
            </a:r>
          </a:p>
          <a:p>
            <a:pPr lvl="1"/>
            <a:r>
              <a:rPr lang="sk-SK" sz="2400" dirty="0" smtClean="0"/>
              <a:t>pridanie možnosti používať </a:t>
            </a:r>
            <a:r>
              <a:rPr lang="sk-SK" sz="2400" dirty="0" err="1" smtClean="0"/>
              <a:t>offline</a:t>
            </a:r>
            <a:r>
              <a:rPr lang="sk-SK" sz="2400" dirty="0" smtClean="0"/>
              <a:t> (natívne alebo html5)</a:t>
            </a:r>
            <a:endParaRPr lang="sk-SK" dirty="0" smtClean="0"/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Zmena zlatého štandardu</a:t>
            </a:r>
            <a:endParaRPr lang="sk-SK" dirty="0" smtClean="0"/>
          </a:p>
          <a:p>
            <a:pPr>
              <a:buNone/>
            </a:pPr>
            <a:r>
              <a:rPr lang="sk-SK" sz="2400" dirty="0" smtClean="0"/>
              <a:t>( vytvorenie expertných hodnotení z intervalu (0,1))</a:t>
            </a:r>
            <a:endParaRPr lang="sk-SK" sz="2400" dirty="0"/>
          </a:p>
        </p:txBody>
      </p:sp>
      <p:pic>
        <p:nvPicPr>
          <p:cNvPr id="6" name="Obrázok 5" descr="mobilePan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533400"/>
            <a:ext cx="5037215" cy="4053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ok 3" descr="mobil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285937" cy="4273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 descr="mobileComm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2895600"/>
            <a:ext cx="4724400" cy="3733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Určenie úrovne expertízy používateľov</a:t>
            </a:r>
          </a:p>
          <a:p>
            <a:pPr lvl="1"/>
            <a:r>
              <a:rPr lang="sk-SK" dirty="0" smtClean="0"/>
              <a:t>Určenie expertízy odpovedajúceho</a:t>
            </a:r>
          </a:p>
          <a:p>
            <a:pPr lvl="1"/>
            <a:r>
              <a:rPr lang="sk-SK" dirty="0" smtClean="0"/>
              <a:t>Určenie expertízy hodnotiteľa podľa kategórie (konceptov) otázky</a:t>
            </a:r>
          </a:p>
          <a:p>
            <a:pPr lvl="1"/>
            <a:r>
              <a:rPr lang="sk-SK" dirty="0" smtClean="0"/>
              <a:t>Určenie expertízy na základe </a:t>
            </a:r>
            <a:r>
              <a:rPr lang="sk-SK" dirty="0" err="1" smtClean="0"/>
              <a:t>použiv</a:t>
            </a:r>
            <a:r>
              <a:rPr lang="sk-SK" dirty="0" smtClean="0"/>
              <a:t>. modelu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Analýza samotnej odpovede</a:t>
            </a:r>
          </a:p>
          <a:p>
            <a:pPr>
              <a:buNone/>
            </a:pPr>
            <a:r>
              <a:rPr lang="sk-SK" dirty="0" smtClean="0"/>
              <a:t>	 </a:t>
            </a:r>
            <a:r>
              <a:rPr lang="sk-SK" sz="2600" dirty="0" smtClean="0"/>
              <a:t>(napr. počet vytvorených komentárov, dĺžka odpovede, porovnanie odpovedí na danú otázku)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Filtrovanie spamu </a:t>
            </a:r>
          </a:p>
          <a:p>
            <a:pPr lvl="1"/>
            <a:r>
              <a:rPr lang="sk-SK" dirty="0" smtClean="0"/>
              <a:t>vyhadzovať </a:t>
            </a:r>
            <a:r>
              <a:rPr lang="sk-SK" dirty="0" err="1" smtClean="0"/>
              <a:t>out-layerov</a:t>
            </a:r>
            <a:endParaRPr lang="sk-SK" dirty="0" smtClean="0"/>
          </a:p>
          <a:p>
            <a:pPr lvl="1"/>
            <a:r>
              <a:rPr lang="sk-SK" dirty="0" smtClean="0"/>
              <a:t>Pridať druhú úroveň hodnotenia (mieru istoty)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+ mobilná verzia a nový zlatý štandard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163</Words>
  <Application>Microsoft Office PowerPoint</Application>
  <PresentationFormat>Prezentácia na obrazovke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  Získavanie metadát k výučbovým objektom prostredníctvom čerpania z davu </vt:lpstr>
      <vt:lpstr>Kontext DP</vt:lpstr>
      <vt:lpstr>Ako vyzerá otázkovač?</vt:lpstr>
      <vt:lpstr>Hypotéza</vt:lpstr>
      <vt:lpstr>Ako vyzerajú nazbierané hodnotenia?</vt:lpstr>
      <vt:lpstr>Predošlý experiment</vt:lpstr>
      <vt:lpstr>Možnosti vylepšení interpretácie hodnotenia davu</vt:lpstr>
      <vt:lpstr>Vylepšenie nesúvisiace s interpretáciou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Získavanie metadát k výučbovým objektom prostredníctvom čerpania z davu </dc:title>
  <dc:creator>developer</dc:creator>
  <cp:lastModifiedBy>developer</cp:lastModifiedBy>
  <cp:revision>21</cp:revision>
  <dcterms:created xsi:type="dcterms:W3CDTF">2013-05-13T12:05:55Z</dcterms:created>
  <dcterms:modified xsi:type="dcterms:W3CDTF">2013-05-13T21:59:50Z</dcterms:modified>
</cp:coreProperties>
</file>