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19" autoAdjust="0"/>
  </p:normalViewPr>
  <p:slideViewPr>
    <p:cSldViewPr>
      <p:cViewPr>
        <p:scale>
          <a:sx n="70" d="100"/>
          <a:sy n="70" d="100"/>
        </p:scale>
        <p:origin x="-130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Stĺpec1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sk-SK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Hárok1!$A$2:$A$4</c:f>
              <c:strCache>
                <c:ptCount val="3"/>
                <c:pt idx="0">
                  <c:v>Úplne správne</c:v>
                </c:pt>
                <c:pt idx="1">
                  <c:v>Relatívne správne</c:v>
                </c:pt>
                <c:pt idx="2">
                  <c:v>Nesprávne</c:v>
                </c:pt>
              </c:strCache>
            </c:strRef>
          </c:cat>
          <c:val>
            <c:numRef>
              <c:f>Hárok1!$B$2:$B$4</c:f>
              <c:numCache>
                <c:formatCode>General</c:formatCode>
                <c:ptCount val="3"/>
                <c:pt idx="0">
                  <c:v>535</c:v>
                </c:pt>
                <c:pt idx="1">
                  <c:v>60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47253815495277"/>
          <c:y val="0.24568141630852924"/>
          <c:w val="0.33326820258578788"/>
          <c:h val="0.37114156699911161"/>
        </c:manualLayout>
      </c:layout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00021-2475-48BB-B915-9A5EB1F6D4C7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6A4FA-D53C-4242-8E22-68021E4E15C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79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Cieľom je vytvoriť hru,</a:t>
            </a:r>
            <a:r>
              <a:rPr lang="sk-SK" baseline="0" dirty="0" smtClean="0"/>
              <a:t> ktorá na pozadí získava metadáta pre multimediálny obsah.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0406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Odošle</a:t>
            </a:r>
            <a:r>
              <a:rPr lang="sk-SK" baseline="0" dirty="0" smtClean="0"/>
              <a:t> dopyt a vyhľadávač mu vráti 6 videí s informáciou, že hľadané video je na 15. pozícii. To znamená, že musí dopyt upraviť, aby video posunul vyššie.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438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 ďalej</a:t>
            </a:r>
            <a:r>
              <a:rPr lang="sk-SK" baseline="0" dirty="0" smtClean="0"/>
              <a:t> sleduje video a doplní kľúčové slová „table“ a „</a:t>
            </a:r>
            <a:r>
              <a:rPr lang="sk-SK" baseline="0" dirty="0" err="1" smtClean="0"/>
              <a:t>computer</a:t>
            </a:r>
            <a:r>
              <a:rPr lang="sk-SK" baseline="0" dirty="0" smtClean="0"/>
              <a:t>“.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4380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 odošle</a:t>
            </a:r>
            <a:r>
              <a:rPr lang="sk-SK" baseline="0" dirty="0" smtClean="0"/>
              <a:t> dopyt a vidí, že video sa dostalo na 3. pozíciu a tým pádom vyhráva hru. </a:t>
            </a:r>
          </a:p>
          <a:p>
            <a:r>
              <a:rPr lang="sk-SK" baseline="0" dirty="0" smtClean="0"/>
              <a:t>Takýmto spôsobom sú získavané od hráčov opisy videí. Tie však ešte nie sú vo finálnej podobe, ale predstavujú iba vstup pre extrakčnú metódu.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438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021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Extrakčná metóda spracúva používateľské</a:t>
            </a:r>
            <a:r>
              <a:rPr lang="sk-SK" baseline="0" dirty="0" smtClean="0"/>
              <a:t> dopyty nasledujúcim spôsobom.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Zozbieranie dopytov od každého hráča samostatne a rozdelenie na slová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Lematizácia</a:t>
            </a:r>
            <a:r>
              <a:rPr lang="sk-SK" dirty="0" smtClean="0"/>
              <a:t> slov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Unifikácia slov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Vytvorenie tabuľky početnosti použitia slov jednotlivými hráčmi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Ak jedno slovo použili aspoň 2 hráči, považuje sa za relevantné.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3211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Hra je navrhnutá pre používani</a:t>
            </a:r>
            <a:r>
              <a:rPr lang="sk-SK" baseline="0" dirty="0" smtClean="0"/>
              <a:t>e v prostredí webu a využíva model </a:t>
            </a:r>
            <a:r>
              <a:rPr lang="sk-SK" baseline="0" dirty="0" err="1" smtClean="0"/>
              <a:t>klient-server</a:t>
            </a:r>
            <a:r>
              <a:rPr lang="sk-SK" baseline="0" dirty="0" smtClean="0"/>
              <a:t>.</a:t>
            </a:r>
          </a:p>
          <a:p>
            <a:r>
              <a:rPr lang="sk-SK" baseline="0" dirty="0" smtClean="0"/>
              <a:t>Väčšina hernej logiky sa odohráva na webovom serveri, kde sa nachádza aplikácia implementovaná v Ruby on </a:t>
            </a:r>
            <a:r>
              <a:rPr lang="sk-SK" baseline="0" dirty="0" err="1" smtClean="0"/>
              <a:t>Rails</a:t>
            </a:r>
            <a:r>
              <a:rPr lang="sk-SK" baseline="0" dirty="0" smtClean="0"/>
              <a:t>.</a:t>
            </a:r>
          </a:p>
          <a:p>
            <a:r>
              <a:rPr lang="sk-SK" baseline="0" dirty="0" smtClean="0"/>
              <a:t>Hráč </a:t>
            </a:r>
            <a:r>
              <a:rPr lang="sk-SK" baseline="0" dirty="0" err="1" smtClean="0"/>
              <a:t>interaguje</a:t>
            </a:r>
            <a:r>
              <a:rPr lang="sk-SK" baseline="0" dirty="0" smtClean="0"/>
              <a:t> s hrou cez webový prehliadač.</a:t>
            </a:r>
          </a:p>
          <a:p>
            <a:r>
              <a:rPr lang="sk-SK" baseline="0" dirty="0" smtClean="0"/>
              <a:t>Webový server ešte ďalej komunikuje s databázovým serverom, kde sú uložené dáta a vyhľadávacím serverom, ktorý umožňuje funkcionalitu </a:t>
            </a:r>
            <a:r>
              <a:rPr lang="sk-SK" baseline="0" dirty="0" err="1" smtClean="0"/>
              <a:t>full-textového</a:t>
            </a:r>
            <a:r>
              <a:rPr lang="sk-SK" baseline="0" dirty="0" smtClean="0"/>
              <a:t> vyhľadávača.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576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 prvých štádiách</a:t>
            </a:r>
            <a:r>
              <a:rPr lang="sk-SK" baseline="0" dirty="0" smtClean="0"/>
              <a:t> vývoja bola hra otestovaná v menšom pilotnom experimente, ktorý bol vykonaný s 3 nezávislými osobami.</a:t>
            </a:r>
          </a:p>
          <a:p>
            <a:r>
              <a:rPr lang="sk-SK" baseline="0" dirty="0" smtClean="0"/>
              <a:t>Tento </a:t>
            </a:r>
            <a:r>
              <a:rPr lang="sk-SK" baseline="0" smtClean="0"/>
              <a:t>experiment slúžil </a:t>
            </a:r>
            <a:r>
              <a:rPr lang="sk-SK" baseline="0" dirty="0" smtClean="0"/>
              <a:t>na otestovanie hrateľnosti hry, na prípadné zistenie nedostatkov a na doladenie extrakčnej metódy a nastavenia indexu vyhľadávača.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241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 hlavné overenie hry bol vykonaný experiment,</a:t>
            </a:r>
            <a:r>
              <a:rPr lang="sk-SK" baseline="0" dirty="0" smtClean="0"/>
              <a:t> pri ktorom bola hra zverejnená na Webe a počas dvoch týždňov boli zbierané dáta z jednotlivých hier.</a:t>
            </a:r>
          </a:p>
          <a:p>
            <a:r>
              <a:rPr lang="sk-SK" baseline="0" dirty="0" smtClean="0"/>
              <a:t>Po ukončení experimentu sme zistili, že hru si aktívne zahralo 35 hráčov, ktorí spolu odohrali 1670 hier.</a:t>
            </a:r>
          </a:p>
          <a:p>
            <a:r>
              <a:rPr lang="sk-SK" baseline="0" dirty="0" smtClean="0"/>
              <a:t>Z týchto hier sa podarilo extrahovať 601 kľúčových slov pre 302 videí.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542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Extrahované</a:t>
            </a:r>
            <a:r>
              <a:rPr lang="sk-SK" baseline="0" dirty="0" smtClean="0"/>
              <a:t> kľúčové slová boli následne vyhodnotené 2 expertmi, ktorí mali možnosť každé kľúčové slovo rozdeliť do troch kategórií podľa relevancie slova k videu.</a:t>
            </a:r>
          </a:p>
          <a:p>
            <a:r>
              <a:rPr lang="sk-SK" baseline="0" dirty="0" smtClean="0"/>
              <a:t>Keď sa na hodnotení relevancie nezhodli, do úvahy sa vzalo horšie hodnotenie.</a:t>
            </a:r>
          </a:p>
          <a:p>
            <a:r>
              <a:rPr lang="sk-SK" baseline="0" dirty="0" smtClean="0"/>
              <a:t>Ako je možné vidieť, veľká väčšina slov bola považovaná za úplne správne alebo relatívne správne a iba jedno percento bolo považované za nesprávne.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3930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Podarilo sa nám vytvoriť</a:t>
            </a:r>
            <a:r>
              <a:rPr lang="sk-SK" baseline="0" dirty="0" smtClean="0"/>
              <a:t> hru s účelom, ktorá získava kľúčové slová pre krátke videá získané z internetu, pričom tieto videá majú na začiatku iba veľmi „slabý“ opis pridelený používateľom.</a:t>
            </a:r>
          </a:p>
          <a:p>
            <a:r>
              <a:rPr lang="sk-SK" baseline="0" dirty="0" smtClean="0"/>
              <a:t>Podarilo sa nám vyhnúť sa problému studeného štartu, pretože hra je hrateľná kedykoľvek aj pre jedného hráča.</a:t>
            </a:r>
          </a:p>
          <a:p>
            <a:r>
              <a:rPr lang="sk-SK" baseline="0" dirty="0" smtClean="0"/>
              <a:t>Hra úspešné získava kľúčové slová, ktoré sú z veľkej väčšiny správne a relevantné k videám.</a:t>
            </a:r>
          </a:p>
          <a:p>
            <a:r>
              <a:rPr lang="sk-SK" baseline="0" dirty="0" smtClean="0"/>
              <a:t>Niektorí hráči nám po experimente povedali, že ich hra bavila, mali z nej dobrý pocit a že ich bavilo pozerať videá, ktoré sa v hre nachádzali.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79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Prvú</a:t>
            </a:r>
            <a:r>
              <a:rPr lang="sk-SK" baseline="0" dirty="0" smtClean="0"/>
              <a:t> takúto hru vytvoril </a:t>
            </a:r>
            <a:r>
              <a:rPr lang="sk-SK" baseline="0" dirty="0" err="1" smtClean="0"/>
              <a:t>Luis</a:t>
            </a:r>
            <a:r>
              <a:rPr lang="sk-SK" baseline="0" dirty="0" smtClean="0"/>
              <a:t> von </a:t>
            </a:r>
            <a:r>
              <a:rPr lang="sk-SK" baseline="0" dirty="0" err="1" smtClean="0"/>
              <a:t>Ahn</a:t>
            </a:r>
            <a:r>
              <a:rPr lang="sk-SK" baseline="0" dirty="0" smtClean="0"/>
              <a:t> v roku 2004.</a:t>
            </a:r>
          </a:p>
          <a:p>
            <a:r>
              <a:rPr lang="sk-SK" baseline="0" dirty="0" smtClean="0"/>
              <a:t>Princíp hry spočíval v tom, že sa spojili dvaja anonymní hráči, ktorí videli rovnaký obrázok a ich cieľom bolo zadávať do hry také kľúčové slová, aby sa na nich obaja zhodli. </a:t>
            </a:r>
          </a:p>
          <a:p>
            <a:r>
              <a:rPr lang="sk-SK" baseline="0" dirty="0" smtClean="0"/>
              <a:t>Najlepšou stratégiou bolo teda zadať slová, ktoré nejako vystihujú zobrazený obrázok. </a:t>
            </a:r>
          </a:p>
          <a:p>
            <a:r>
              <a:rPr lang="sk-SK" baseline="0" dirty="0" smtClean="0"/>
              <a:t>Slová, na ktorých sa zhodli boli potom považované za relevantné k obrázku.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35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baseline="0" dirty="0" smtClean="0"/>
              <a:t>Skvelé riešenie, ale má svoje nevýhody; jednou z nich je, že k hre sú potrební najmenej dvaja hráči.</a:t>
            </a:r>
          </a:p>
          <a:p>
            <a:r>
              <a:rPr lang="sk-SK" baseline="0" dirty="0" smtClean="0"/>
              <a:t>Toto môže viesť k problému tzv. studeného štartu, ktorý vzniká, keď pri začiatočnom nasadení hry nie je dostupný dostatok hráčov a preto hra nie hrateľná.</a:t>
            </a:r>
            <a:endParaRPr lang="sk-SK" dirty="0" smtClean="0"/>
          </a:p>
          <a:p>
            <a:r>
              <a:rPr lang="sk-SK" dirty="0" smtClean="0"/>
              <a:t>Preto</a:t>
            </a:r>
            <a:r>
              <a:rPr lang="sk-SK" baseline="0" dirty="0" smtClean="0"/>
              <a:t> je potrebné vytvárať hry s účelom aj pre jedného hráča, ktoré môžu byť hrateľné kedykoľvek, avšak toto je náročnejšie, pretože nie je dostupný druhý hráč, voči ktorému sa môže urobiť overenie výsledku</a:t>
            </a:r>
            <a:r>
              <a:rPr lang="sk-SK" baseline="0" dirty="0" smtClean="0"/>
              <a:t>.</a:t>
            </a:r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78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Rozhodli sme sa </a:t>
            </a:r>
            <a:r>
              <a:rPr lang="sk-SK" baseline="0" dirty="0" smtClean="0"/>
              <a:t>zamerať na získavanie metadát ku krátkym videám, ktoré sú získané z webových služieb na verejné zdieľanie obsahu.</a:t>
            </a:r>
          </a:p>
          <a:p>
            <a:r>
              <a:rPr lang="sk-SK" baseline="0" dirty="0" smtClean="0"/>
              <a:t>Používatelia tieto videá často nahrávajú z mobilných zariadení a vo väčšine prípadov nepriložia dostatok metadát, čo môže viesť k „strate“ videa medzi ostatnými, pretože nie je dobre </a:t>
            </a:r>
            <a:r>
              <a:rPr lang="sk-SK" baseline="0" dirty="0" err="1" smtClean="0"/>
              <a:t>vyhľadateľné</a:t>
            </a:r>
            <a:r>
              <a:rPr lang="sk-SK" baseline="0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208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r>
              <a:rPr lang="sk-SK" baseline="0" dirty="0" smtClean="0"/>
              <a:t> rámci zistenia stavu metadát v tejto oblasti sme vykonali menšiu štúdiu, kde sme náhodne zvolili 20 videí z webovej služby Vine a pridelili im 10 najdôležitejších kľúčových slov.</a:t>
            </a:r>
          </a:p>
          <a:p>
            <a:r>
              <a:rPr lang="sk-SK" baseline="0" dirty="0" smtClean="0"/>
              <a:t>Následne sme zistili, koľko z týchto slov alebo aspoň k nim sémanticky príbuzných sa nachádza v pôvodných textoch k videám a vyšlo nám, že iba 11,5 % z nich sa nachádzalo v pôvodných opisoch a kľúčových slovách a 14,5 % v komentároch.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868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Naša metóda</a:t>
            </a:r>
            <a:r>
              <a:rPr lang="sk-SK" baseline="0" dirty="0" smtClean="0"/>
              <a:t> predstavuje hru s účelom pre jedného hráča, ktorá získava kľúčové slová pre krátke videá.</a:t>
            </a:r>
          </a:p>
          <a:p>
            <a:r>
              <a:rPr lang="sk-SK" baseline="0" dirty="0" smtClean="0"/>
              <a:t>Tieto videá sú získané s Webu spolu s dátami, ktoré sa pri nich nachádzajú. Môže to byť popis videa, kľúčové slová alebo komentáre.</a:t>
            </a:r>
          </a:p>
          <a:p>
            <a:r>
              <a:rPr lang="sk-SK" baseline="0" dirty="0" smtClean="0"/>
              <a:t>Podľa týchto pôvodných dát sú potom videá </a:t>
            </a:r>
            <a:r>
              <a:rPr lang="sk-SK" baseline="0" dirty="0" err="1" smtClean="0"/>
              <a:t>zaindexované</a:t>
            </a:r>
            <a:r>
              <a:rPr lang="sk-SK" baseline="0" dirty="0" smtClean="0"/>
              <a:t> naším vyhľadávačom, aby mohli byť aspoň nejakým spôsobom </a:t>
            </a:r>
            <a:r>
              <a:rPr lang="sk-SK" baseline="0" dirty="0" err="1" smtClean="0"/>
              <a:t>vyhľadateľné</a:t>
            </a:r>
            <a:r>
              <a:rPr lang="sk-SK" baseline="0" dirty="0" smtClean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5636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Takto</a:t>
            </a:r>
            <a:r>
              <a:rPr lang="sk-SK" baseline="0" dirty="0" smtClean="0"/>
              <a:t> vyzerá rozhranie navrhnutej hry.</a:t>
            </a:r>
            <a:endParaRPr lang="sk-SK" dirty="0" smtClean="0"/>
          </a:p>
          <a:p>
            <a:r>
              <a:rPr lang="sk-SK" dirty="0" smtClean="0"/>
              <a:t>Cieľom pre hráča je potom</a:t>
            </a:r>
            <a:r>
              <a:rPr lang="sk-SK" baseline="0" dirty="0" smtClean="0"/>
              <a:t> napísať taký vyhľadávací dopyt, ktorý vráti zobrazené video v rebríčku na pozícii menšej alebo rovnej 6.</a:t>
            </a:r>
          </a:p>
          <a:p>
            <a:r>
              <a:rPr lang="sk-SK" baseline="0" dirty="0" smtClean="0"/>
              <a:t>Na začiatku nemá zobrazený náhľad videa, aby nemohol hádať slová, kým nespustí hru.</a:t>
            </a:r>
          </a:p>
          <a:p>
            <a:r>
              <a:rPr lang="sk-SK" baseline="0" dirty="0" smtClean="0"/>
              <a:t>Hra je spustená prvým prehratím videa.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45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</a:t>
            </a:r>
            <a:r>
              <a:rPr lang="sk-SK" baseline="0" dirty="0" smtClean="0"/>
              <a:t> spustí video, začne sa mu odpočítavať čas a rozmýšľa nad kľúčovými slovami.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550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Hráč</a:t>
            </a:r>
            <a:r>
              <a:rPr lang="sk-SK" baseline="0" dirty="0" smtClean="0"/>
              <a:t> vidí bielu mačku, tak skúsi slová „</a:t>
            </a:r>
            <a:r>
              <a:rPr lang="sk-SK" baseline="0" dirty="0" err="1" smtClean="0"/>
              <a:t>cat</a:t>
            </a:r>
            <a:r>
              <a:rPr lang="sk-SK" baseline="0" dirty="0" smtClean="0"/>
              <a:t>“ a „</a:t>
            </a:r>
            <a:r>
              <a:rPr lang="sk-SK" baseline="0" dirty="0" err="1" smtClean="0"/>
              <a:t>white</a:t>
            </a:r>
            <a:r>
              <a:rPr lang="sk-SK" baseline="0" dirty="0" smtClean="0"/>
              <a:t>“.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4FA-D53C-4242-8E22-68021E4E15C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4375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B80D24-DCF9-408D-ACF5-1AED57FBD2F2}" type="datetimeFigureOut">
              <a:rPr lang="sk-SK" smtClean="0"/>
              <a:t>17. 6. 2015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8A2AE3-D88A-4DE7-8BD4-C6FDF955E83F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Hra na prepájanie zdrojov a metadát v doméne multimédií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Aleš Mäsiar,</a:t>
            </a:r>
          </a:p>
          <a:p>
            <a:r>
              <a:rPr lang="sk-SK" dirty="0" smtClean="0"/>
              <a:t>Vedúci: Ing. Jakub Šimko, PhD.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63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2" cy="59823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2" cy="598230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2" cy="598230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404664"/>
            <a:ext cx="8175820" cy="598230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Extrakcia metadát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Zozbieranie dopytov od každého hráča samostatne a rozdelenie na slová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err="1" smtClean="0"/>
              <a:t>Lematizácia</a:t>
            </a:r>
            <a:r>
              <a:rPr lang="sk-SK" dirty="0" smtClean="0"/>
              <a:t> slov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Unifikácia slov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Vytvorenie tabuľky početnosti použitia slov jednotlivými hráčmi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Ak jedno slovo použili aspoň 2 hráči, považuje sa za relevantné.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3382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š\AppData\Local\Microsoft\Windows\Temporary Internet Files\Content.IE5\3NMNGCEI\user-icon--16121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š\AppData\Local\Microsoft\Windows\Temporary Internet Files\Content.IE5\ETP9KJJ3\large-user-icon--33.3-16121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53" y="260648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39552" y="810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white</a:t>
            </a:r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10527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white table computer</a:t>
            </a:r>
            <a:endParaRPr lang="en-US" dirty="0"/>
          </a:p>
        </p:txBody>
      </p:sp>
      <p:sp>
        <p:nvSpPr>
          <p:cNvPr id="8" name="BlokTextu 7"/>
          <p:cNvSpPr txBox="1"/>
          <p:nvPr/>
        </p:nvSpPr>
        <p:spPr>
          <a:xfrm>
            <a:off x="6162629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computer</a:t>
            </a:r>
            <a:endParaRPr lang="en-US" dirty="0"/>
          </a:p>
        </p:txBody>
      </p:sp>
      <p:sp>
        <p:nvSpPr>
          <p:cNvPr id="9" name="BlokTextu 8"/>
          <p:cNvSpPr txBox="1"/>
          <p:nvPr/>
        </p:nvSpPr>
        <p:spPr>
          <a:xfrm>
            <a:off x="5508104" y="10434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computer white table looking</a:t>
            </a:r>
            <a:endParaRPr lang="en-US" dirty="0"/>
          </a:p>
        </p:txBody>
      </p:sp>
      <p:cxnSp>
        <p:nvCxnSpPr>
          <p:cNvPr id="6" name="Rovná spojovacia šípka 5"/>
          <p:cNvCxnSpPr>
            <a:stCxn id="7" idx="2"/>
            <a:endCxn id="19" idx="0"/>
          </p:cNvCxnSpPr>
          <p:nvPr/>
        </p:nvCxnSpPr>
        <p:spPr>
          <a:xfrm>
            <a:off x="1691680" y="1422068"/>
            <a:ext cx="0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251520" y="185069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white table computer</a:t>
            </a:r>
            <a:endParaRPr lang="en-US" dirty="0"/>
          </a:p>
        </p:txBody>
      </p:sp>
      <p:sp>
        <p:nvSpPr>
          <p:cNvPr id="21" name="BlokTextu 20"/>
          <p:cNvSpPr txBox="1"/>
          <p:nvPr/>
        </p:nvSpPr>
        <p:spPr>
          <a:xfrm>
            <a:off x="5652120" y="185069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 computer white table look</a:t>
            </a:r>
            <a:endParaRPr lang="en-US" dirty="0"/>
          </a:p>
        </p:txBody>
      </p:sp>
      <p:cxnSp>
        <p:nvCxnSpPr>
          <p:cNvPr id="20" name="Rovná spojovacia šípka 19"/>
          <p:cNvCxnSpPr>
            <a:stCxn id="9" idx="2"/>
            <a:endCxn id="21" idx="0"/>
          </p:cNvCxnSpPr>
          <p:nvPr/>
        </p:nvCxnSpPr>
        <p:spPr>
          <a:xfrm>
            <a:off x="7272300" y="1412776"/>
            <a:ext cx="0" cy="437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uľk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96245"/>
              </p:ext>
            </p:extLst>
          </p:nvPr>
        </p:nvGraphicFramePr>
        <p:xfrm>
          <a:off x="395536" y="3212976"/>
          <a:ext cx="832015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93"/>
                <a:gridCol w="1188593"/>
                <a:gridCol w="1188593"/>
                <a:gridCol w="1188593"/>
                <a:gridCol w="1188593"/>
                <a:gridCol w="1188593"/>
                <a:gridCol w="11885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Slová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cat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white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table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computer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err="1" smtClean="0"/>
                        <a:t>look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on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početnosť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3" name="Picture 5" descr="C:\Users\Aleš\AppData\Local\Microsoft\Windows\Temporary Internet Files\Content.IE5\ETP9KJJ3\large-user-icon--33.3-16121[1]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80" y="236538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BlokTextu 31"/>
          <p:cNvSpPr txBox="1"/>
          <p:nvPr/>
        </p:nvSpPr>
        <p:spPr>
          <a:xfrm>
            <a:off x="3275856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33" name="BlokTextu 32"/>
          <p:cNvSpPr txBox="1"/>
          <p:nvPr/>
        </p:nvSpPr>
        <p:spPr>
          <a:xfrm>
            <a:off x="3131840" y="10527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</a:t>
            </a:r>
            <a:r>
              <a:rPr lang="en-US" dirty="0" smtClean="0"/>
              <a:t>at looking on computer</a:t>
            </a:r>
            <a:endParaRPr lang="en-US" dirty="0"/>
          </a:p>
        </p:txBody>
      </p:sp>
      <p:sp>
        <p:nvSpPr>
          <p:cNvPr id="36" name="BlokTextu 35"/>
          <p:cNvSpPr txBox="1"/>
          <p:nvPr/>
        </p:nvSpPr>
        <p:spPr>
          <a:xfrm>
            <a:off x="3131840" y="185069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</a:t>
            </a:r>
            <a:r>
              <a:rPr lang="en-US" dirty="0" smtClean="0"/>
              <a:t>at look on computer</a:t>
            </a:r>
            <a:endParaRPr lang="en-US" dirty="0"/>
          </a:p>
        </p:txBody>
      </p:sp>
      <p:cxnSp>
        <p:nvCxnSpPr>
          <p:cNvPr id="30" name="Rovná spojovacia šípka 29"/>
          <p:cNvCxnSpPr>
            <a:stCxn id="33" idx="2"/>
            <a:endCxn id="36" idx="0"/>
          </p:cNvCxnSpPr>
          <p:nvPr/>
        </p:nvCxnSpPr>
        <p:spPr>
          <a:xfrm>
            <a:off x="4391980" y="1422068"/>
            <a:ext cx="0" cy="42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/>
          <p:cNvSpPr txBox="1"/>
          <p:nvPr/>
        </p:nvSpPr>
        <p:spPr>
          <a:xfrm>
            <a:off x="375921" y="487507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cat</a:t>
            </a:r>
            <a:r>
              <a:rPr lang="sk-SK" sz="2400" dirty="0" smtClean="0"/>
              <a:t>, </a:t>
            </a:r>
            <a:r>
              <a:rPr lang="sk-SK" sz="2400" dirty="0" err="1" smtClean="0"/>
              <a:t>white</a:t>
            </a:r>
            <a:r>
              <a:rPr lang="sk-SK" sz="2400" dirty="0" smtClean="0"/>
              <a:t>, table, </a:t>
            </a:r>
            <a:r>
              <a:rPr lang="sk-SK" sz="2400" dirty="0" err="1" smtClean="0"/>
              <a:t>computer</a:t>
            </a:r>
            <a:r>
              <a:rPr lang="sk-SK" sz="2400" dirty="0" smtClean="0"/>
              <a:t>, </a:t>
            </a:r>
            <a:r>
              <a:rPr lang="sk-SK" sz="2400" dirty="0" err="1" smtClean="0"/>
              <a:t>look</a:t>
            </a:r>
            <a:endParaRPr lang="sk-SK" sz="2400" dirty="0"/>
          </a:p>
        </p:txBody>
      </p:sp>
      <p:cxnSp>
        <p:nvCxnSpPr>
          <p:cNvPr id="37" name="Rovná spojovacia šípka 36"/>
          <p:cNvCxnSpPr>
            <a:endCxn id="31" idx="0"/>
          </p:cNvCxnSpPr>
          <p:nvPr/>
        </p:nvCxnSpPr>
        <p:spPr>
          <a:xfrm>
            <a:off x="4391980" y="4221088"/>
            <a:ext cx="16389" cy="65398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ovná spojovacia šípka 40"/>
          <p:cNvCxnSpPr>
            <a:stCxn id="19" idx="2"/>
          </p:cNvCxnSpPr>
          <p:nvPr/>
        </p:nvCxnSpPr>
        <p:spPr>
          <a:xfrm>
            <a:off x="1691680" y="2220029"/>
            <a:ext cx="2448272" cy="920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ovná spojovacia šípka 43"/>
          <p:cNvCxnSpPr>
            <a:stCxn id="36" idx="2"/>
          </p:cNvCxnSpPr>
          <p:nvPr/>
        </p:nvCxnSpPr>
        <p:spPr>
          <a:xfrm>
            <a:off x="4391980" y="2220029"/>
            <a:ext cx="0" cy="992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ovná spojovacia šípka 49"/>
          <p:cNvCxnSpPr>
            <a:stCxn id="21" idx="2"/>
          </p:cNvCxnSpPr>
          <p:nvPr/>
        </p:nvCxnSpPr>
        <p:spPr>
          <a:xfrm flipH="1">
            <a:off x="4716016" y="2220029"/>
            <a:ext cx="2556284" cy="920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aoblený obdĺžnik 56"/>
          <p:cNvSpPr/>
          <p:nvPr/>
        </p:nvSpPr>
        <p:spPr>
          <a:xfrm>
            <a:off x="1655676" y="3875452"/>
            <a:ext cx="5767073" cy="34563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76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9" grpId="0"/>
      <p:bldP spid="21" grpId="0"/>
      <p:bldP spid="32" grpId="0"/>
      <p:bldP spid="33" grpId="0"/>
      <p:bldP spid="36" grpId="0"/>
      <p:bldP spid="31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n-lt"/>
              </a:rPr>
              <a:t>Štruktúra aplikácie</a:t>
            </a:r>
            <a:endParaRPr lang="sk-SK" dirty="0">
              <a:latin typeface="+mn-lt"/>
            </a:endParaRPr>
          </a:p>
        </p:txBody>
      </p:sp>
      <p:grpSp>
        <p:nvGrpSpPr>
          <p:cNvPr id="49" name="Kresliace plátno 15"/>
          <p:cNvGrpSpPr/>
          <p:nvPr/>
        </p:nvGrpSpPr>
        <p:grpSpPr>
          <a:xfrm>
            <a:off x="539552" y="1402664"/>
            <a:ext cx="8424936" cy="4690632"/>
            <a:chOff x="0" y="0"/>
            <a:chExt cx="5734050" cy="3200400"/>
          </a:xfrm>
        </p:grpSpPr>
        <p:sp>
          <p:nvSpPr>
            <p:cNvPr id="50" name="Obdĺžnik 49"/>
            <p:cNvSpPr/>
            <p:nvPr/>
          </p:nvSpPr>
          <p:spPr>
            <a:xfrm>
              <a:off x="0" y="0"/>
              <a:ext cx="5734050" cy="3200400"/>
            </a:xfrm>
            <a:prstGeom prst="rect">
              <a:avLst/>
            </a:prstGeom>
            <a:solidFill>
              <a:schemeClr val="bg1"/>
            </a:solidFill>
          </p:spPr>
        </p:sp>
        <p:pic>
          <p:nvPicPr>
            <p:cNvPr id="51" name="Obrázok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00" y="770100"/>
              <a:ext cx="360000" cy="549600"/>
            </a:xfrm>
            <a:prstGeom prst="rect">
              <a:avLst/>
            </a:prstGeom>
          </p:spPr>
        </p:pic>
        <p:pic>
          <p:nvPicPr>
            <p:cNvPr id="52" name="Obrázok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926" y="783669"/>
              <a:ext cx="1039199" cy="731167"/>
            </a:xfrm>
            <a:prstGeom prst="rect">
              <a:avLst/>
            </a:prstGeom>
          </p:spPr>
        </p:pic>
        <p:cxnSp>
          <p:nvCxnSpPr>
            <p:cNvPr id="53" name="Rovná spojnica 52"/>
            <p:cNvCxnSpPr>
              <a:stCxn id="51" idx="3"/>
              <a:endCxn id="52" idx="1"/>
            </p:cNvCxnSpPr>
            <p:nvPr/>
          </p:nvCxnSpPr>
          <p:spPr>
            <a:xfrm>
              <a:off x="446700" y="1044900"/>
              <a:ext cx="276226" cy="10435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Rovná spojnica 53"/>
            <p:cNvCxnSpPr>
              <a:endCxn id="55" idx="1"/>
            </p:cNvCxnSpPr>
            <p:nvPr/>
          </p:nvCxnSpPr>
          <p:spPr>
            <a:xfrm>
              <a:off x="1638300" y="1213719"/>
              <a:ext cx="600076" cy="2494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Obrázok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8376" y="928773"/>
              <a:ext cx="895392" cy="1068845"/>
            </a:xfrm>
            <a:prstGeom prst="rect">
              <a:avLst/>
            </a:prstGeom>
          </p:spPr>
        </p:pic>
        <p:pic>
          <p:nvPicPr>
            <p:cNvPr id="56" name="Obrázok 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4009" y="199755"/>
              <a:ext cx="827181" cy="1013964"/>
            </a:xfrm>
            <a:prstGeom prst="rect">
              <a:avLst/>
            </a:prstGeom>
          </p:spPr>
        </p:pic>
        <p:pic>
          <p:nvPicPr>
            <p:cNvPr id="57" name="Obrázok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8440" y="1807118"/>
              <a:ext cx="812750" cy="1048710"/>
            </a:xfrm>
            <a:prstGeom prst="rect">
              <a:avLst/>
            </a:prstGeom>
          </p:spPr>
        </p:pic>
        <p:cxnSp>
          <p:nvCxnSpPr>
            <p:cNvPr id="58" name="Rovná spojnica 57"/>
            <p:cNvCxnSpPr>
              <a:stCxn id="55" idx="3"/>
              <a:endCxn id="57" idx="1"/>
            </p:cNvCxnSpPr>
            <p:nvPr/>
          </p:nvCxnSpPr>
          <p:spPr>
            <a:xfrm>
              <a:off x="3133768" y="1463196"/>
              <a:ext cx="1194672" cy="8682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ovná spojnica 58"/>
            <p:cNvCxnSpPr>
              <a:stCxn id="55" idx="3"/>
              <a:endCxn id="56" idx="1"/>
            </p:cNvCxnSpPr>
            <p:nvPr/>
          </p:nvCxnSpPr>
          <p:spPr>
            <a:xfrm flipV="1">
              <a:off x="3133768" y="706737"/>
              <a:ext cx="1180241" cy="7564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Blok textu 2"/>
          <p:cNvSpPr txBox="1">
            <a:spLocks noChangeArrowheads="1"/>
          </p:cNvSpPr>
          <p:nvPr/>
        </p:nvSpPr>
        <p:spPr bwMode="auto">
          <a:xfrm>
            <a:off x="539552" y="1978728"/>
            <a:ext cx="741213" cy="34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Hráč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1259632" y="3284984"/>
            <a:ext cx="2283122" cy="85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Tenký klient</a:t>
            </a:r>
            <a:endParaRPr kumimoji="0" lang="sk-SK" altLang="sk-SK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html, 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css</a:t>
            </a:r>
            <a:r>
              <a:rPr kumimoji="0" lang="sk-SK" altLang="sk-SK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JavaScript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" name="Text Box 48"/>
          <p:cNvSpPr txBox="1">
            <a:spLocks noChangeArrowheads="1"/>
          </p:cNvSpPr>
          <p:nvPr/>
        </p:nvSpPr>
        <p:spPr bwMode="auto">
          <a:xfrm>
            <a:off x="2123728" y="4293096"/>
            <a:ext cx="4409260" cy="90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Webový server s aplikáciou</a:t>
            </a:r>
            <a:endParaRPr kumimoji="0" lang="sk-SK" alt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Ruby on 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Rails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3" name="Text Box 50"/>
          <p:cNvSpPr txBox="1">
            <a:spLocks noChangeArrowheads="1"/>
          </p:cNvSpPr>
          <p:nvPr/>
        </p:nvSpPr>
        <p:spPr bwMode="auto">
          <a:xfrm>
            <a:off x="5783033" y="3202864"/>
            <a:ext cx="3024336" cy="6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Databázový server</a:t>
            </a:r>
            <a:endParaRPr kumimoji="0" lang="sk-SK" alt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PostgreSQL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4" name="Text Box 47"/>
          <p:cNvSpPr txBox="1">
            <a:spLocks noChangeArrowheads="1"/>
          </p:cNvSpPr>
          <p:nvPr/>
        </p:nvSpPr>
        <p:spPr bwMode="auto">
          <a:xfrm>
            <a:off x="5599612" y="5435112"/>
            <a:ext cx="3436884" cy="60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Vyhľadávací server</a:t>
            </a:r>
            <a:endParaRPr kumimoji="0" lang="sk-SK" alt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sk-SK" altLang="sk-SK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Elasticsearch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0" y="338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Overenie riešenia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Pilotný experiment</a:t>
            </a:r>
          </a:p>
          <a:p>
            <a:pPr lvl="1"/>
            <a:r>
              <a:rPr lang="sk-SK" dirty="0" smtClean="0"/>
              <a:t>Nezávisle s 3 účastníkmi</a:t>
            </a:r>
          </a:p>
          <a:p>
            <a:pPr lvl="1"/>
            <a:r>
              <a:rPr lang="sk-SK" dirty="0" smtClean="0"/>
              <a:t>V skorých štádiách vývoja</a:t>
            </a:r>
          </a:p>
          <a:p>
            <a:pPr lvl="1"/>
            <a:r>
              <a:rPr lang="sk-SK" dirty="0" smtClean="0"/>
              <a:t>Zistenie nedostatkov hrateľnosti</a:t>
            </a:r>
          </a:p>
          <a:p>
            <a:pPr lvl="1"/>
            <a:r>
              <a:rPr lang="sk-SK" dirty="0" smtClean="0"/>
              <a:t>Doladenie extrakčnej metódy</a:t>
            </a:r>
          </a:p>
        </p:txBody>
      </p:sp>
    </p:spTree>
    <p:extLst>
      <p:ext uri="{BB962C8B-B14F-4D97-AF65-F5344CB8AC3E}">
        <p14:creationId xmlns:p14="http://schemas.microsoft.com/office/powerpoint/2010/main" val="6831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Hlavný experiment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Hra verejne dostupná na Webe – v hre 800 krátkych videí</a:t>
            </a:r>
          </a:p>
          <a:p>
            <a:r>
              <a:rPr lang="sk-SK" dirty="0" smtClean="0"/>
              <a:t>Počas 2 týždňov zbierané dáta</a:t>
            </a:r>
          </a:p>
          <a:p>
            <a:r>
              <a:rPr lang="sk-SK" dirty="0" smtClean="0"/>
              <a:t>Hru si zahralo </a:t>
            </a:r>
            <a:r>
              <a:rPr lang="sk-SK" b="1" dirty="0" smtClean="0"/>
              <a:t>35 hráčov</a:t>
            </a:r>
          </a:p>
          <a:p>
            <a:r>
              <a:rPr lang="sk-SK" dirty="0" smtClean="0"/>
              <a:t>Spolu odohraných </a:t>
            </a:r>
            <a:r>
              <a:rPr lang="sk-SK" b="1" dirty="0" smtClean="0"/>
              <a:t>1671 hier</a:t>
            </a:r>
            <a:endParaRPr lang="sk-SK" dirty="0"/>
          </a:p>
          <a:p>
            <a:r>
              <a:rPr lang="sk-SK" dirty="0" smtClean="0"/>
              <a:t>Extrahovaných </a:t>
            </a:r>
            <a:r>
              <a:rPr lang="sk-SK" b="1" dirty="0" smtClean="0"/>
              <a:t>601</a:t>
            </a:r>
            <a:r>
              <a:rPr lang="sk-SK" dirty="0" smtClean="0"/>
              <a:t> </a:t>
            </a:r>
            <a:r>
              <a:rPr lang="sk-SK" b="1" dirty="0" smtClean="0"/>
              <a:t>kľúčových slov</a:t>
            </a:r>
            <a:r>
              <a:rPr lang="sk-SK" dirty="0" smtClean="0"/>
              <a:t> pre </a:t>
            </a:r>
            <a:r>
              <a:rPr lang="sk-SK" b="1" dirty="0" smtClean="0"/>
              <a:t>302 videí</a:t>
            </a:r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4326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Správnosť extrahovaných slov</a:t>
            </a:r>
            <a:endParaRPr lang="sk-SK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2327294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011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cieľom?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Získať metadáta pre multimediálny obsah</a:t>
            </a:r>
          </a:p>
          <a:p>
            <a:r>
              <a:rPr lang="sk-SK" dirty="0" smtClean="0"/>
              <a:t>Pomocou hry</a:t>
            </a:r>
          </a:p>
        </p:txBody>
      </p:sp>
    </p:spTree>
    <p:extLst>
      <p:ext uri="{BB962C8B-B14F-4D97-AF65-F5344CB8AC3E}">
        <p14:creationId xmlns:p14="http://schemas.microsoft.com/office/powerpoint/2010/main" val="15677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sa podarilo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Vytvoriť hru s účelom pre krátke videá</a:t>
            </a:r>
          </a:p>
          <a:p>
            <a:r>
              <a:rPr lang="sk-SK" dirty="0" smtClean="0"/>
              <a:t>Hra nie je obmedzená problémom studeného štartu</a:t>
            </a:r>
          </a:p>
          <a:p>
            <a:r>
              <a:rPr lang="sk-SK" dirty="0" smtClean="0"/>
              <a:t>Získava správne kľúčové slová</a:t>
            </a:r>
          </a:p>
          <a:p>
            <a:r>
              <a:rPr lang="sk-SK" dirty="0" smtClean="0"/>
              <a:t>Hráčom poskytla uvoľnenie, dobrú náladu a možnosť objavenia nových videí.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32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ESP Game</a:t>
            </a:r>
            <a:endParaRPr lang="sk-SK" dirty="0"/>
          </a:p>
        </p:txBody>
      </p:sp>
      <p:pic>
        <p:nvPicPr>
          <p:cNvPr id="1030" name="Picture 6" descr="http://www.pythia.ugent.be/pythia-files/PROG0233/esp_game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386" y="1219200"/>
            <a:ext cx="6939228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4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Skvelé riešenie</a:t>
            </a:r>
          </a:p>
          <a:p>
            <a:r>
              <a:rPr lang="sk-SK" dirty="0" smtClean="0"/>
              <a:t>Ale potrební najmenej dvaja hráči</a:t>
            </a:r>
          </a:p>
          <a:p>
            <a:r>
              <a:rPr lang="sk-SK" dirty="0" smtClean="0"/>
              <a:t>Problém studeného štartu</a:t>
            </a:r>
          </a:p>
          <a:p>
            <a:r>
              <a:rPr lang="sk-SK" dirty="0" smtClean="0"/>
              <a:t>Je zaujímavé vytvárať hry s účelom pre jedného hráča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11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Zameranie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Zameranie na krátke videá získané z Webu</a:t>
            </a:r>
          </a:p>
          <a:p>
            <a:r>
              <a:rPr lang="sk-SK" dirty="0" smtClean="0"/>
              <a:t>Často nemajú dostatok metadát</a:t>
            </a:r>
          </a:p>
          <a:p>
            <a:r>
              <a:rPr lang="sk-SK" dirty="0" smtClean="0"/>
              <a:t>„</a:t>
            </a:r>
            <a:r>
              <a:rPr lang="sk-SK" dirty="0"/>
              <a:t>S</a:t>
            </a:r>
            <a:r>
              <a:rPr lang="sk-SK" dirty="0" smtClean="0"/>
              <a:t>tratenie“ videa medzi ostatnými</a:t>
            </a:r>
          </a:p>
        </p:txBody>
      </p:sp>
    </p:spTree>
    <p:extLst>
      <p:ext uri="{BB962C8B-B14F-4D97-AF65-F5344CB8AC3E}">
        <p14:creationId xmlns:p14="http://schemas.microsoft.com/office/powerpoint/2010/main" val="22248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Štúdia stavu metadát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20 náhodných videí zo služby Vine</a:t>
            </a:r>
          </a:p>
          <a:p>
            <a:r>
              <a:rPr lang="sk-SK" dirty="0" smtClean="0"/>
              <a:t>10 najdôležitejších kľúčových slov ku každému</a:t>
            </a:r>
          </a:p>
          <a:p>
            <a:r>
              <a:rPr lang="sk-SK" dirty="0" smtClean="0"/>
              <a:t>11,5 % v pôvodnom opise a kľúčových slovách</a:t>
            </a:r>
          </a:p>
          <a:p>
            <a:r>
              <a:rPr lang="sk-SK" dirty="0" smtClean="0"/>
              <a:t>14,5 % v komentároch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63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Vyhľadávacia hra pre videá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Získavanie kľúčových slov pre krátke videá</a:t>
            </a:r>
          </a:p>
          <a:p>
            <a:r>
              <a:rPr lang="sk-SK" dirty="0" smtClean="0"/>
              <a:t>Videá musia mať aspoň základný opis</a:t>
            </a:r>
          </a:p>
          <a:p>
            <a:r>
              <a:rPr lang="sk-SK" dirty="0" smtClean="0"/>
              <a:t>Náš vyhľadávač </a:t>
            </a:r>
            <a:r>
              <a:rPr lang="sk-SK" dirty="0" err="1" smtClean="0"/>
              <a:t>zaindexuje</a:t>
            </a:r>
            <a:r>
              <a:rPr lang="sk-SK" dirty="0" smtClean="0"/>
              <a:t> videá podľa pôvodného opisu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75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3" cy="5982310"/>
          </a:xfrm>
        </p:spPr>
      </p:pic>
    </p:spTree>
    <p:extLst>
      <p:ext uri="{BB962C8B-B14F-4D97-AF65-F5344CB8AC3E}">
        <p14:creationId xmlns:p14="http://schemas.microsoft.com/office/powerpoint/2010/main" val="24607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5823" cy="5982309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ôvod">
  <a:themeElements>
    <a:clrScheme name="Pô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ô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ô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263</TotalTime>
  <Words>1262</Words>
  <Application>Microsoft Office PowerPoint</Application>
  <PresentationFormat>Prezentácia na obrazovke (4:3)</PresentationFormat>
  <Paragraphs>152</Paragraphs>
  <Slides>20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Pôvod</vt:lpstr>
      <vt:lpstr>Hra na prepájanie zdrojov a metadát v doméne multimédií</vt:lpstr>
      <vt:lpstr>Čo je cieľom?</vt:lpstr>
      <vt:lpstr>ESP Game</vt:lpstr>
      <vt:lpstr>Prezentácia programu PowerPoint</vt:lpstr>
      <vt:lpstr>Zameranie</vt:lpstr>
      <vt:lpstr>Štúdia stavu metadát</vt:lpstr>
      <vt:lpstr>Vyhľadávacia hra pre videá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Extrakcia metadát</vt:lpstr>
      <vt:lpstr>Prezentácia programu PowerPoint</vt:lpstr>
      <vt:lpstr>Štruktúra aplikácie</vt:lpstr>
      <vt:lpstr>Overenie riešenia</vt:lpstr>
      <vt:lpstr>Hlavný experiment</vt:lpstr>
      <vt:lpstr>Správnosť extrahovaných slov</vt:lpstr>
      <vt:lpstr>Čo sa podarilo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 na prepájanie zdrojov a metadát v doméne multimédií</dc:title>
  <dc:creator>Aleš Mäsiar</dc:creator>
  <cp:lastModifiedBy>Aleš Mäsiar</cp:lastModifiedBy>
  <cp:revision>29</cp:revision>
  <dcterms:created xsi:type="dcterms:W3CDTF">2015-06-16T08:03:22Z</dcterms:created>
  <dcterms:modified xsi:type="dcterms:W3CDTF">2015-06-17T10:45:03Z</dcterms:modified>
</cp:coreProperties>
</file>