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58" r:id="rId5"/>
    <p:sldId id="261" r:id="rId6"/>
    <p:sldId id="262" r:id="rId7"/>
    <p:sldId id="264" r:id="rId8"/>
    <p:sldId id="263" r:id="rId9"/>
    <p:sldId id="25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0DC2-A225-C54F-B067-35850E90ECA8}" type="datetimeFigureOut">
              <a:rPr lang="en-US" smtClean="0"/>
              <a:t>1.5.2012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8D66-14EB-D440-9826-FF1D00DD6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30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0DC2-A225-C54F-B067-35850E90ECA8}" type="datetimeFigureOut">
              <a:rPr lang="en-US" smtClean="0"/>
              <a:t>1.5.2012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8D66-14EB-D440-9826-FF1D00DD6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10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0DC2-A225-C54F-B067-35850E90ECA8}" type="datetimeFigureOut">
              <a:rPr lang="en-US" smtClean="0"/>
              <a:t>1.5.2012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8D66-14EB-D440-9826-FF1D00DD6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12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0DC2-A225-C54F-B067-35850E90ECA8}" type="datetimeFigureOut">
              <a:rPr lang="en-US" smtClean="0"/>
              <a:t>1.5.2012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8D66-14EB-D440-9826-FF1D00DD6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4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0DC2-A225-C54F-B067-35850E90ECA8}" type="datetimeFigureOut">
              <a:rPr lang="en-US" smtClean="0"/>
              <a:t>1.5.2012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8D66-14EB-D440-9826-FF1D00DD6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17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0DC2-A225-C54F-B067-35850E90ECA8}" type="datetimeFigureOut">
              <a:rPr lang="en-US" smtClean="0"/>
              <a:t>1.5.2012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8D66-14EB-D440-9826-FF1D00DD6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54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0DC2-A225-C54F-B067-35850E90ECA8}" type="datetimeFigureOut">
              <a:rPr lang="en-US" smtClean="0"/>
              <a:t>1.5.2012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8D66-14EB-D440-9826-FF1D00DD6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6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0DC2-A225-C54F-B067-35850E90ECA8}" type="datetimeFigureOut">
              <a:rPr lang="en-US" smtClean="0"/>
              <a:t>1.5.2012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8D66-14EB-D440-9826-FF1D00DD6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3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0DC2-A225-C54F-B067-35850E90ECA8}" type="datetimeFigureOut">
              <a:rPr lang="en-US" smtClean="0"/>
              <a:t>1.5.2012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8D66-14EB-D440-9826-FF1D00DD6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39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0DC2-A225-C54F-B067-35850E90ECA8}" type="datetimeFigureOut">
              <a:rPr lang="en-US" smtClean="0"/>
              <a:t>1.5.2012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8D66-14EB-D440-9826-FF1D00DD6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7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0DC2-A225-C54F-B067-35850E90ECA8}" type="datetimeFigureOut">
              <a:rPr lang="en-US" smtClean="0"/>
              <a:t>1.5.2012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8D66-14EB-D440-9826-FF1D00DD6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96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B0DC2-A225-C54F-B067-35850E90ECA8}" type="datetimeFigureOut">
              <a:rPr lang="en-US" smtClean="0"/>
              <a:t>1.5.2012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68D66-14EB-D440-9826-FF1D00DD619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attern2.png"/>
          <p:cNvPicPr>
            <a:picLocks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6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1.emf"/><Relationship Id="rId9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1.emf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1475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solidFill>
                  <a:srgbClr val="32322E"/>
                </a:solidFill>
                <a:latin typeface="Helvetica Neue"/>
                <a:cs typeface="Helvetica Neue"/>
              </a:rPr>
              <a:t>Context-Aware Physical Activity Recommendation Through </a:t>
            </a:r>
            <a:r>
              <a:rPr lang="en-US" b="1" dirty="0" smtClean="0">
                <a:solidFill>
                  <a:srgbClr val="32322E"/>
                </a:solidFill>
                <a:latin typeface="Helvetica Neue"/>
                <a:cs typeface="Helvetica Neue"/>
              </a:rPr>
              <a:t>Challenges</a:t>
            </a:r>
            <a:endParaRPr lang="en-US" b="1" dirty="0">
              <a:solidFill>
                <a:srgbClr val="32322E"/>
              </a:solidFill>
              <a:latin typeface="Helvetica Neue"/>
              <a:cs typeface="Helvetica Neu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7754" y="4148507"/>
            <a:ext cx="6400800" cy="1752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Helvetica Neue"/>
                <a:cs typeface="Helvetica Neue"/>
              </a:rPr>
              <a:t>Štefan Mitrík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Helvetica Neue"/>
                <a:cs typeface="Helvetica Neue"/>
              </a:rPr>
              <a:t>p</a:t>
            </a:r>
            <a:r>
              <a:rPr lang="en-US" dirty="0" smtClean="0">
                <a:solidFill>
                  <a:schemeClr val="bg1"/>
                </a:solidFill>
                <a:latin typeface="Helvetica Neue"/>
                <a:cs typeface="Helvetica Neue"/>
              </a:rPr>
              <a:t>rof. </a:t>
            </a:r>
            <a:r>
              <a:rPr lang="en-US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Mária</a:t>
            </a:r>
            <a:r>
              <a:rPr lang="en-US" dirty="0" smtClean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Bieliková</a:t>
            </a:r>
            <a:endParaRPr lang="en-US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77754" y="3879414"/>
            <a:ext cx="7588493" cy="0"/>
          </a:xfrm>
          <a:prstGeom prst="line">
            <a:avLst/>
          </a:prstGeom>
          <a:ln w="19050" cap="rnd">
            <a:solidFill>
              <a:srgbClr val="32322E"/>
            </a:solidFill>
            <a:prstDash val="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523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5563089" y="121374"/>
            <a:ext cx="3285559" cy="2087545"/>
          </a:xfrm>
          <a:prstGeom prst="ellipse">
            <a:avLst/>
          </a:prstGeom>
          <a:solidFill>
            <a:srgbClr val="FFFFFF">
              <a:alpha val="90000"/>
            </a:srgb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855" y="976577"/>
            <a:ext cx="3351301" cy="58501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704" y="748656"/>
            <a:ext cx="2575989" cy="615028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4868676" y="626435"/>
            <a:ext cx="0" cy="5605130"/>
          </a:xfrm>
          <a:prstGeom prst="line">
            <a:avLst/>
          </a:prstGeom>
          <a:ln w="19050" cap="rnd">
            <a:solidFill>
              <a:srgbClr val="32322E"/>
            </a:solidFill>
            <a:prstDash val="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80146" y="2490282"/>
            <a:ext cx="3231248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</a:rPr>
              <a:t>Celodenné</a:t>
            </a:r>
            <a:r>
              <a:rPr lang="en-US" sz="4400" b="1" dirty="0" smtClean="0">
                <a:solidFill>
                  <a:srgbClr val="32322E"/>
                </a:solidFill>
              </a:rPr>
              <a:t> </a:t>
            </a:r>
          </a:p>
          <a:p>
            <a:r>
              <a:rPr lang="en-US" sz="3600" dirty="0" err="1" smtClean="0">
                <a:solidFill>
                  <a:srgbClr val="32322E"/>
                </a:solidFill>
              </a:rPr>
              <a:t>meranie</a:t>
            </a:r>
            <a:r>
              <a:rPr lang="en-US" sz="3600" dirty="0" smtClean="0">
                <a:solidFill>
                  <a:srgbClr val="32322E"/>
                </a:solidFill>
              </a:rPr>
              <a:t> </a:t>
            </a:r>
            <a:r>
              <a:rPr lang="en-US" sz="3600" dirty="0" err="1" smtClean="0">
                <a:solidFill>
                  <a:srgbClr val="32322E"/>
                </a:solidFill>
              </a:rPr>
              <a:t>fyzickej</a:t>
            </a:r>
            <a:endParaRPr lang="en-US" sz="3600" dirty="0" smtClean="0">
              <a:solidFill>
                <a:srgbClr val="32322E"/>
              </a:solidFill>
            </a:endParaRPr>
          </a:p>
          <a:p>
            <a:r>
              <a:rPr lang="en-US" sz="3600" dirty="0" err="1" smtClean="0">
                <a:solidFill>
                  <a:srgbClr val="32322E"/>
                </a:solidFill>
              </a:rPr>
              <a:t>aktivity</a:t>
            </a:r>
            <a:endParaRPr lang="en-US" sz="3600" dirty="0">
              <a:solidFill>
                <a:srgbClr val="32322E"/>
              </a:solidFill>
            </a:endParaRPr>
          </a:p>
        </p:txBody>
      </p:sp>
      <p:pic>
        <p:nvPicPr>
          <p:cNvPr id="18" name="Picture 17" descr="androidmarke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69" y="4668518"/>
            <a:ext cx="2656693" cy="132834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375346" y="5735955"/>
            <a:ext cx="2231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Coming soon!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656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4067442" y="5355188"/>
            <a:ext cx="859548" cy="876377"/>
          </a:xfrm>
          <a:prstGeom prst="ellipse">
            <a:avLst/>
          </a:prstGeom>
          <a:solidFill>
            <a:srgbClr val="FFFFFF">
              <a:alpha val="90000"/>
            </a:srgb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067442" y="4193206"/>
            <a:ext cx="859548" cy="876377"/>
          </a:xfrm>
          <a:prstGeom prst="ellipse">
            <a:avLst/>
          </a:prstGeom>
          <a:solidFill>
            <a:srgbClr val="FFFFFF">
              <a:alpha val="90000"/>
            </a:srgb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067442" y="3031223"/>
            <a:ext cx="859548" cy="876377"/>
          </a:xfrm>
          <a:prstGeom prst="ellipse">
            <a:avLst/>
          </a:prstGeom>
          <a:solidFill>
            <a:srgbClr val="FFFFFF">
              <a:alpha val="90000"/>
            </a:srgb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067442" y="1869240"/>
            <a:ext cx="859548" cy="876377"/>
          </a:xfrm>
          <a:prstGeom prst="ellipse">
            <a:avLst/>
          </a:prstGeom>
          <a:solidFill>
            <a:srgbClr val="FFFFFF">
              <a:alpha val="90000"/>
            </a:srgb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067442" y="707257"/>
            <a:ext cx="859548" cy="876377"/>
          </a:xfrm>
          <a:prstGeom prst="ellipse">
            <a:avLst/>
          </a:prstGeom>
          <a:solidFill>
            <a:srgbClr val="FFFFFF">
              <a:alpha val="90000"/>
            </a:srgb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340" y="2693988"/>
            <a:ext cx="2968047" cy="1470025"/>
          </a:xfrm>
        </p:spPr>
        <p:txBody>
          <a:bodyPr>
            <a:noAutofit/>
          </a:bodyPr>
          <a:lstStyle/>
          <a:p>
            <a:pPr algn="r"/>
            <a:r>
              <a:rPr lang="en-US" b="1" dirty="0" smtClean="0">
                <a:solidFill>
                  <a:srgbClr val="32322E"/>
                </a:solidFill>
                <a:latin typeface="Helvetica Neue"/>
                <a:cs typeface="Helvetica Neue"/>
              </a:rPr>
              <a:t>Challenge</a:t>
            </a:r>
            <a:br>
              <a:rPr lang="en-US" b="1" dirty="0" smtClean="0">
                <a:solidFill>
                  <a:srgbClr val="32322E"/>
                </a:solidFill>
                <a:latin typeface="Helvetica Neue"/>
                <a:cs typeface="Helvetica Neue"/>
              </a:rPr>
            </a:br>
            <a:r>
              <a:rPr lang="en-US" sz="360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Čo</a:t>
            </a:r>
            <a:r>
              <a:rPr lang="en-US" sz="3600" dirty="0" smtClean="0">
                <a:solidFill>
                  <a:schemeClr val="bg1"/>
                </a:solidFill>
                <a:latin typeface="Helvetica Neue"/>
                <a:cs typeface="Helvetica Neue"/>
              </a:rPr>
              <a:t> to je?</a:t>
            </a:r>
            <a:endParaRPr lang="en-US" sz="36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014" y="2051748"/>
            <a:ext cx="407642" cy="4817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333" y="3347898"/>
            <a:ext cx="665854" cy="2560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7176" y="4487418"/>
            <a:ext cx="577206" cy="2886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761" y="5535187"/>
            <a:ext cx="558318" cy="5583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0276" y="945667"/>
            <a:ext cx="315965" cy="402137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3709065" y="626435"/>
            <a:ext cx="0" cy="5605130"/>
          </a:xfrm>
          <a:prstGeom prst="line">
            <a:avLst/>
          </a:prstGeom>
          <a:ln w="19050" cap="rnd">
            <a:solidFill>
              <a:srgbClr val="32322E"/>
            </a:solidFill>
            <a:prstDash val="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5113009" y="626435"/>
            <a:ext cx="2303608" cy="10300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 smtClean="0">
                <a:solidFill>
                  <a:srgbClr val="32322E"/>
                </a:solidFill>
                <a:latin typeface="Helvetica Neue"/>
                <a:cs typeface="Helvetica Neue"/>
              </a:rPr>
              <a:t>Kategória</a:t>
            </a:r>
            <a:endParaRPr lang="en-US" sz="32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113009" y="1787453"/>
            <a:ext cx="2303608" cy="10300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 smtClean="0">
                <a:solidFill>
                  <a:srgbClr val="32322E"/>
                </a:solidFill>
                <a:latin typeface="Helvetica Neue"/>
                <a:cs typeface="Helvetica Neue"/>
              </a:rPr>
              <a:t>Čas</a:t>
            </a:r>
            <a:endParaRPr lang="en-US" sz="32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113009" y="2948471"/>
            <a:ext cx="2303608" cy="10300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 smtClean="0">
                <a:solidFill>
                  <a:srgbClr val="32322E"/>
                </a:solidFill>
                <a:latin typeface="Helvetica Neue"/>
                <a:cs typeface="Helvetica Neue"/>
              </a:rPr>
              <a:t>Náročnosť</a:t>
            </a:r>
            <a:endParaRPr lang="en-US" sz="32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113009" y="4109489"/>
            <a:ext cx="2303608" cy="10300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 smtClean="0">
                <a:solidFill>
                  <a:srgbClr val="32322E"/>
                </a:solidFill>
                <a:latin typeface="Helvetica Neue"/>
                <a:cs typeface="Helvetica Neue"/>
              </a:rPr>
              <a:t>Dynamika</a:t>
            </a:r>
            <a:endParaRPr lang="en-US" sz="32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113009" y="5270506"/>
            <a:ext cx="3196431" cy="10300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 smtClean="0">
                <a:solidFill>
                  <a:srgbClr val="32322E"/>
                </a:solidFill>
                <a:latin typeface="Helvetica Neue"/>
                <a:cs typeface="Helvetica Neue"/>
              </a:rPr>
              <a:t>Konkrétnosť</a:t>
            </a:r>
            <a:endParaRPr lang="en-US" sz="32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11141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Screen Shot 2012-05-02 at 0.02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277" y="693606"/>
            <a:ext cx="4066400" cy="5572474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7774708" y="-340546"/>
            <a:ext cx="1719096" cy="1752754"/>
          </a:xfrm>
          <a:prstGeom prst="ellipse">
            <a:avLst/>
          </a:prstGeom>
          <a:solidFill>
            <a:srgbClr val="FFFFFF">
              <a:alpha val="90000"/>
            </a:srgb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56842" y="-199181"/>
            <a:ext cx="644388" cy="1470025"/>
          </a:xfrm>
        </p:spPr>
        <p:txBody>
          <a:bodyPr>
            <a:noAutofit/>
          </a:bodyPr>
          <a:lstStyle/>
          <a:p>
            <a:pPr algn="r"/>
            <a:r>
              <a:rPr lang="en-US" sz="8000" b="1" dirty="0" smtClean="0">
                <a:solidFill>
                  <a:srgbClr val="32322E"/>
                </a:solidFill>
                <a:latin typeface="Helvetica Neue"/>
                <a:cs typeface="Helvetica Neue"/>
              </a:rPr>
              <a:t>1</a:t>
            </a:r>
            <a:endParaRPr lang="en-US" sz="8000" b="1" dirty="0">
              <a:solidFill>
                <a:srgbClr val="32322E"/>
              </a:solidFill>
              <a:latin typeface="Helvetica Neue"/>
              <a:cs typeface="Helvetica Neue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865364" y="491736"/>
            <a:ext cx="0" cy="5874528"/>
          </a:xfrm>
          <a:prstGeom prst="line">
            <a:avLst/>
          </a:prstGeom>
          <a:ln w="19050" cap="rnd">
            <a:solidFill>
              <a:srgbClr val="32322E"/>
            </a:solidFill>
            <a:prstDash val="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642688" y="591920"/>
            <a:ext cx="4241998" cy="5674160"/>
            <a:chOff x="642688" y="759869"/>
            <a:chExt cx="4241998" cy="5674160"/>
          </a:xfrm>
        </p:grpSpPr>
        <p:sp>
          <p:nvSpPr>
            <p:cNvPr id="29" name="Oval 28"/>
            <p:cNvSpPr/>
            <p:nvPr/>
          </p:nvSpPr>
          <p:spPr>
            <a:xfrm>
              <a:off x="642688" y="5488622"/>
              <a:ext cx="859548" cy="876377"/>
            </a:xfrm>
            <a:prstGeom prst="ellipse">
              <a:avLst/>
            </a:prstGeom>
            <a:solidFill>
              <a:srgbClr val="FFFFFF">
                <a:alpha val="90000"/>
              </a:srgbClr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42688" y="4326640"/>
              <a:ext cx="859548" cy="876377"/>
            </a:xfrm>
            <a:prstGeom prst="ellipse">
              <a:avLst/>
            </a:prstGeom>
            <a:solidFill>
              <a:srgbClr val="FFFFFF">
                <a:alpha val="90000"/>
              </a:srgbClr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42688" y="3164657"/>
              <a:ext cx="859548" cy="876377"/>
            </a:xfrm>
            <a:prstGeom prst="ellipse">
              <a:avLst/>
            </a:prstGeom>
            <a:solidFill>
              <a:srgbClr val="FFFFFF">
                <a:alpha val="90000"/>
              </a:srgbClr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42688" y="2002674"/>
              <a:ext cx="859548" cy="876377"/>
            </a:xfrm>
            <a:prstGeom prst="ellipse">
              <a:avLst/>
            </a:prstGeom>
            <a:solidFill>
              <a:srgbClr val="FFFFFF">
                <a:alpha val="90000"/>
              </a:srgbClr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42688" y="840691"/>
              <a:ext cx="859548" cy="876377"/>
            </a:xfrm>
            <a:prstGeom prst="ellipse">
              <a:avLst/>
            </a:prstGeom>
            <a:solidFill>
              <a:srgbClr val="FFFFFF">
                <a:alpha val="90000"/>
              </a:srgbClr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260" y="2185182"/>
              <a:ext cx="407642" cy="481758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7579" y="3481332"/>
              <a:ext cx="665854" cy="25609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2422" y="4620852"/>
              <a:ext cx="577206" cy="28860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1007" y="5668621"/>
              <a:ext cx="558318" cy="558318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5522" y="1079101"/>
              <a:ext cx="315965" cy="402137"/>
            </a:xfrm>
            <a:prstGeom prst="rect">
              <a:avLst/>
            </a:prstGeom>
          </p:spPr>
        </p:pic>
        <p:sp>
          <p:nvSpPr>
            <p:cNvPr id="39" name="Title 1"/>
            <p:cNvSpPr txBox="1">
              <a:spLocks/>
            </p:cNvSpPr>
            <p:nvPr/>
          </p:nvSpPr>
          <p:spPr>
            <a:xfrm>
              <a:off x="1688255" y="759869"/>
              <a:ext cx="2303608" cy="10300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200" dirty="0" err="1" smtClean="0">
                  <a:solidFill>
                    <a:srgbClr val="32322E"/>
                  </a:solidFill>
                  <a:latin typeface="Helvetica Neue"/>
                  <a:cs typeface="Helvetica Neue"/>
                </a:rPr>
                <a:t>Chôdza</a:t>
              </a:r>
              <a:endParaRPr lang="en-US" sz="3200" dirty="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40" name="Title 1"/>
            <p:cNvSpPr txBox="1">
              <a:spLocks/>
            </p:cNvSpPr>
            <p:nvPr/>
          </p:nvSpPr>
          <p:spPr>
            <a:xfrm>
              <a:off x="1688255" y="1920887"/>
              <a:ext cx="2303608" cy="10300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200" dirty="0" smtClean="0">
                  <a:solidFill>
                    <a:srgbClr val="32322E"/>
                  </a:solidFill>
                  <a:latin typeface="Helvetica Neue"/>
                  <a:cs typeface="Helvetica Neue"/>
                </a:rPr>
                <a:t>15 min</a:t>
              </a:r>
              <a:endParaRPr lang="en-US" sz="3200" dirty="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41" name="Title 1"/>
            <p:cNvSpPr txBox="1">
              <a:spLocks/>
            </p:cNvSpPr>
            <p:nvPr/>
          </p:nvSpPr>
          <p:spPr>
            <a:xfrm>
              <a:off x="1688255" y="3081905"/>
              <a:ext cx="2453206" cy="10300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200" dirty="0" smtClean="0">
                  <a:solidFill>
                    <a:srgbClr val="32322E"/>
                  </a:solidFill>
                  <a:latin typeface="Helvetica Neue"/>
                  <a:cs typeface="Helvetica Neue"/>
                </a:rPr>
                <a:t>1000 p</a:t>
              </a:r>
              <a:endParaRPr lang="en-US" sz="3200" dirty="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42" name="Title 1"/>
            <p:cNvSpPr txBox="1">
              <a:spLocks/>
            </p:cNvSpPr>
            <p:nvPr/>
          </p:nvSpPr>
          <p:spPr>
            <a:xfrm>
              <a:off x="1688255" y="4242923"/>
              <a:ext cx="2303608" cy="10300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200" dirty="0" smtClean="0">
                  <a:solidFill>
                    <a:srgbClr val="32322E"/>
                  </a:solidFill>
                  <a:latin typeface="Helvetica Neue"/>
                  <a:cs typeface="Helvetica Neue"/>
                </a:rPr>
                <a:t>0/10</a:t>
              </a:r>
              <a:endParaRPr lang="en-US" sz="3200" dirty="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43" name="Title 1"/>
            <p:cNvSpPr txBox="1">
              <a:spLocks/>
            </p:cNvSpPr>
            <p:nvPr/>
          </p:nvSpPr>
          <p:spPr>
            <a:xfrm>
              <a:off x="1688255" y="5403940"/>
              <a:ext cx="3196431" cy="10300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200" dirty="0" smtClean="0">
                  <a:solidFill>
                    <a:srgbClr val="32322E"/>
                  </a:solidFill>
                  <a:latin typeface="Helvetica Neue"/>
                  <a:cs typeface="Helvetica Neue"/>
                </a:rPr>
                <a:t>5/10</a:t>
              </a:r>
              <a:endParaRPr lang="en-US" sz="3200" dirty="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</p:grpSp>
      <p:sp>
        <p:nvSpPr>
          <p:cNvPr id="50" name="Oval 49"/>
          <p:cNvSpPr/>
          <p:nvPr/>
        </p:nvSpPr>
        <p:spPr>
          <a:xfrm>
            <a:off x="4884686" y="819503"/>
            <a:ext cx="729616" cy="729616"/>
          </a:xfrm>
          <a:prstGeom prst="ellipse">
            <a:avLst/>
          </a:prstGeom>
          <a:solidFill>
            <a:srgbClr val="3366FF">
              <a:alpha val="90000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0819" y="991826"/>
            <a:ext cx="420135" cy="367618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>
          <a:xfrm>
            <a:off x="7447218" y="4013075"/>
            <a:ext cx="1318874" cy="131887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7214" y="4452903"/>
            <a:ext cx="846942" cy="42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39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Screen Shot 2012-05-02 at 0.02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277" y="693606"/>
            <a:ext cx="4066400" cy="5572474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7774708" y="-340546"/>
            <a:ext cx="1719096" cy="1752754"/>
          </a:xfrm>
          <a:prstGeom prst="ellipse">
            <a:avLst/>
          </a:prstGeom>
          <a:solidFill>
            <a:srgbClr val="FFFFFF">
              <a:alpha val="90000"/>
            </a:srgb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56842" y="-199181"/>
            <a:ext cx="644388" cy="1470025"/>
          </a:xfrm>
        </p:spPr>
        <p:txBody>
          <a:bodyPr>
            <a:noAutofit/>
          </a:bodyPr>
          <a:lstStyle/>
          <a:p>
            <a:pPr algn="r"/>
            <a:r>
              <a:rPr lang="en-US" sz="8000" b="1" dirty="0">
                <a:solidFill>
                  <a:srgbClr val="32322E"/>
                </a:solidFill>
                <a:latin typeface="Helvetica Neue"/>
                <a:cs typeface="Helvetica Neue"/>
              </a:rPr>
              <a:t>2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3865364" y="491736"/>
            <a:ext cx="0" cy="5874528"/>
          </a:xfrm>
          <a:prstGeom prst="line">
            <a:avLst/>
          </a:prstGeom>
          <a:ln w="19050" cap="rnd">
            <a:solidFill>
              <a:srgbClr val="32322E"/>
            </a:solidFill>
            <a:prstDash val="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642688" y="591920"/>
            <a:ext cx="4241998" cy="5674160"/>
            <a:chOff x="642688" y="759869"/>
            <a:chExt cx="4241998" cy="5674160"/>
          </a:xfrm>
        </p:grpSpPr>
        <p:sp>
          <p:nvSpPr>
            <p:cNvPr id="29" name="Oval 28"/>
            <p:cNvSpPr/>
            <p:nvPr/>
          </p:nvSpPr>
          <p:spPr>
            <a:xfrm>
              <a:off x="642688" y="5488622"/>
              <a:ext cx="859548" cy="876377"/>
            </a:xfrm>
            <a:prstGeom prst="ellipse">
              <a:avLst/>
            </a:prstGeom>
            <a:solidFill>
              <a:srgbClr val="FFFFFF">
                <a:alpha val="90000"/>
              </a:srgbClr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42688" y="4326640"/>
              <a:ext cx="859548" cy="876377"/>
            </a:xfrm>
            <a:prstGeom prst="ellipse">
              <a:avLst/>
            </a:prstGeom>
            <a:solidFill>
              <a:srgbClr val="FFFFFF">
                <a:alpha val="90000"/>
              </a:srgbClr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42688" y="3164657"/>
              <a:ext cx="859548" cy="876377"/>
            </a:xfrm>
            <a:prstGeom prst="ellipse">
              <a:avLst/>
            </a:prstGeom>
            <a:solidFill>
              <a:srgbClr val="FFFFFF">
                <a:alpha val="90000"/>
              </a:srgbClr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42688" y="2002674"/>
              <a:ext cx="859548" cy="876377"/>
            </a:xfrm>
            <a:prstGeom prst="ellipse">
              <a:avLst/>
            </a:prstGeom>
            <a:solidFill>
              <a:srgbClr val="FFFFFF">
                <a:alpha val="90000"/>
              </a:srgbClr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42688" y="840691"/>
              <a:ext cx="859548" cy="876377"/>
            </a:xfrm>
            <a:prstGeom prst="ellipse">
              <a:avLst/>
            </a:prstGeom>
            <a:solidFill>
              <a:srgbClr val="FFFFFF">
                <a:alpha val="90000"/>
              </a:srgbClr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260" y="2185182"/>
              <a:ext cx="407642" cy="481758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7579" y="3481332"/>
              <a:ext cx="665854" cy="25609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2422" y="4620852"/>
              <a:ext cx="577206" cy="28860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1007" y="5668621"/>
              <a:ext cx="558318" cy="558318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5522" y="1079101"/>
              <a:ext cx="315965" cy="402137"/>
            </a:xfrm>
            <a:prstGeom prst="rect">
              <a:avLst/>
            </a:prstGeom>
          </p:spPr>
        </p:pic>
        <p:sp>
          <p:nvSpPr>
            <p:cNvPr id="39" name="Title 1"/>
            <p:cNvSpPr txBox="1">
              <a:spLocks/>
            </p:cNvSpPr>
            <p:nvPr/>
          </p:nvSpPr>
          <p:spPr>
            <a:xfrm>
              <a:off x="1688255" y="759869"/>
              <a:ext cx="2303608" cy="10300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200" dirty="0" smtClean="0">
                  <a:solidFill>
                    <a:srgbClr val="32322E"/>
                  </a:solidFill>
                  <a:latin typeface="Helvetica Neue"/>
                  <a:cs typeface="Helvetica Neue"/>
                </a:rPr>
                <a:t>Catch It!</a:t>
              </a:r>
              <a:endParaRPr lang="en-US" sz="3200" dirty="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40" name="Title 1"/>
            <p:cNvSpPr txBox="1">
              <a:spLocks/>
            </p:cNvSpPr>
            <p:nvPr/>
          </p:nvSpPr>
          <p:spPr>
            <a:xfrm>
              <a:off x="1688255" y="1920887"/>
              <a:ext cx="2303608" cy="10300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200" dirty="0" smtClean="0">
                  <a:solidFill>
                    <a:srgbClr val="32322E"/>
                  </a:solidFill>
                  <a:latin typeface="Helvetica Neue"/>
                  <a:cs typeface="Helvetica Neue"/>
                </a:rPr>
                <a:t>20-30 min</a:t>
              </a:r>
              <a:endParaRPr lang="en-US" sz="3200" dirty="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41" name="Title 1"/>
            <p:cNvSpPr txBox="1">
              <a:spLocks/>
            </p:cNvSpPr>
            <p:nvPr/>
          </p:nvSpPr>
          <p:spPr>
            <a:xfrm>
              <a:off x="1688255" y="3081905"/>
              <a:ext cx="2453206" cy="10300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200" dirty="0" smtClean="0">
                  <a:solidFill>
                    <a:srgbClr val="32322E"/>
                  </a:solidFill>
                  <a:latin typeface="Helvetica Neue"/>
                  <a:cs typeface="Helvetica Neue"/>
                </a:rPr>
                <a:t>3000 p</a:t>
              </a:r>
              <a:endParaRPr lang="en-US" sz="3200" dirty="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42" name="Title 1"/>
            <p:cNvSpPr txBox="1">
              <a:spLocks/>
            </p:cNvSpPr>
            <p:nvPr/>
          </p:nvSpPr>
          <p:spPr>
            <a:xfrm>
              <a:off x="1688255" y="4242923"/>
              <a:ext cx="2303608" cy="10300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200" dirty="0" smtClean="0">
                  <a:solidFill>
                    <a:srgbClr val="32322E"/>
                  </a:solidFill>
                  <a:latin typeface="Helvetica Neue"/>
                  <a:cs typeface="Helvetica Neue"/>
                </a:rPr>
                <a:t>10/10</a:t>
              </a:r>
              <a:endParaRPr lang="en-US" sz="3200" dirty="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43" name="Title 1"/>
            <p:cNvSpPr txBox="1">
              <a:spLocks/>
            </p:cNvSpPr>
            <p:nvPr/>
          </p:nvSpPr>
          <p:spPr>
            <a:xfrm>
              <a:off x="1688255" y="5403940"/>
              <a:ext cx="3196431" cy="10300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200" dirty="0" smtClean="0">
                  <a:solidFill>
                    <a:srgbClr val="32322E"/>
                  </a:solidFill>
                  <a:latin typeface="Helvetica Neue"/>
                  <a:cs typeface="Helvetica Neue"/>
                </a:rPr>
                <a:t>3/10</a:t>
              </a:r>
              <a:endParaRPr lang="en-US" sz="3200" dirty="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</p:grpSp>
      <p:sp>
        <p:nvSpPr>
          <p:cNvPr id="50" name="Oval 49"/>
          <p:cNvSpPr/>
          <p:nvPr/>
        </p:nvSpPr>
        <p:spPr>
          <a:xfrm>
            <a:off x="4884686" y="819503"/>
            <a:ext cx="729616" cy="729616"/>
          </a:xfrm>
          <a:prstGeom prst="ellipse">
            <a:avLst/>
          </a:prstGeom>
          <a:solidFill>
            <a:srgbClr val="3366FF">
              <a:alpha val="90000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0819" y="991826"/>
            <a:ext cx="420135" cy="367618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>
          <a:xfrm>
            <a:off x="7202734" y="2419277"/>
            <a:ext cx="1739414" cy="173941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footprint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8234">
            <a:off x="6722537" y="2702289"/>
            <a:ext cx="501679" cy="423335"/>
          </a:xfrm>
          <a:prstGeom prst="rect">
            <a:avLst/>
          </a:prstGeom>
        </p:spPr>
      </p:pic>
      <p:pic>
        <p:nvPicPr>
          <p:cNvPr id="44" name="Picture 43" descr="facebook_Farmville_freak_snow_yeti_icon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604" y="2957477"/>
            <a:ext cx="739423" cy="739423"/>
          </a:xfrm>
          <a:prstGeom prst="rect">
            <a:avLst/>
          </a:prstGeom>
        </p:spPr>
      </p:pic>
      <p:pic>
        <p:nvPicPr>
          <p:cNvPr id="45" name="Picture 44" descr="footprint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3100">
            <a:off x="5901280" y="2773598"/>
            <a:ext cx="501679" cy="423335"/>
          </a:xfrm>
          <a:prstGeom prst="rect">
            <a:avLst/>
          </a:prstGeom>
        </p:spPr>
      </p:pic>
      <p:pic>
        <p:nvPicPr>
          <p:cNvPr id="46" name="Picture 45" descr="footprint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73184">
            <a:off x="6416666" y="3101715"/>
            <a:ext cx="501679" cy="423335"/>
          </a:xfrm>
          <a:prstGeom prst="rect">
            <a:avLst/>
          </a:prstGeom>
          <a:scene3d>
            <a:camera prst="orthographicFront">
              <a:rot lat="20755429" lon="10521197" rev="314169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095782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074" y="2693988"/>
            <a:ext cx="3368388" cy="1470025"/>
          </a:xfrm>
        </p:spPr>
        <p:txBody>
          <a:bodyPr>
            <a:noAutofit/>
          </a:bodyPr>
          <a:lstStyle/>
          <a:p>
            <a:pPr algn="r"/>
            <a:r>
              <a:rPr lang="en-US" sz="4000" b="1" dirty="0" err="1" smtClean="0">
                <a:solidFill>
                  <a:srgbClr val="32322E"/>
                </a:solidFill>
                <a:latin typeface="Helvetica Neue"/>
                <a:cs typeface="Helvetica Neue"/>
              </a:rPr>
              <a:t>Odporúčanie</a:t>
            </a:r>
            <a:r>
              <a:rPr lang="en-US" b="1" dirty="0" smtClean="0">
                <a:solidFill>
                  <a:srgbClr val="32322E"/>
                </a:solidFill>
                <a:latin typeface="Helvetica Neue"/>
                <a:cs typeface="Helvetica Neue"/>
              </a:rPr>
              <a:t/>
            </a:r>
            <a:br>
              <a:rPr lang="en-US" b="1" dirty="0" smtClean="0">
                <a:solidFill>
                  <a:srgbClr val="32322E"/>
                </a:solidFill>
                <a:latin typeface="Helvetica Neue"/>
                <a:cs typeface="Helvetica Neue"/>
              </a:rPr>
            </a:br>
            <a:r>
              <a:rPr lang="en-US" sz="320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Charakteristiky</a:t>
            </a:r>
            <a:endParaRPr lang="en-US" sz="32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709065" y="626435"/>
            <a:ext cx="0" cy="5605130"/>
          </a:xfrm>
          <a:prstGeom prst="line">
            <a:avLst/>
          </a:prstGeom>
          <a:ln w="19050" cap="rnd">
            <a:solidFill>
              <a:srgbClr val="32322E"/>
            </a:solidFill>
            <a:prstDash val="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067442" y="1752938"/>
            <a:ext cx="4781479" cy="3352125"/>
            <a:chOff x="4067442" y="626435"/>
            <a:chExt cx="4781479" cy="3352125"/>
          </a:xfrm>
        </p:grpSpPr>
        <p:sp>
          <p:nvSpPr>
            <p:cNvPr id="29" name="Oval 28"/>
            <p:cNvSpPr/>
            <p:nvPr/>
          </p:nvSpPr>
          <p:spPr>
            <a:xfrm>
              <a:off x="4067442" y="1869240"/>
              <a:ext cx="859548" cy="876377"/>
            </a:xfrm>
            <a:prstGeom prst="ellipse">
              <a:avLst/>
            </a:prstGeom>
            <a:solidFill>
              <a:srgbClr val="FFFFFF">
                <a:alpha val="90000"/>
              </a:srgbClr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067442" y="707257"/>
              <a:ext cx="859548" cy="876377"/>
            </a:xfrm>
            <a:prstGeom prst="ellipse">
              <a:avLst/>
            </a:prstGeom>
            <a:solidFill>
              <a:srgbClr val="FFFFFF">
                <a:alpha val="90000"/>
              </a:srgbClr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itle 1"/>
            <p:cNvSpPr txBox="1">
              <a:spLocks/>
            </p:cNvSpPr>
            <p:nvPr/>
          </p:nvSpPr>
          <p:spPr>
            <a:xfrm>
              <a:off x="5113008" y="626435"/>
              <a:ext cx="3735913" cy="10300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200" dirty="0" smtClean="0">
                  <a:solidFill>
                    <a:srgbClr val="32322E"/>
                  </a:solidFill>
                  <a:latin typeface="Helvetica Neue"/>
                  <a:cs typeface="Helvetica Neue"/>
                </a:rPr>
                <a:t>Content-based</a:t>
              </a:r>
              <a:endParaRPr lang="en-US" sz="3200" dirty="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5113009" y="1787453"/>
              <a:ext cx="3446010" cy="10300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200" dirty="0" smtClean="0">
                  <a:solidFill>
                    <a:srgbClr val="32322E"/>
                  </a:solidFill>
                  <a:latin typeface="Helvetica Neue"/>
                  <a:cs typeface="Helvetica Neue"/>
                </a:rPr>
                <a:t>Context-aware</a:t>
              </a:r>
              <a:endParaRPr lang="en-US" sz="3200" dirty="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88572" y="927266"/>
              <a:ext cx="458953" cy="49425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0962" y="2070860"/>
              <a:ext cx="491980" cy="491980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4067442" y="2948471"/>
              <a:ext cx="4367333" cy="1030089"/>
              <a:chOff x="4067442" y="2948471"/>
              <a:chExt cx="4367333" cy="1030089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4067442" y="3031223"/>
                <a:ext cx="859548" cy="876377"/>
              </a:xfrm>
              <a:prstGeom prst="ellipse">
                <a:avLst/>
              </a:prstGeom>
              <a:solidFill>
                <a:srgbClr val="FFFFFF">
                  <a:alpha val="90000"/>
                </a:srgbClr>
              </a:solidFill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itle 1"/>
              <p:cNvSpPr txBox="1">
                <a:spLocks/>
              </p:cNvSpPr>
              <p:nvPr/>
            </p:nvSpPr>
            <p:spPr>
              <a:xfrm>
                <a:off x="5113009" y="2948471"/>
                <a:ext cx="3321766" cy="103008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3200" dirty="0" err="1" smtClean="0">
                    <a:solidFill>
                      <a:srgbClr val="32322E"/>
                    </a:solidFill>
                    <a:latin typeface="Helvetica Neue"/>
                    <a:cs typeface="Helvetica Neue"/>
                  </a:rPr>
                  <a:t>Zohľadňúce</a:t>
                </a:r>
                <a:r>
                  <a:rPr lang="en-US" sz="3200" dirty="0" smtClean="0">
                    <a:solidFill>
                      <a:srgbClr val="32322E"/>
                    </a:solidFill>
                    <a:latin typeface="Helvetica Neue"/>
                    <a:cs typeface="Helvetica Neue"/>
                  </a:rPr>
                  <a:t> </a:t>
                </a:r>
                <a:r>
                  <a:rPr lang="en-US" sz="3200" dirty="0" err="1" smtClean="0">
                    <a:solidFill>
                      <a:srgbClr val="32322E"/>
                    </a:solidFill>
                    <a:latin typeface="Helvetica Neue"/>
                    <a:cs typeface="Helvetica Neue"/>
                  </a:rPr>
                  <a:t>vzory</a:t>
                </a:r>
                <a:r>
                  <a:rPr lang="en-US" sz="3200" dirty="0" smtClean="0">
                    <a:solidFill>
                      <a:srgbClr val="32322E"/>
                    </a:solidFill>
                    <a:latin typeface="Helvetica Neue"/>
                    <a:cs typeface="Helvetica Neue"/>
                  </a:rPr>
                  <a:t> </a:t>
                </a:r>
                <a:r>
                  <a:rPr lang="en-US" sz="3200" dirty="0" err="1" smtClean="0">
                    <a:solidFill>
                      <a:srgbClr val="32322E"/>
                    </a:solidFill>
                    <a:latin typeface="Helvetica Neue"/>
                    <a:cs typeface="Helvetica Neue"/>
                  </a:rPr>
                  <a:t>správania</a:t>
                </a:r>
                <a:endParaRPr lang="en-US" sz="3200" dirty="0">
                  <a:solidFill>
                    <a:schemeClr val="bg1"/>
                  </a:solidFill>
                  <a:latin typeface="Helvetica Neue"/>
                  <a:cs typeface="Helvetica Neue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0178" y="3263720"/>
                <a:ext cx="414319" cy="41431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16253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804122" y="438372"/>
            <a:ext cx="859548" cy="876377"/>
            <a:chOff x="837102" y="438372"/>
            <a:chExt cx="859548" cy="876377"/>
          </a:xfrm>
        </p:grpSpPr>
        <p:sp>
          <p:nvSpPr>
            <p:cNvPr id="6" name="Oval 5"/>
            <p:cNvSpPr/>
            <p:nvPr/>
          </p:nvSpPr>
          <p:spPr>
            <a:xfrm>
              <a:off x="837102" y="438372"/>
              <a:ext cx="859548" cy="876377"/>
            </a:xfrm>
            <a:prstGeom prst="ellipse">
              <a:avLst/>
            </a:prstGeom>
            <a:solidFill>
              <a:srgbClr val="FFFFFF">
                <a:alpha val="90000"/>
              </a:srgbClr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1054378" y="575803"/>
              <a:ext cx="422744" cy="59510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 smtClean="0">
                  <a:solidFill>
                    <a:srgbClr val="32322E"/>
                  </a:solidFill>
                  <a:latin typeface="Helvetica Neue"/>
                  <a:cs typeface="Helvetica Neue"/>
                </a:rPr>
                <a:t>1</a:t>
              </a:r>
              <a:endParaRPr lang="en-US" sz="3200" b="1" dirty="0">
                <a:solidFill>
                  <a:srgbClr val="32322E"/>
                </a:solidFill>
                <a:latin typeface="Helvetica Neue"/>
                <a:cs typeface="Helvetica Neue"/>
              </a:endParaRP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2067339" y="383148"/>
            <a:ext cx="3136656" cy="10300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 smtClean="0">
                <a:solidFill>
                  <a:srgbClr val="32322E"/>
                </a:solidFill>
                <a:latin typeface="Helvetica Neue"/>
                <a:cs typeface="Helvetica Neue"/>
              </a:rPr>
              <a:t>Nájdenie</a:t>
            </a:r>
            <a:r>
              <a:rPr lang="en-US" sz="3200" dirty="0" smtClean="0">
                <a:solidFill>
                  <a:srgbClr val="32322E"/>
                </a:solidFill>
                <a:latin typeface="Helvetica Neue"/>
                <a:cs typeface="Helvetica Neue"/>
              </a:rPr>
              <a:t> </a:t>
            </a:r>
            <a:r>
              <a:rPr lang="en-US" sz="3200" dirty="0" err="1" smtClean="0">
                <a:solidFill>
                  <a:srgbClr val="32322E"/>
                </a:solidFill>
                <a:latin typeface="Helvetica Neue"/>
                <a:cs typeface="Helvetica Neue"/>
              </a:rPr>
              <a:t>vhodného</a:t>
            </a:r>
            <a:r>
              <a:rPr lang="en-US" sz="3200" dirty="0" smtClean="0">
                <a:solidFill>
                  <a:srgbClr val="32322E"/>
                </a:solidFill>
                <a:latin typeface="Helvetica Neue"/>
                <a:cs typeface="Helvetica Neue"/>
              </a:rPr>
              <a:t> </a:t>
            </a:r>
            <a:r>
              <a:rPr lang="en-US" sz="3200" dirty="0" err="1" smtClean="0">
                <a:solidFill>
                  <a:srgbClr val="32322E"/>
                </a:solidFill>
                <a:latin typeface="Helvetica Neue"/>
                <a:cs typeface="Helvetica Neue"/>
              </a:rPr>
              <a:t>času</a:t>
            </a:r>
            <a:endParaRPr lang="en-US" sz="32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067339" y="5480643"/>
            <a:ext cx="3321766" cy="10300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32322E"/>
                </a:solidFill>
                <a:latin typeface="Helvetica Neue"/>
                <a:cs typeface="Helvetica Neue"/>
              </a:rPr>
              <a:t>Content-based</a:t>
            </a:r>
          </a:p>
          <a:p>
            <a:pPr algn="l"/>
            <a:r>
              <a:rPr lang="en-US" sz="3200" dirty="0" err="1" smtClean="0">
                <a:solidFill>
                  <a:srgbClr val="32322E"/>
                </a:solidFill>
                <a:latin typeface="Helvetica Neue"/>
                <a:cs typeface="Helvetica Neue"/>
              </a:rPr>
              <a:t>odporúčanie</a:t>
            </a:r>
            <a:endParaRPr lang="en-US" sz="32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078108" y="1812259"/>
            <a:ext cx="311576" cy="62903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804122" y="2938799"/>
            <a:ext cx="859548" cy="876377"/>
            <a:chOff x="769974" y="2172009"/>
            <a:chExt cx="859548" cy="876377"/>
          </a:xfrm>
        </p:grpSpPr>
        <p:sp>
          <p:nvSpPr>
            <p:cNvPr id="16" name="Oval 15"/>
            <p:cNvSpPr/>
            <p:nvPr/>
          </p:nvSpPr>
          <p:spPr>
            <a:xfrm>
              <a:off x="769974" y="2172009"/>
              <a:ext cx="859548" cy="876377"/>
            </a:xfrm>
            <a:prstGeom prst="ellipse">
              <a:avLst/>
            </a:prstGeom>
            <a:solidFill>
              <a:srgbClr val="FFFFFF">
                <a:alpha val="90000"/>
              </a:srgbClr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987250" y="2309440"/>
              <a:ext cx="422744" cy="59510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 smtClean="0">
                  <a:solidFill>
                    <a:srgbClr val="32322E"/>
                  </a:solidFill>
                  <a:latin typeface="Helvetica Neue"/>
                  <a:cs typeface="Helvetica Neue"/>
                </a:rPr>
                <a:t>2</a:t>
              </a:r>
              <a:endParaRPr lang="en-US" sz="3200" b="1" dirty="0">
                <a:solidFill>
                  <a:srgbClr val="32322E"/>
                </a:solidFill>
                <a:latin typeface="Helvetica Neue"/>
                <a:cs typeface="Helvetica Neue"/>
              </a:endParaRP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2067339" y="2931896"/>
            <a:ext cx="2599614" cy="10300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 smtClean="0">
                <a:solidFill>
                  <a:srgbClr val="32322E"/>
                </a:solidFill>
                <a:latin typeface="Helvetica Neue"/>
                <a:cs typeface="Helvetica Neue"/>
              </a:rPr>
              <a:t>Generovanie</a:t>
            </a:r>
            <a:endParaRPr lang="en-US" sz="3200" dirty="0" smtClean="0">
              <a:solidFill>
                <a:srgbClr val="32322E"/>
              </a:solidFill>
              <a:latin typeface="Helvetica Neue"/>
              <a:cs typeface="Helvetica Neue"/>
            </a:endParaRPr>
          </a:p>
          <a:p>
            <a:pPr algn="l"/>
            <a:r>
              <a:rPr lang="en-US" sz="3200" dirty="0" err="1" smtClean="0">
                <a:solidFill>
                  <a:srgbClr val="32322E"/>
                </a:solidFill>
                <a:latin typeface="Helvetica Neue"/>
                <a:cs typeface="Helvetica Neue"/>
              </a:rPr>
              <a:t>challengov</a:t>
            </a:r>
            <a:endParaRPr lang="en-US" sz="32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1078108" y="4312686"/>
            <a:ext cx="311576" cy="62903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804122" y="5439225"/>
            <a:ext cx="859548" cy="876377"/>
            <a:chOff x="837102" y="4366353"/>
            <a:chExt cx="859548" cy="876377"/>
          </a:xfrm>
        </p:grpSpPr>
        <p:sp>
          <p:nvSpPr>
            <p:cNvPr id="20" name="Oval 19"/>
            <p:cNvSpPr/>
            <p:nvPr/>
          </p:nvSpPr>
          <p:spPr>
            <a:xfrm>
              <a:off x="837102" y="4366353"/>
              <a:ext cx="859548" cy="876377"/>
            </a:xfrm>
            <a:prstGeom prst="ellipse">
              <a:avLst/>
            </a:prstGeom>
            <a:solidFill>
              <a:srgbClr val="FFFFFF">
                <a:alpha val="90000"/>
              </a:srgbClr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054378" y="4503784"/>
              <a:ext cx="422744" cy="59510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 smtClean="0">
                  <a:solidFill>
                    <a:srgbClr val="32322E"/>
                  </a:solidFill>
                  <a:latin typeface="Helvetica Neue"/>
                  <a:cs typeface="Helvetica Neue"/>
                </a:rPr>
                <a:t>3</a:t>
              </a:r>
              <a:endParaRPr lang="en-US" sz="3200" b="1" dirty="0">
                <a:solidFill>
                  <a:srgbClr val="32322E"/>
                </a:solidFill>
                <a:latin typeface="Helvetica Neue"/>
                <a:cs typeface="Helvetica Neue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45580" y="3521082"/>
            <a:ext cx="646812" cy="659476"/>
            <a:chOff x="6552318" y="2354786"/>
            <a:chExt cx="859548" cy="876377"/>
          </a:xfrm>
        </p:grpSpPr>
        <p:sp>
          <p:nvSpPr>
            <p:cNvPr id="5" name="Oval 4"/>
            <p:cNvSpPr/>
            <p:nvPr/>
          </p:nvSpPr>
          <p:spPr>
            <a:xfrm>
              <a:off x="6552318" y="2354786"/>
              <a:ext cx="859548" cy="876377"/>
            </a:xfrm>
            <a:prstGeom prst="ellipse">
              <a:avLst/>
            </a:prstGeom>
            <a:solidFill>
              <a:srgbClr val="FFFFFF">
                <a:alpha val="90000"/>
              </a:srgbClr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45838" y="2556406"/>
              <a:ext cx="491980" cy="49198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6445580" y="2662162"/>
            <a:ext cx="646812" cy="659476"/>
            <a:chOff x="6552318" y="3457651"/>
            <a:chExt cx="859548" cy="876377"/>
          </a:xfrm>
        </p:grpSpPr>
        <p:sp>
          <p:nvSpPr>
            <p:cNvPr id="12" name="Oval 11"/>
            <p:cNvSpPr/>
            <p:nvPr/>
          </p:nvSpPr>
          <p:spPr>
            <a:xfrm>
              <a:off x="6552318" y="3457651"/>
              <a:ext cx="859548" cy="876377"/>
            </a:xfrm>
            <a:prstGeom prst="ellipse">
              <a:avLst/>
            </a:prstGeom>
            <a:solidFill>
              <a:srgbClr val="FFFFFF">
                <a:alpha val="90000"/>
              </a:srgbClr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65054" y="3690148"/>
              <a:ext cx="414319" cy="414319"/>
            </a:xfrm>
            <a:prstGeom prst="rect">
              <a:avLst/>
            </a:prstGeom>
          </p:spPr>
        </p:pic>
      </p:grpSp>
      <p:sp>
        <p:nvSpPr>
          <p:cNvPr id="27" name="Title 1"/>
          <p:cNvSpPr txBox="1">
            <a:spLocks/>
          </p:cNvSpPr>
          <p:nvPr/>
        </p:nvSpPr>
        <p:spPr>
          <a:xfrm>
            <a:off x="7255714" y="3521082"/>
            <a:ext cx="1593206" cy="674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 smtClean="0">
                <a:solidFill>
                  <a:srgbClr val="3366FF"/>
                </a:solidFill>
                <a:latin typeface="Helvetica Neue"/>
                <a:cs typeface="Helvetica Neue"/>
              </a:rPr>
              <a:t>Kontext</a:t>
            </a:r>
            <a:endParaRPr lang="en-US" sz="2400" dirty="0">
              <a:solidFill>
                <a:srgbClr val="3366FF"/>
              </a:solidFill>
              <a:latin typeface="Helvetica Neue"/>
              <a:cs typeface="Helvetica Neue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7255714" y="2677209"/>
            <a:ext cx="1285201" cy="5629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Helvetica Neue"/>
                <a:cs typeface="Helvetica Neue"/>
              </a:rPr>
              <a:t>Vzory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Helvetica Neue"/>
              <a:cs typeface="Helvetica Neue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5203995" y="1508015"/>
            <a:ext cx="1118636" cy="1423882"/>
          </a:xfrm>
          <a:prstGeom prst="straightConnector1">
            <a:avLst/>
          </a:prstGeom>
          <a:ln>
            <a:solidFill>
              <a:srgbClr val="E46C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4666953" y="3076230"/>
            <a:ext cx="1559043" cy="0"/>
          </a:xfrm>
          <a:prstGeom prst="straightConnector1">
            <a:avLst/>
          </a:prstGeom>
          <a:ln>
            <a:solidFill>
              <a:srgbClr val="E46C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4666953" y="1670494"/>
            <a:ext cx="1655678" cy="2002308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4666953" y="3815652"/>
            <a:ext cx="1559043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4900728" y="4043018"/>
            <a:ext cx="1421903" cy="2128743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267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3294915" y="626435"/>
            <a:ext cx="0" cy="5605130"/>
          </a:xfrm>
          <a:prstGeom prst="line">
            <a:avLst/>
          </a:prstGeom>
          <a:ln w="19050" cap="rnd">
            <a:solidFill>
              <a:srgbClr val="32322E"/>
            </a:solidFill>
            <a:prstDash val="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207074" y="2693988"/>
            <a:ext cx="2829997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 err="1" smtClean="0">
                <a:solidFill>
                  <a:srgbClr val="32322E"/>
                </a:solidFill>
                <a:latin typeface="Helvetica Neue"/>
                <a:cs typeface="Helvetica Neue"/>
              </a:rPr>
              <a:t>Vzory</a:t>
            </a:r>
            <a:r>
              <a:rPr lang="en-US" sz="4000" b="1" dirty="0" smtClean="0">
                <a:solidFill>
                  <a:srgbClr val="32322E"/>
                </a:solidFill>
                <a:latin typeface="Helvetica Neue"/>
                <a:cs typeface="Helvetica Neue"/>
              </a:rPr>
              <a:t> </a:t>
            </a:r>
            <a:r>
              <a:rPr lang="en-US" sz="4000" b="1" dirty="0" err="1" smtClean="0">
                <a:solidFill>
                  <a:srgbClr val="32322E"/>
                </a:solidFill>
                <a:latin typeface="Helvetica Neue"/>
                <a:cs typeface="Helvetica Neue"/>
              </a:rPr>
              <a:t>správania</a:t>
            </a:r>
            <a:r>
              <a:rPr lang="en-US" b="1" dirty="0" smtClean="0">
                <a:solidFill>
                  <a:srgbClr val="32322E"/>
                </a:solidFill>
                <a:latin typeface="Helvetica Neue"/>
                <a:cs typeface="Helvetica Neue"/>
              </a:rPr>
              <a:t/>
            </a:r>
            <a:br>
              <a:rPr lang="en-US" b="1" dirty="0" smtClean="0">
                <a:solidFill>
                  <a:srgbClr val="32322E"/>
                </a:solidFill>
                <a:latin typeface="Helvetica Neue"/>
                <a:cs typeface="Helvetica Neue"/>
              </a:rPr>
            </a:br>
            <a:r>
              <a:rPr lang="en-US" sz="320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Ako</a:t>
            </a:r>
            <a:r>
              <a:rPr lang="en-US" sz="3200" dirty="0" smtClean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nám</a:t>
            </a:r>
            <a:r>
              <a:rPr lang="en-US" sz="3200" dirty="0" smtClean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pomôžu</a:t>
            </a:r>
            <a:r>
              <a:rPr lang="en-US" sz="3200" dirty="0">
                <a:solidFill>
                  <a:schemeClr val="bg1"/>
                </a:solidFill>
                <a:latin typeface="Helvetica Neue"/>
                <a:cs typeface="Helvetica Neue"/>
              </a:rPr>
              <a:t>?</a:t>
            </a:r>
            <a:endParaRPr lang="en-US" sz="32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67442" y="617806"/>
            <a:ext cx="4781479" cy="1030089"/>
            <a:chOff x="4067443" y="689901"/>
            <a:chExt cx="4781479" cy="1030089"/>
          </a:xfrm>
        </p:grpSpPr>
        <p:sp>
          <p:nvSpPr>
            <p:cNvPr id="28" name="Oval 27"/>
            <p:cNvSpPr/>
            <p:nvPr/>
          </p:nvSpPr>
          <p:spPr>
            <a:xfrm>
              <a:off x="4067443" y="770723"/>
              <a:ext cx="859548" cy="876377"/>
            </a:xfrm>
            <a:prstGeom prst="ellipse">
              <a:avLst/>
            </a:prstGeom>
            <a:solidFill>
              <a:srgbClr val="FFFFFF">
                <a:alpha val="90000"/>
              </a:srgbClr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itle 1"/>
            <p:cNvSpPr txBox="1">
              <a:spLocks/>
            </p:cNvSpPr>
            <p:nvPr/>
          </p:nvSpPr>
          <p:spPr>
            <a:xfrm>
              <a:off x="5113009" y="689901"/>
              <a:ext cx="3735913" cy="10300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800" dirty="0" err="1" smtClean="0">
                  <a:solidFill>
                    <a:srgbClr val="32322E"/>
                  </a:solidFill>
                  <a:latin typeface="Helvetica Neue"/>
                  <a:cs typeface="Helvetica Neue"/>
                </a:rPr>
                <a:t>Pravdepodobnosti</a:t>
              </a:r>
              <a:r>
                <a:rPr lang="en-US" sz="2800" dirty="0" smtClean="0">
                  <a:solidFill>
                    <a:srgbClr val="32322E"/>
                  </a:solidFill>
                  <a:latin typeface="Helvetica Neue"/>
                  <a:cs typeface="Helvetica Neue"/>
                </a:rPr>
                <a:t> </a:t>
              </a:r>
              <a:r>
                <a:rPr lang="en-US" sz="2800" dirty="0" err="1" smtClean="0">
                  <a:solidFill>
                    <a:srgbClr val="32322E"/>
                  </a:solidFill>
                  <a:latin typeface="Helvetica Neue"/>
                  <a:cs typeface="Helvetica Neue"/>
                </a:rPr>
                <a:t>presunov</a:t>
              </a:r>
              <a:r>
                <a:rPr lang="en-US" sz="2800" dirty="0" smtClean="0">
                  <a:solidFill>
                    <a:srgbClr val="32322E"/>
                  </a:solidFill>
                  <a:latin typeface="Helvetica Neue"/>
                  <a:cs typeface="Helvetica Neue"/>
                </a:rPr>
                <a:t> </a:t>
              </a:r>
              <a:r>
                <a:rPr lang="en-US" sz="2800" dirty="0" err="1" smtClean="0">
                  <a:solidFill>
                    <a:srgbClr val="32322E"/>
                  </a:solidFill>
                  <a:latin typeface="Helvetica Neue"/>
                  <a:cs typeface="Helvetica Neue"/>
                </a:rPr>
                <a:t>medzi</a:t>
              </a:r>
              <a:r>
                <a:rPr lang="en-US" sz="2800" dirty="0" smtClean="0">
                  <a:solidFill>
                    <a:srgbClr val="32322E"/>
                  </a:solidFill>
                  <a:latin typeface="Helvetica Neue"/>
                  <a:cs typeface="Helvetica Neue"/>
                </a:rPr>
                <a:t> </a:t>
              </a:r>
              <a:r>
                <a:rPr lang="en-US" sz="2800" dirty="0" err="1" smtClean="0">
                  <a:solidFill>
                    <a:srgbClr val="32322E"/>
                  </a:solidFill>
                  <a:latin typeface="Helvetica Neue"/>
                  <a:cs typeface="Helvetica Neue"/>
                </a:rPr>
                <a:t>lokáciami</a:t>
              </a:r>
              <a:endParaRPr lang="en-US" sz="2800" dirty="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42380" y="981787"/>
              <a:ext cx="605848" cy="49893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4067442" y="2835356"/>
            <a:ext cx="4643429" cy="1030089"/>
            <a:chOff x="4067442" y="2913956"/>
            <a:chExt cx="4643429" cy="1030089"/>
          </a:xfrm>
        </p:grpSpPr>
        <p:sp>
          <p:nvSpPr>
            <p:cNvPr id="29" name="Oval 28"/>
            <p:cNvSpPr/>
            <p:nvPr/>
          </p:nvSpPr>
          <p:spPr>
            <a:xfrm>
              <a:off x="4067442" y="2995743"/>
              <a:ext cx="859548" cy="876377"/>
            </a:xfrm>
            <a:prstGeom prst="ellipse">
              <a:avLst/>
            </a:prstGeom>
            <a:solidFill>
              <a:srgbClr val="FFFFFF">
                <a:alpha val="90000"/>
              </a:srgbClr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5113008" y="2913956"/>
              <a:ext cx="3597863" cy="10300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800" dirty="0" err="1" smtClean="0">
                  <a:solidFill>
                    <a:srgbClr val="32322E"/>
                  </a:solidFill>
                  <a:latin typeface="Helvetica Neue"/>
                  <a:cs typeface="Helvetica Neue"/>
                </a:rPr>
                <a:t>Ohodnocovanie</a:t>
              </a:r>
              <a:r>
                <a:rPr lang="en-US" sz="2800" dirty="0" smtClean="0">
                  <a:solidFill>
                    <a:srgbClr val="32322E"/>
                  </a:solidFill>
                  <a:latin typeface="Helvetica Neue"/>
                  <a:cs typeface="Helvetica Neue"/>
                </a:rPr>
                <a:t> </a:t>
              </a:r>
              <a:r>
                <a:rPr lang="en-US" sz="2800" dirty="0" err="1" smtClean="0">
                  <a:solidFill>
                    <a:srgbClr val="32322E"/>
                  </a:solidFill>
                  <a:latin typeface="Helvetica Neue"/>
                  <a:cs typeface="Helvetica Neue"/>
                </a:rPr>
                <a:t>presunov</a:t>
              </a:r>
              <a:r>
                <a:rPr lang="en-US" sz="2800" dirty="0" smtClean="0">
                  <a:solidFill>
                    <a:srgbClr val="32322E"/>
                  </a:solidFill>
                  <a:latin typeface="Helvetica Neue"/>
                  <a:cs typeface="Helvetica Neue"/>
                </a:rPr>
                <a:t> </a:t>
              </a:r>
              <a:r>
                <a:rPr lang="en-US" sz="2800" dirty="0" err="1" smtClean="0">
                  <a:solidFill>
                    <a:srgbClr val="32322E"/>
                  </a:solidFill>
                  <a:latin typeface="Helvetica Neue"/>
                  <a:cs typeface="Helvetica Neue"/>
                </a:rPr>
                <a:t>ako</a:t>
              </a:r>
              <a:r>
                <a:rPr lang="en-US" sz="2800" dirty="0" smtClean="0">
                  <a:solidFill>
                    <a:srgbClr val="32322E"/>
                  </a:solidFill>
                  <a:latin typeface="Helvetica Neue"/>
                  <a:cs typeface="Helvetica Neue"/>
                </a:rPr>
                <a:t> </a:t>
              </a:r>
              <a:r>
                <a:rPr lang="en-US" sz="2800" dirty="0" err="1" smtClean="0">
                  <a:solidFill>
                    <a:srgbClr val="32322E"/>
                  </a:solidFill>
                  <a:latin typeface="Helvetica Neue"/>
                  <a:cs typeface="Helvetica Neue"/>
                </a:rPr>
                <a:t>vhodné</a:t>
              </a:r>
              <a:r>
                <a:rPr lang="en-US" sz="2800" dirty="0" smtClean="0">
                  <a:solidFill>
                    <a:srgbClr val="32322E"/>
                  </a:solidFill>
                  <a:latin typeface="Helvetica Neue"/>
                  <a:cs typeface="Helvetica Neue"/>
                </a:rPr>
                <a:t>/</a:t>
              </a:r>
              <a:r>
                <a:rPr lang="en-US" sz="2800" dirty="0" err="1" smtClean="0">
                  <a:solidFill>
                    <a:srgbClr val="32322E"/>
                  </a:solidFill>
                  <a:latin typeface="Helvetica Neue"/>
                  <a:cs typeface="Helvetica Neue"/>
                </a:rPr>
                <a:t>nevhodné</a:t>
              </a:r>
              <a:endParaRPr lang="en-US" sz="2800" dirty="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2380" y="3213100"/>
              <a:ext cx="469900" cy="41910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4067442" y="5052907"/>
            <a:ext cx="4367333" cy="1030089"/>
            <a:chOff x="4067442" y="5372713"/>
            <a:chExt cx="4367333" cy="1030089"/>
          </a:xfrm>
        </p:grpSpPr>
        <p:sp>
          <p:nvSpPr>
            <p:cNvPr id="30" name="Oval 29"/>
            <p:cNvSpPr/>
            <p:nvPr/>
          </p:nvSpPr>
          <p:spPr>
            <a:xfrm>
              <a:off x="4067442" y="5455465"/>
              <a:ext cx="859548" cy="876377"/>
            </a:xfrm>
            <a:prstGeom prst="ellipse">
              <a:avLst/>
            </a:prstGeom>
            <a:solidFill>
              <a:srgbClr val="FFFFFF">
                <a:alpha val="90000"/>
              </a:srgbClr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itle 1"/>
            <p:cNvSpPr txBox="1">
              <a:spLocks/>
            </p:cNvSpPr>
            <p:nvPr/>
          </p:nvSpPr>
          <p:spPr>
            <a:xfrm>
              <a:off x="5113009" y="5372713"/>
              <a:ext cx="3321766" cy="10300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800" dirty="0" err="1" smtClean="0">
                  <a:solidFill>
                    <a:srgbClr val="32322E"/>
                  </a:solidFill>
                  <a:latin typeface="Helvetica Neue"/>
                  <a:cs typeface="Helvetica Neue"/>
                </a:rPr>
                <a:t>Typické</a:t>
              </a:r>
              <a:r>
                <a:rPr lang="en-US" sz="2800" dirty="0" smtClean="0">
                  <a:solidFill>
                    <a:srgbClr val="32322E"/>
                  </a:solidFill>
                  <a:latin typeface="Helvetica Neue"/>
                  <a:cs typeface="Helvetica Neue"/>
                </a:rPr>
                <a:t> </a:t>
              </a:r>
              <a:r>
                <a:rPr lang="en-US" sz="2800" dirty="0" err="1" smtClean="0">
                  <a:solidFill>
                    <a:srgbClr val="32322E"/>
                  </a:solidFill>
                  <a:latin typeface="Helvetica Neue"/>
                  <a:cs typeface="Helvetica Neue"/>
                </a:rPr>
                <a:t>množstvá</a:t>
              </a:r>
              <a:r>
                <a:rPr lang="en-US" sz="2800" dirty="0" smtClean="0">
                  <a:solidFill>
                    <a:srgbClr val="32322E"/>
                  </a:solidFill>
                  <a:latin typeface="Helvetica Neue"/>
                  <a:cs typeface="Helvetica Neue"/>
                </a:rPr>
                <a:t> </a:t>
              </a:r>
              <a:r>
                <a:rPr lang="en-US" sz="2800" dirty="0" err="1" smtClean="0">
                  <a:solidFill>
                    <a:srgbClr val="32322E"/>
                  </a:solidFill>
                  <a:latin typeface="Helvetica Neue"/>
                  <a:cs typeface="Helvetica Neue"/>
                </a:rPr>
                <a:t>fyzickej</a:t>
              </a:r>
              <a:r>
                <a:rPr lang="en-US" sz="2800" dirty="0" smtClean="0">
                  <a:solidFill>
                    <a:srgbClr val="32322E"/>
                  </a:solidFill>
                  <a:latin typeface="Helvetica Neue"/>
                  <a:cs typeface="Helvetica Neue"/>
                </a:rPr>
                <a:t> </a:t>
              </a:r>
              <a:r>
                <a:rPr lang="en-US" sz="2800" dirty="0" err="1" smtClean="0">
                  <a:solidFill>
                    <a:srgbClr val="32322E"/>
                  </a:solidFill>
                  <a:latin typeface="Helvetica Neue"/>
                  <a:cs typeface="Helvetica Neue"/>
                </a:rPr>
                <a:t>aktivity</a:t>
              </a:r>
              <a:r>
                <a:rPr lang="en-US" sz="2800" dirty="0" smtClean="0">
                  <a:solidFill>
                    <a:srgbClr val="32322E"/>
                  </a:solidFill>
                  <a:latin typeface="Helvetica Neue"/>
                  <a:cs typeface="Helvetica Neue"/>
                </a:rPr>
                <a:t> v </a:t>
              </a:r>
              <a:r>
                <a:rPr lang="en-US" sz="2800" dirty="0" err="1" smtClean="0">
                  <a:solidFill>
                    <a:srgbClr val="32322E"/>
                  </a:solidFill>
                  <a:latin typeface="Helvetica Neue"/>
                  <a:cs typeface="Helvetica Neue"/>
                </a:rPr>
                <a:t>čase</a:t>
              </a:r>
              <a:endParaRPr lang="en-US" sz="2800" dirty="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1532" y="5739189"/>
              <a:ext cx="440748" cy="3305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3246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69398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err="1" smtClean="0">
                <a:solidFill>
                  <a:srgbClr val="32322E"/>
                </a:solidFill>
                <a:latin typeface="Helvetica Neue"/>
                <a:cs typeface="Helvetica Neue"/>
              </a:rPr>
              <a:t>Ďakujem</a:t>
            </a:r>
            <a:endParaRPr lang="en-US" sz="8000" b="1" dirty="0">
              <a:solidFill>
                <a:srgbClr val="32322E"/>
              </a:solidFill>
              <a:latin typeface="Helvetica Neue"/>
              <a:cs typeface="Helvetica Neue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078359" y="3829165"/>
            <a:ext cx="3379841" cy="669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err="1">
                <a:solidFill>
                  <a:schemeClr val="bg1"/>
                </a:solidFill>
                <a:latin typeface="Helvetica Neue"/>
                <a:cs typeface="Helvetica Neue"/>
              </a:rPr>
              <a:t>z</a:t>
            </a:r>
            <a:r>
              <a:rPr lang="en-US" sz="400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a</a:t>
            </a:r>
            <a:r>
              <a:rPr lang="en-US" sz="4000" dirty="0" smtClean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pozornosť</a:t>
            </a:r>
            <a:endParaRPr lang="en-US" sz="40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21789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100</Words>
  <Application>Microsoft Macintosh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Context-Aware Physical Activity Recommendation Through Challenges</vt:lpstr>
      <vt:lpstr>PowerPoint Presentation</vt:lpstr>
      <vt:lpstr>Challenge Čo to je?</vt:lpstr>
      <vt:lpstr>1</vt:lpstr>
      <vt:lpstr>2</vt:lpstr>
      <vt:lpstr>Odporúčanie Charakteristiky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Context-Aware Physical Activity Recommendation Through Challenges</dc:title>
  <dc:creator>Štefan Mitrík</dc:creator>
  <cp:lastModifiedBy>Štefan Mitrík</cp:lastModifiedBy>
  <cp:revision>20</cp:revision>
  <dcterms:created xsi:type="dcterms:W3CDTF">2012-05-01T20:11:40Z</dcterms:created>
  <dcterms:modified xsi:type="dcterms:W3CDTF">2012-05-01T23:34:46Z</dcterms:modified>
</cp:coreProperties>
</file>