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9" r:id="rId3"/>
    <p:sldId id="337" r:id="rId4"/>
    <p:sldId id="322" r:id="rId5"/>
    <p:sldId id="338" r:id="rId6"/>
    <p:sldId id="339" r:id="rId7"/>
    <p:sldId id="341" r:id="rId8"/>
    <p:sldId id="368" r:id="rId9"/>
    <p:sldId id="343" r:id="rId10"/>
    <p:sldId id="340" r:id="rId11"/>
    <p:sldId id="325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36" r:id="rId23"/>
    <p:sldId id="355" r:id="rId24"/>
    <p:sldId id="362" r:id="rId25"/>
    <p:sldId id="363" r:id="rId26"/>
    <p:sldId id="364" r:id="rId27"/>
    <p:sldId id="360" r:id="rId28"/>
    <p:sldId id="361" r:id="rId29"/>
    <p:sldId id="367" r:id="rId30"/>
    <p:sldId id="365" r:id="rId31"/>
    <p:sldId id="354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E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8605" autoAdjust="0"/>
  </p:normalViewPr>
  <p:slideViewPr>
    <p:cSldViewPr snapToGrid="0" snapToObjects="1">
      <p:cViewPr>
        <p:scale>
          <a:sx n="143" d="100"/>
          <a:sy n="143" d="100"/>
        </p:scale>
        <p:origin x="-1336" y="-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fanmitrik:Documents:FIIT:DP:IIT.SRC: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795766256221"/>
          <c:y val="0.0555555555555555"/>
          <c:w val="0.847413724619734"/>
          <c:h val="0.748395304753572"/>
        </c:manualLayout>
      </c:layout>
      <c:lineChart>
        <c:grouping val="standard"/>
        <c:varyColors val="0"/>
        <c:ser>
          <c:idx val="0"/>
          <c:order val="0"/>
          <c:tx>
            <c:v>With time deg.</c:v>
          </c:tx>
          <c:marker>
            <c:symbol val="none"/>
          </c:marker>
          <c:cat>
            <c:numRef>
              <c:f>Sheet1!$G$3:$G$18</c:f>
              <c:numCache>
                <c:formatCode>General</c:formatCode>
                <c:ptCount val="16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  <c:pt idx="3">
                  <c:v>0.8</c:v>
                </c:pt>
                <c:pt idx="4">
                  <c:v>0.9</c:v>
                </c:pt>
                <c:pt idx="5">
                  <c:v>1.0</c:v>
                </c:pt>
                <c:pt idx="6">
                  <c:v>1.1</c:v>
                </c:pt>
                <c:pt idx="7">
                  <c:v>1.2</c:v>
                </c:pt>
                <c:pt idx="8">
                  <c:v>1.3</c:v>
                </c:pt>
                <c:pt idx="9">
                  <c:v>1.4</c:v>
                </c:pt>
                <c:pt idx="10">
                  <c:v>1.5</c:v>
                </c:pt>
                <c:pt idx="11">
                  <c:v>1.6</c:v>
                </c:pt>
                <c:pt idx="12">
                  <c:v>1.7</c:v>
                </c:pt>
                <c:pt idx="13">
                  <c:v>1.8</c:v>
                </c:pt>
                <c:pt idx="14">
                  <c:v>1.9</c:v>
                </c:pt>
                <c:pt idx="15">
                  <c:v>2.0</c:v>
                </c:pt>
              </c:numCache>
            </c:numRef>
          </c:cat>
          <c:val>
            <c:numRef>
              <c:f>Sheet1!$H$3:$H$18</c:f>
              <c:numCache>
                <c:formatCode>General</c:formatCode>
                <c:ptCount val="16"/>
                <c:pt idx="0">
                  <c:v>0.208333333333333</c:v>
                </c:pt>
                <c:pt idx="1">
                  <c:v>0.208333333333333</c:v>
                </c:pt>
                <c:pt idx="2">
                  <c:v>0.208333333333333</c:v>
                </c:pt>
                <c:pt idx="3">
                  <c:v>0.208333333333333</c:v>
                </c:pt>
                <c:pt idx="4">
                  <c:v>0.208333333333333</c:v>
                </c:pt>
                <c:pt idx="5">
                  <c:v>0.291666666666666</c:v>
                </c:pt>
                <c:pt idx="6">
                  <c:v>0.441666666666666</c:v>
                </c:pt>
                <c:pt idx="7">
                  <c:v>0.441666666666666</c:v>
                </c:pt>
                <c:pt idx="8">
                  <c:v>0.536111111111111</c:v>
                </c:pt>
                <c:pt idx="9">
                  <c:v>0.558333333333333</c:v>
                </c:pt>
                <c:pt idx="10">
                  <c:v>0.558333333333333</c:v>
                </c:pt>
                <c:pt idx="11">
                  <c:v>0.586111111111111</c:v>
                </c:pt>
                <c:pt idx="12">
                  <c:v>0.586111111111111</c:v>
                </c:pt>
                <c:pt idx="13">
                  <c:v>0.586111111111111</c:v>
                </c:pt>
                <c:pt idx="14">
                  <c:v>0.586111111111111</c:v>
                </c:pt>
                <c:pt idx="15">
                  <c:v>0.691666666666666</c:v>
                </c:pt>
              </c:numCache>
            </c:numRef>
          </c:val>
          <c:smooth val="0"/>
        </c:ser>
        <c:ser>
          <c:idx val="1"/>
          <c:order val="1"/>
          <c:tx>
            <c:v>Without time deg.</c:v>
          </c:tx>
          <c:spPr>
            <a:ln cap="flat">
              <a:prstDash val="sysDash"/>
            </a:ln>
          </c:spPr>
          <c:marker>
            <c:symbol val="none"/>
          </c:marker>
          <c:cat>
            <c:numRef>
              <c:f>Sheet1!$G$3:$G$18</c:f>
              <c:numCache>
                <c:formatCode>General</c:formatCode>
                <c:ptCount val="16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  <c:pt idx="3">
                  <c:v>0.8</c:v>
                </c:pt>
                <c:pt idx="4">
                  <c:v>0.9</c:v>
                </c:pt>
                <c:pt idx="5">
                  <c:v>1.0</c:v>
                </c:pt>
                <c:pt idx="6">
                  <c:v>1.1</c:v>
                </c:pt>
                <c:pt idx="7">
                  <c:v>1.2</c:v>
                </c:pt>
                <c:pt idx="8">
                  <c:v>1.3</c:v>
                </c:pt>
                <c:pt idx="9">
                  <c:v>1.4</c:v>
                </c:pt>
                <c:pt idx="10">
                  <c:v>1.5</c:v>
                </c:pt>
                <c:pt idx="11">
                  <c:v>1.6</c:v>
                </c:pt>
                <c:pt idx="12">
                  <c:v>1.7</c:v>
                </c:pt>
                <c:pt idx="13">
                  <c:v>1.8</c:v>
                </c:pt>
                <c:pt idx="14">
                  <c:v>1.9</c:v>
                </c:pt>
                <c:pt idx="15">
                  <c:v>2.0</c:v>
                </c:pt>
              </c:numCache>
            </c:numRef>
          </c:cat>
          <c:val>
            <c:numRef>
              <c:f>Sheet1!$I$3:$I$18</c:f>
              <c:numCache>
                <c:formatCode>General</c:formatCode>
                <c:ptCount val="16"/>
                <c:pt idx="0">
                  <c:v>0.291666666666666</c:v>
                </c:pt>
                <c:pt idx="1">
                  <c:v>0.291666666666666</c:v>
                </c:pt>
                <c:pt idx="2">
                  <c:v>0.291666666666666</c:v>
                </c:pt>
                <c:pt idx="3">
                  <c:v>0.291666666666666</c:v>
                </c:pt>
                <c:pt idx="4">
                  <c:v>0.291666666666666</c:v>
                </c:pt>
                <c:pt idx="5">
                  <c:v>0.291666666666666</c:v>
                </c:pt>
                <c:pt idx="6">
                  <c:v>0.291666666666666</c:v>
                </c:pt>
                <c:pt idx="7">
                  <c:v>0.291666666666666</c:v>
                </c:pt>
                <c:pt idx="8">
                  <c:v>0.291666666666666</c:v>
                </c:pt>
                <c:pt idx="9">
                  <c:v>0.291666666666666</c:v>
                </c:pt>
                <c:pt idx="10">
                  <c:v>0.291666666666666</c:v>
                </c:pt>
                <c:pt idx="11">
                  <c:v>0.291666666666666</c:v>
                </c:pt>
                <c:pt idx="12">
                  <c:v>0.291666666666666</c:v>
                </c:pt>
                <c:pt idx="13">
                  <c:v>0.291666666666666</c:v>
                </c:pt>
                <c:pt idx="14">
                  <c:v>0.291666666666666</c:v>
                </c:pt>
                <c:pt idx="15">
                  <c:v>0.291666666666666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6897208"/>
        <c:axId val="-2092399432"/>
      </c:lineChart>
      <c:catAx>
        <c:axId val="-2126897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time_deg value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2399432"/>
        <c:crosses val="autoZero"/>
        <c:auto val="1"/>
        <c:lblAlgn val="ctr"/>
        <c:lblOffset val="100"/>
        <c:noMultiLvlLbl val="0"/>
      </c:catAx>
      <c:valAx>
        <c:axId val="-20923994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Predictions accuracy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6897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374775111568"/>
          <c:y val="0.573690215806357"/>
          <c:w val="0.326001074791467"/>
          <c:h val="0.1998417906095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1C2F-DA59-E24B-8673-FA69F23CB73A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F4045-9844-3844-B33C-390B8ADE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0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32543-834E-AD49-A2F3-52EE4F007F80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05732-DD72-0645-A8C5-CEE84B4A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3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0728-79B4-D74F-81B3-D5217F4E026E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04BA-CAA2-CC45-BC5F-1FB500A24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5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0728-79B4-D74F-81B3-D5217F4E026E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04BA-CAA2-CC45-BC5F-1FB500A24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2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0728-79B4-D74F-81B3-D5217F4E026E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04BA-CAA2-CC45-BC5F-1FB500A24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0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0728-79B4-D74F-81B3-D5217F4E026E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04BA-CAA2-CC45-BC5F-1FB500A24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0728-79B4-D74F-81B3-D5217F4E026E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04BA-CAA2-CC45-BC5F-1FB500A24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8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0728-79B4-D74F-81B3-D5217F4E026E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04BA-CAA2-CC45-BC5F-1FB500A24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3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0728-79B4-D74F-81B3-D5217F4E026E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04BA-CAA2-CC45-BC5F-1FB500A24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5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0728-79B4-D74F-81B3-D5217F4E026E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04BA-CAA2-CC45-BC5F-1FB500A24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6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0728-79B4-D74F-81B3-D5217F4E026E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04BA-CAA2-CC45-BC5F-1FB500A24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0728-79B4-D74F-81B3-D5217F4E026E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04BA-CAA2-CC45-BC5F-1FB500A24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6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0728-79B4-D74F-81B3-D5217F4E026E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04BA-CAA2-CC45-BC5F-1FB500A24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1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  <a:alpha val="3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g_pres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749" y="0"/>
            <a:ext cx="934549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C0728-79B4-D74F-81B3-D5217F4E026E}" type="datetimeFigureOut">
              <a:rPr lang="en-US" smtClean="0"/>
              <a:t>8.4.2013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704BA-CAA2-CC45-BC5F-1FB500A240B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google_io-wide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91092"/>
            <a:ext cx="9205798" cy="8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7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Roboto Regular"/>
          <a:ea typeface="+mj-ea"/>
          <a:cs typeface="Roboto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Roboto Regular"/>
          <a:ea typeface="+mn-ea"/>
          <a:cs typeface="Roboto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Roboto Regular"/>
          <a:ea typeface="+mn-ea"/>
          <a:cs typeface="Roboto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Roboto Regular"/>
          <a:ea typeface="+mn-ea"/>
          <a:cs typeface="Roboto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Roboto Regular"/>
          <a:ea typeface="+mn-ea"/>
          <a:cs typeface="Roboto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Roboto Regular"/>
          <a:ea typeface="+mn-ea"/>
          <a:cs typeface="Robo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Black"/>
                <a:cs typeface="Roboto Black"/>
              </a:rPr>
              <a:t>Odporúčanie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Black"/>
                <a:cs typeface="Roboto Black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Black"/>
                <a:cs typeface="Roboto Black"/>
              </a:rPr>
              <a:t>aktivít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Black"/>
                <a:cs typeface="Roboto Black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Black"/>
                <a:cs typeface="Roboto Black"/>
              </a:rPr>
              <a:t>spojených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Black"/>
                <a:cs typeface="Roboto Black"/>
              </a:rPr>
              <a:t> 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Black"/>
                <a:cs typeface="Roboto Black"/>
              </a:rPr>
              <a:t>pohybom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Black"/>
                <a:cs typeface="Roboto Black"/>
              </a:rPr>
              <a:t> 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Black"/>
                <a:cs typeface="Roboto Black"/>
              </a:rPr>
              <a:t>ohľadom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Black"/>
                <a:cs typeface="Roboto Black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Black"/>
                <a:cs typeface="Roboto Black"/>
              </a:rPr>
              <a:t>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Black"/>
                <a:cs typeface="Roboto Black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Black"/>
                <a:cs typeface="Roboto Black"/>
              </a:rPr>
              <a:t>kontext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Roboto Black"/>
              <a:cs typeface="Robot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46990" cy="8260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Štefan Mitrík</a:t>
            </a:r>
          </a:p>
          <a:p>
            <a:r>
              <a:rPr lang="en-US" dirty="0"/>
              <a:t>p</a:t>
            </a:r>
            <a:r>
              <a:rPr lang="en-US" dirty="0" smtClean="0"/>
              <a:t>rof. </a:t>
            </a:r>
            <a:r>
              <a:rPr lang="en-US" dirty="0" err="1" smtClean="0"/>
              <a:t>Mária</a:t>
            </a:r>
            <a:r>
              <a:rPr lang="en-US" dirty="0" smtClean="0"/>
              <a:t> </a:t>
            </a:r>
            <a:r>
              <a:rPr lang="en-US" dirty="0" err="1" smtClean="0"/>
              <a:t>Bieliková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222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975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Predikcia</a:t>
            </a:r>
            <a:r>
              <a:rPr lang="en-US" b="1" dirty="0" smtClean="0"/>
              <a:t> pre 4tý </a:t>
            </a:r>
            <a:r>
              <a:rPr lang="en-US" b="1" dirty="0" err="1" smtClean="0"/>
              <a:t>týžde</a:t>
            </a:r>
            <a:r>
              <a:rPr lang="en-US" b="1" dirty="0" err="1" smtClean="0"/>
              <a:t>ň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9497" y="166691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 Black"/>
                <a:cs typeface="Roboto Black"/>
              </a:rPr>
              <a:t>4. </a:t>
            </a:r>
            <a:r>
              <a:rPr lang="en-US" dirty="0" err="1" smtClean="0">
                <a:latin typeface="Roboto Black"/>
                <a:cs typeface="Roboto Black"/>
              </a:rPr>
              <a:t>týžde</a:t>
            </a:r>
            <a:r>
              <a:rPr lang="en-US" dirty="0" err="1" smtClean="0">
                <a:latin typeface="Roboto Black"/>
                <a:cs typeface="Roboto Black"/>
              </a:rPr>
              <a:t>ň</a:t>
            </a:r>
            <a:endParaRPr lang="en-US" dirty="0">
              <a:latin typeface="Roboto Black"/>
              <a:cs typeface="Roboto Black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20770" y="2218372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645416" y="2218372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70062" y="2218372"/>
            <a:ext cx="603876" cy="603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94708" y="2218372"/>
            <a:ext cx="603876" cy="60387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19354" y="2218372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28282" y="2856974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24009" y="285697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Univerzita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6091" y="2856974"/>
            <a:ext cx="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Jedále</a:t>
            </a:r>
            <a:r>
              <a:rPr lang="en-US" dirty="0" err="1" smtClean="0">
                <a:latin typeface="Roboto Medium"/>
                <a:cs typeface="Roboto Medium"/>
              </a:rPr>
              <a:t>ň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4920" y="2865855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 Medium"/>
                <a:cs typeface="Roboto Medium"/>
              </a:rPr>
              <a:t>Bar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29662" y="2856974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705965" y="2520309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341476" y="2495098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975562" y="2520309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31212" y="2520309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09237" y="2120690"/>
            <a:ext cx="138795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200m / 3.2km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53598" y="2583395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7:30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03213" y="2583395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8:15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67" name="Content Placeholder 2"/>
          <p:cNvSpPr>
            <a:spLocks noGrp="1"/>
          </p:cNvSpPr>
          <p:nvPr>
            <p:ph idx="1"/>
          </p:nvPr>
        </p:nvSpPr>
        <p:spPr>
          <a:xfrm>
            <a:off x="457200" y="3942961"/>
            <a:ext cx="8229600" cy="2708565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Časová</a:t>
            </a:r>
            <a:r>
              <a:rPr lang="en-US" sz="3000" dirty="0" smtClean="0"/>
              <a:t> </a:t>
            </a:r>
            <a:r>
              <a:rPr lang="en-US" sz="3000" dirty="0" err="1" smtClean="0"/>
              <a:t>degradácia</a:t>
            </a:r>
            <a:endParaRPr lang="en-US" sz="3000" dirty="0" smtClean="0"/>
          </a:p>
          <a:p>
            <a:pPr lvl="1"/>
            <a:r>
              <a:rPr lang="en-US" sz="2600" dirty="0" err="1" smtClean="0"/>
              <a:t>Novšie</a:t>
            </a:r>
            <a:r>
              <a:rPr lang="en-US" sz="2600" dirty="0"/>
              <a:t> </a:t>
            </a:r>
            <a:r>
              <a:rPr lang="en-US" sz="2600" dirty="0" err="1" smtClean="0"/>
              <a:t>akcie</a:t>
            </a:r>
            <a:r>
              <a:rPr lang="en-US" sz="2600" dirty="0" smtClean="0"/>
              <a:t> </a:t>
            </a:r>
            <a:r>
              <a:rPr lang="en-US" sz="2600" dirty="0" err="1" smtClean="0"/>
              <a:t>sú</a:t>
            </a:r>
            <a:r>
              <a:rPr lang="en-US" sz="2600" dirty="0" smtClean="0"/>
              <a:t> </a:t>
            </a:r>
            <a:r>
              <a:rPr lang="en-US" sz="2600" dirty="0" err="1" smtClean="0"/>
              <a:t>preferované</a:t>
            </a:r>
            <a:r>
              <a:rPr lang="en-US" sz="2600" dirty="0" smtClean="0"/>
              <a:t> </a:t>
            </a:r>
            <a:r>
              <a:rPr lang="en-US" sz="2600" dirty="0" err="1" smtClean="0"/>
              <a:t>pred</a:t>
            </a:r>
            <a:r>
              <a:rPr lang="en-US" sz="2600" dirty="0" smtClean="0"/>
              <a:t> </a:t>
            </a:r>
            <a:r>
              <a:rPr lang="en-US" sz="2600" dirty="0" err="1" smtClean="0"/>
              <a:t>starými</a:t>
            </a:r>
            <a:endParaRPr lang="en-US" sz="2600" dirty="0" smtClean="0"/>
          </a:p>
          <a:p>
            <a:r>
              <a:rPr lang="en-US" sz="3000" dirty="0" err="1" smtClean="0"/>
              <a:t>Počasie</a:t>
            </a:r>
            <a:endParaRPr lang="en-US" sz="3000" dirty="0" smtClean="0"/>
          </a:p>
          <a:p>
            <a:r>
              <a:rPr lang="en-US" sz="3000" dirty="0" err="1" smtClean="0"/>
              <a:t>Pravdepodobnosť</a:t>
            </a:r>
            <a:r>
              <a:rPr lang="en-US" sz="3000" dirty="0"/>
              <a:t> </a:t>
            </a:r>
            <a:r>
              <a:rPr lang="en-US" sz="3000" dirty="0" smtClean="0"/>
              <a:t>vs. </a:t>
            </a:r>
            <a:r>
              <a:rPr lang="en-US" sz="3000" dirty="0" err="1" smtClean="0"/>
              <a:t>Pokrytie</a:t>
            </a:r>
            <a:endParaRPr lang="en-US" sz="3000" dirty="0"/>
          </a:p>
        </p:txBody>
      </p:sp>
      <p:sp>
        <p:nvSpPr>
          <p:cNvPr id="68" name="Oval 67"/>
          <p:cNvSpPr/>
          <p:nvPr/>
        </p:nvSpPr>
        <p:spPr>
          <a:xfrm>
            <a:off x="5894708" y="1818752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549961" y="1399070"/>
            <a:ext cx="123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Roboto Medium"/>
                <a:cs typeface="Roboto Medium"/>
              </a:rPr>
              <a:t>Univerzita</a:t>
            </a:r>
            <a:endParaRPr lang="en-US" dirty="0">
              <a:latin typeface="Roboto Medium"/>
              <a:cs typeface="Roboto Medium"/>
            </a:endParaRPr>
          </a:p>
        </p:txBody>
      </p:sp>
    </p:spTree>
    <p:extLst>
      <p:ext uri="{BB962C8B-B14F-4D97-AF65-F5344CB8AC3E}">
        <p14:creationId xmlns:p14="http://schemas.microsoft.com/office/powerpoint/2010/main" val="149378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Overovanie</a:t>
            </a:r>
            <a:r>
              <a:rPr lang="en-US" b="1" dirty="0" smtClean="0"/>
              <a:t> </a:t>
            </a:r>
            <a:r>
              <a:rPr lang="en-US" b="1" dirty="0" err="1" smtClean="0"/>
              <a:t>predikcie</a:t>
            </a:r>
            <a:endParaRPr lang="en-US" b="1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Na </a:t>
            </a:r>
            <a:r>
              <a:rPr lang="en-US" sz="3000" dirty="0" err="1" smtClean="0"/>
              <a:t>základe</a:t>
            </a:r>
            <a:r>
              <a:rPr lang="en-US" sz="3000" dirty="0" smtClean="0"/>
              <a:t> </a:t>
            </a:r>
            <a:r>
              <a:rPr lang="en-US" sz="3000" dirty="0" err="1" smtClean="0"/>
              <a:t>údajov</a:t>
            </a:r>
            <a:r>
              <a:rPr lang="en-US" sz="3000" dirty="0" smtClean="0"/>
              <a:t> od </a:t>
            </a:r>
            <a:r>
              <a:rPr lang="en-US" sz="3000" dirty="0" err="1" smtClean="0"/>
              <a:t>viacerých</a:t>
            </a:r>
            <a:r>
              <a:rPr lang="en-US" sz="3000" dirty="0" smtClean="0"/>
              <a:t> </a:t>
            </a:r>
            <a:r>
              <a:rPr lang="en-US" sz="3000" dirty="0" err="1" smtClean="0"/>
              <a:t>používateľov</a:t>
            </a:r>
            <a:r>
              <a:rPr lang="en-US" sz="3000" dirty="0" smtClean="0"/>
              <a:t> </a:t>
            </a:r>
            <a:r>
              <a:rPr lang="en-US" sz="3000" dirty="0" err="1" smtClean="0"/>
              <a:t>sme</a:t>
            </a:r>
            <a:r>
              <a:rPr lang="en-US" sz="3000" dirty="0" smtClean="0"/>
              <a:t> </a:t>
            </a:r>
            <a:r>
              <a:rPr lang="en-US" sz="3000" dirty="0" err="1" smtClean="0"/>
              <a:t>identifikovali</a:t>
            </a:r>
            <a:r>
              <a:rPr lang="en-US" sz="3000" dirty="0" smtClean="0"/>
              <a:t> tri </a:t>
            </a:r>
            <a:r>
              <a:rPr lang="en-US" sz="3000" dirty="0" err="1" smtClean="0"/>
              <a:t>situácie</a:t>
            </a:r>
            <a:r>
              <a:rPr lang="en-US" sz="3000" dirty="0" smtClean="0"/>
              <a:t>:</a:t>
            </a:r>
            <a:br>
              <a:rPr lang="en-US" sz="3000" dirty="0" smtClean="0"/>
            </a:b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600" b="1" dirty="0" err="1" smtClean="0"/>
              <a:t>Jednod</a:t>
            </a:r>
            <a:r>
              <a:rPr lang="en-US" sz="2600" b="1" dirty="0" err="1" smtClean="0"/>
              <a:t>ňové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zmeny</a:t>
            </a:r>
            <a:r>
              <a:rPr lang="en-US" sz="2600" b="1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choroba</a:t>
            </a:r>
            <a:r>
              <a:rPr lang="en-US" sz="26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b="1" dirty="0" err="1" smtClean="0"/>
              <a:t>Dlhšie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zmeny</a:t>
            </a:r>
            <a:r>
              <a:rPr lang="en-US" sz="2600" b="1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týžde</a:t>
            </a:r>
            <a:r>
              <a:rPr lang="en-US" sz="2600" dirty="0" err="1" smtClean="0"/>
              <a:t>ň</a:t>
            </a:r>
            <a:r>
              <a:rPr lang="en-US" sz="2600" dirty="0" smtClean="0"/>
              <a:t> </a:t>
            </a:r>
            <a:r>
              <a:rPr lang="en-US" sz="2600" dirty="0" err="1" smtClean="0"/>
              <a:t>až</a:t>
            </a:r>
            <a:r>
              <a:rPr lang="en-US" sz="2600" dirty="0" smtClean="0"/>
              <a:t> </a:t>
            </a:r>
            <a:r>
              <a:rPr lang="en-US" sz="2600" dirty="0" err="1" smtClean="0"/>
              <a:t>dva</a:t>
            </a:r>
            <a:r>
              <a:rPr lang="en-US" sz="2600" dirty="0" smtClean="0"/>
              <a:t> – </a:t>
            </a:r>
            <a:r>
              <a:rPr lang="en-US" sz="2600" dirty="0" err="1" smtClean="0"/>
              <a:t>dovolenka</a:t>
            </a:r>
            <a:r>
              <a:rPr lang="en-US" sz="26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b="1" dirty="0" err="1" smtClean="0"/>
              <a:t>Dlhodobé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zmeny</a:t>
            </a:r>
            <a:r>
              <a:rPr lang="en-US" sz="2600" b="1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koniec</a:t>
            </a:r>
            <a:r>
              <a:rPr lang="en-US" sz="2600" dirty="0" smtClean="0"/>
              <a:t> </a:t>
            </a:r>
            <a:r>
              <a:rPr lang="en-US" sz="2600" dirty="0" err="1" smtClean="0"/>
              <a:t>semestra</a:t>
            </a:r>
            <a:r>
              <a:rPr lang="en-US" sz="2600" dirty="0" smtClean="0"/>
              <a:t>)</a:t>
            </a:r>
            <a:endParaRPr lang="en-US" sz="26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11716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Roboto Bold"/>
                <a:cs typeface="Roboto Bold"/>
              </a:rPr>
              <a:t>Overovanie</a:t>
            </a:r>
            <a:r>
              <a:rPr lang="en-US" b="1" dirty="0" smtClean="0">
                <a:latin typeface="Roboto Bold"/>
                <a:cs typeface="Roboto Bold"/>
              </a:rPr>
              <a:t> </a:t>
            </a:r>
            <a:r>
              <a:rPr lang="en-US" b="1" dirty="0" err="1" smtClean="0">
                <a:latin typeface="Roboto Bold"/>
                <a:cs typeface="Roboto Bold"/>
              </a:rPr>
              <a:t>predikcie</a:t>
            </a:r>
            <a:endParaRPr lang="en-US" b="1" dirty="0">
              <a:latin typeface="Roboto Bold"/>
              <a:cs typeface="Roboto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270" y="3586966"/>
            <a:ext cx="8229600" cy="4076944"/>
          </a:xfrm>
        </p:spPr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ygenerované</a:t>
            </a:r>
            <a:r>
              <a:rPr lang="en-US" dirty="0" smtClean="0"/>
              <a:t> </a:t>
            </a:r>
            <a:r>
              <a:rPr lang="en-US" b="1" dirty="0" err="1" smtClean="0"/>
              <a:t>štandardné</a:t>
            </a:r>
            <a:r>
              <a:rPr lang="en-US" b="1" dirty="0" smtClean="0"/>
              <a:t> </a:t>
            </a:r>
            <a:r>
              <a:rPr lang="en-US" b="1" dirty="0" err="1" smtClean="0"/>
              <a:t>dáta</a:t>
            </a:r>
            <a:r>
              <a:rPr lang="en-US" dirty="0" smtClean="0"/>
              <a:t> s </a:t>
            </a:r>
            <a:r>
              <a:rPr lang="en-US" dirty="0" err="1" smtClean="0"/>
              <a:t>typickými</a:t>
            </a:r>
            <a:r>
              <a:rPr lang="en-US" dirty="0" smtClean="0"/>
              <a:t> </a:t>
            </a:r>
            <a:r>
              <a:rPr lang="en-US" dirty="0" err="1" smtClean="0"/>
              <a:t>odchýlkami</a:t>
            </a:r>
            <a:r>
              <a:rPr lang="en-US" dirty="0" smtClean="0"/>
              <a:t> </a:t>
            </a:r>
            <a:r>
              <a:rPr lang="en-US" dirty="0" err="1" smtClean="0"/>
              <a:t>správania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základe</a:t>
            </a:r>
            <a:r>
              <a:rPr lang="en-US" i="1" dirty="0" smtClean="0"/>
              <a:t> </a:t>
            </a:r>
            <a:r>
              <a:rPr lang="en-US" i="1" dirty="0" err="1" smtClean="0"/>
              <a:t>dát</a:t>
            </a:r>
            <a:r>
              <a:rPr lang="en-US" i="1" dirty="0" smtClean="0"/>
              <a:t> z </a:t>
            </a:r>
            <a:r>
              <a:rPr lang="en-US" i="1" dirty="0" err="1" smtClean="0"/>
              <a:t>aplikácie</a:t>
            </a:r>
            <a:r>
              <a:rPr lang="en-US" i="1" dirty="0" smtClean="0"/>
              <a:t> Fitly)</a:t>
            </a:r>
          </a:p>
          <a:p>
            <a:r>
              <a:rPr lang="en-US" dirty="0" smtClean="0"/>
              <a:t>8 </a:t>
            </a:r>
            <a:r>
              <a:rPr lang="en-US" dirty="0" err="1" smtClean="0"/>
              <a:t>týždňov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82700" y="245127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60814" y="245127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38928" y="245127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17042" y="245127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95156" y="245127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73270" y="245127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51384" y="245127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29500" y="2451273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1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</a:t>
            </a:r>
            <a:r>
              <a:rPr lang="en-US" b="1" dirty="0" smtClean="0"/>
              <a:t>. </a:t>
            </a:r>
            <a:r>
              <a:rPr lang="en-US" b="1" dirty="0" err="1" smtClean="0"/>
              <a:t>iterácia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06900"/>
            <a:ext cx="8229600" cy="1853883"/>
          </a:xfrm>
        </p:spPr>
        <p:txBody>
          <a:bodyPr/>
          <a:lstStyle/>
          <a:p>
            <a:r>
              <a:rPr lang="en-US" dirty="0" err="1" smtClean="0"/>
              <a:t>postupn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zavádzanie</a:t>
            </a:r>
            <a:r>
              <a:rPr lang="en-US" dirty="0" smtClean="0"/>
              <a:t> </a:t>
            </a:r>
            <a:r>
              <a:rPr lang="en-US" dirty="0" err="1" smtClean="0"/>
              <a:t>chyby</a:t>
            </a:r>
            <a:r>
              <a:rPr lang="en-US" dirty="0" smtClean="0"/>
              <a:t> v </a:t>
            </a:r>
            <a:r>
              <a:rPr lang="en-US" dirty="0" err="1" smtClean="0"/>
              <a:t>iteráciach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82700" y="3200400"/>
            <a:ext cx="571500" cy="5715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60814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38928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17042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95156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73270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51384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29500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1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</a:t>
            </a:r>
            <a:r>
              <a:rPr lang="en-US" b="1" dirty="0" err="1"/>
              <a:t>iterácia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06900"/>
            <a:ext cx="8229600" cy="4525963"/>
          </a:xfrm>
        </p:spPr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imulácie</a:t>
            </a:r>
            <a:r>
              <a:rPr lang="en-US" dirty="0" smtClean="0"/>
              <a:t> </a:t>
            </a:r>
            <a:r>
              <a:rPr lang="en-US" dirty="0" err="1" smtClean="0"/>
              <a:t>reálnej</a:t>
            </a:r>
            <a:r>
              <a:rPr lang="en-US" dirty="0" smtClean="0"/>
              <a:t> </a:t>
            </a:r>
            <a:r>
              <a:rPr lang="en-US" dirty="0" err="1" smtClean="0"/>
              <a:t>predikcie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82700" y="3200400"/>
            <a:ext cx="571500" cy="5715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11614" y="3124200"/>
            <a:ext cx="472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Roboto Black"/>
                <a:cs typeface="Roboto Black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1045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</a:t>
            </a:r>
            <a:r>
              <a:rPr lang="en-US" b="1" dirty="0" err="1"/>
              <a:t>iterácia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069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82700" y="3200400"/>
            <a:ext cx="571500" cy="5715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60814" y="1612900"/>
            <a:ext cx="571500" cy="5715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11614" y="3124200"/>
            <a:ext cx="472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Roboto Black"/>
                <a:cs typeface="Roboto Black"/>
              </a:rPr>
              <a:t>?</a:t>
            </a:r>
          </a:p>
        </p:txBody>
      </p:sp>
      <p:sp>
        <p:nvSpPr>
          <p:cNvPr id="13" name="Oval 12"/>
          <p:cNvSpPr/>
          <p:nvPr/>
        </p:nvSpPr>
        <p:spPr>
          <a:xfrm>
            <a:off x="2952447" y="1612900"/>
            <a:ext cx="571500" cy="5715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44080" y="1612900"/>
            <a:ext cx="571500" cy="5715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35714" y="1612900"/>
            <a:ext cx="571500" cy="5715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06717" y="2215634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93529" y="220293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06601" y="2208768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7068" y="2215634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93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</a:t>
            </a:r>
            <a:r>
              <a:rPr lang="en-US" b="1" dirty="0" err="1"/>
              <a:t>iterácia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069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82700" y="3200400"/>
            <a:ext cx="571500" cy="5715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60814" y="1612900"/>
            <a:ext cx="571500" cy="5715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52447" y="1612900"/>
            <a:ext cx="571500" cy="5715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89899" y="3200400"/>
            <a:ext cx="571500" cy="5715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35714" y="1612900"/>
            <a:ext cx="571500" cy="5715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06717" y="2215634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93529" y="220293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48114" y="3872468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7068" y="2215634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7913423">
            <a:off x="2786608" y="2693503"/>
            <a:ext cx="1354957" cy="1592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96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</a:t>
            </a:r>
            <a:r>
              <a:rPr lang="en-US" b="1" dirty="0" err="1"/>
              <a:t>iterácia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069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82700" y="3200400"/>
            <a:ext cx="571500" cy="5715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27999" y="3390900"/>
            <a:ext cx="571500" cy="5715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086743" y="4060904"/>
            <a:ext cx="59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0.85</a:t>
            </a:r>
            <a:endParaRPr lang="en-US" b="1" dirty="0"/>
          </a:p>
        </p:txBody>
      </p:sp>
      <p:sp>
        <p:nvSpPr>
          <p:cNvPr id="20" name="Oval 19"/>
          <p:cNvSpPr/>
          <p:nvPr/>
        </p:nvSpPr>
        <p:spPr>
          <a:xfrm>
            <a:off x="2124843" y="301625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37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</a:t>
            </a:r>
            <a:r>
              <a:rPr lang="en-US" b="1" dirty="0" err="1"/>
              <a:t>iterácia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069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82700" y="3200400"/>
            <a:ext cx="571500" cy="5715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60814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9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</a:t>
            </a:r>
            <a:r>
              <a:rPr lang="en-US" b="1" dirty="0" err="1"/>
              <a:t>iterácia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069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82700" y="3200400"/>
            <a:ext cx="571500" cy="5715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60814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38928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17042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95156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73270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51384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29500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7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Roboto Bold"/>
                <a:cs typeface="Roboto Bold"/>
              </a:rPr>
              <a:t>Naša</a:t>
            </a:r>
            <a:r>
              <a:rPr lang="en-US" b="1" dirty="0" smtClean="0">
                <a:latin typeface="Roboto Bold"/>
                <a:cs typeface="Roboto Bold"/>
              </a:rPr>
              <a:t> </a:t>
            </a:r>
            <a:r>
              <a:rPr lang="en-US" b="1" dirty="0" err="1" smtClean="0">
                <a:latin typeface="Roboto Bold"/>
                <a:cs typeface="Roboto Bold"/>
              </a:rPr>
              <a:t>met</a:t>
            </a:r>
            <a:r>
              <a:rPr lang="en-US" b="1" dirty="0" err="1" smtClean="0">
                <a:latin typeface="Roboto Bold"/>
                <a:cs typeface="Roboto Bold"/>
              </a:rPr>
              <a:t>óda</a:t>
            </a:r>
            <a:endParaRPr lang="en-US" b="1" dirty="0">
              <a:latin typeface="Roboto Bold"/>
              <a:cs typeface="Roboto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7301"/>
            <a:ext cx="8229600" cy="2349500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b="1" dirty="0" err="1" smtClean="0"/>
              <a:t>Predikuje</a:t>
            </a:r>
            <a:r>
              <a:rPr lang="en-US" dirty="0" smtClean="0"/>
              <a:t> </a:t>
            </a:r>
            <a:r>
              <a:rPr lang="en-US" b="1" dirty="0" err="1" smtClean="0"/>
              <a:t>správanie</a:t>
            </a:r>
            <a:r>
              <a:rPr lang="en-US" b="1" dirty="0" smtClean="0"/>
              <a:t> </a:t>
            </a:r>
            <a:r>
              <a:rPr lang="en-US" b="1" dirty="0" err="1" smtClean="0"/>
              <a:t>používateľa</a:t>
            </a:r>
            <a:endParaRPr lang="en-US" b="1" dirty="0" smtClean="0"/>
          </a:p>
          <a:p>
            <a:pPr marL="514350" indent="-514350" algn="ctr">
              <a:buFont typeface="+mj-lt"/>
              <a:buAutoNum type="arabicPeriod"/>
            </a:pP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b="1" dirty="0" err="1" smtClean="0"/>
              <a:t>Identifikuje</a:t>
            </a:r>
            <a:r>
              <a:rPr lang="en-US" b="1" dirty="0" smtClean="0"/>
              <a:t> </a:t>
            </a:r>
            <a:r>
              <a:rPr lang="en-US" b="1" dirty="0" err="1" smtClean="0"/>
              <a:t>prechody</a:t>
            </a:r>
            <a:r>
              <a:rPr lang="en-US" b="1" dirty="0" smtClean="0"/>
              <a:t> </a:t>
            </a:r>
            <a:r>
              <a:rPr lang="en-US" b="1" dirty="0" err="1" smtClean="0"/>
              <a:t>vhodné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vykonanie</a:t>
            </a:r>
            <a:r>
              <a:rPr lang="en-US" b="1" dirty="0" smtClean="0"/>
              <a:t> </a:t>
            </a:r>
            <a:r>
              <a:rPr lang="en-US" b="1" dirty="0" err="1" smtClean="0"/>
              <a:t>fyzickej</a:t>
            </a:r>
            <a:r>
              <a:rPr lang="en-US" b="1" dirty="0" smtClean="0"/>
              <a:t> </a:t>
            </a:r>
            <a:r>
              <a:rPr lang="en-US" b="1" dirty="0" err="1" smtClean="0"/>
              <a:t>aktivity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4411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. </a:t>
            </a:r>
            <a:r>
              <a:rPr lang="en-US" b="1" dirty="0" err="1"/>
              <a:t>iterácia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069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82700" y="3200400"/>
            <a:ext cx="571500" cy="5715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60814" y="3200400"/>
            <a:ext cx="571500" cy="5715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38928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17042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95156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73270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51384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29500" y="3200400"/>
            <a:ext cx="571500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9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Porovnanie</a:t>
            </a:r>
            <a:r>
              <a:rPr lang="en-US" b="1" dirty="0" smtClean="0"/>
              <a:t> s </a:t>
            </a:r>
            <a:r>
              <a:rPr lang="en-US" b="1" dirty="0" err="1" smtClean="0"/>
              <a:t>predikciou</a:t>
            </a:r>
            <a:r>
              <a:rPr lang="en-US" b="1" dirty="0" smtClean="0"/>
              <a:t> </a:t>
            </a:r>
            <a:r>
              <a:rPr lang="en-US" b="1" dirty="0" err="1" smtClean="0"/>
              <a:t>bez</a:t>
            </a:r>
            <a:r>
              <a:rPr lang="en-US" b="1" dirty="0" smtClean="0"/>
              <a:t> </a:t>
            </a:r>
            <a:r>
              <a:rPr lang="en-US" b="1" dirty="0" err="1" smtClean="0"/>
              <a:t>časovej</a:t>
            </a:r>
            <a:r>
              <a:rPr lang="en-US" b="1" dirty="0" smtClean="0"/>
              <a:t> </a:t>
            </a:r>
            <a:r>
              <a:rPr lang="en-US" b="1" dirty="0" err="1" smtClean="0"/>
              <a:t>degradácie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4838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393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Odporúčanie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Identifikácia</a:t>
            </a:r>
            <a:r>
              <a:rPr lang="en-US" dirty="0" smtClean="0"/>
              <a:t> </a:t>
            </a:r>
            <a:r>
              <a:rPr lang="en-US" b="1" dirty="0" err="1" smtClean="0"/>
              <a:t>najvhodnejšieho</a:t>
            </a:r>
            <a:r>
              <a:rPr lang="en-US" dirty="0" smtClean="0"/>
              <a:t> </a:t>
            </a:r>
            <a:r>
              <a:rPr lang="en-US" dirty="0" err="1" smtClean="0"/>
              <a:t>prechodu</a:t>
            </a:r>
            <a:endParaRPr lang="en-US" dirty="0" smtClean="0"/>
          </a:p>
          <a:p>
            <a:r>
              <a:rPr lang="en-US" dirty="0" err="1" smtClean="0"/>
              <a:t>Pracuje</a:t>
            </a:r>
            <a:r>
              <a:rPr lang="en-US" dirty="0" smtClean="0"/>
              <a:t> s </a:t>
            </a:r>
            <a:r>
              <a:rPr lang="en-US" dirty="0" err="1" smtClean="0"/>
              <a:t>predikovaným</a:t>
            </a:r>
            <a:r>
              <a:rPr lang="en-US" dirty="0" smtClean="0"/>
              <a:t> </a:t>
            </a:r>
            <a:r>
              <a:rPr lang="en-US" dirty="0" err="1" smtClean="0"/>
              <a:t>vzorom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340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Odporúčanie</a:t>
            </a:r>
            <a:endParaRPr lang="en-US" b="1" dirty="0"/>
          </a:p>
        </p:txBody>
      </p:sp>
      <p:pic>
        <p:nvPicPr>
          <p:cNvPr id="18" name="Picture 17" descr="weath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409" y="5711980"/>
            <a:ext cx="574086" cy="57408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070866" y="5729742"/>
            <a:ext cx="300226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 err="1" smtClean="0"/>
              <a:t>Polooblačno</a:t>
            </a:r>
            <a:r>
              <a:rPr lang="en-US" sz="2300" b="1" dirty="0" smtClean="0"/>
              <a:t>, </a:t>
            </a:r>
            <a:r>
              <a:rPr lang="en-US" sz="2300" b="1" dirty="0" err="1" smtClean="0"/>
              <a:t>Pondelok</a:t>
            </a:r>
            <a:endParaRPr lang="en-US" sz="23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080682" y="3040486"/>
            <a:ext cx="7297729" cy="1007934"/>
            <a:chOff x="1080682" y="3544638"/>
            <a:chExt cx="7297729" cy="1007934"/>
          </a:xfrm>
        </p:grpSpPr>
        <p:sp>
          <p:nvSpPr>
            <p:cNvPr id="36" name="Oval 35"/>
            <p:cNvSpPr/>
            <p:nvPr/>
          </p:nvSpPr>
          <p:spPr>
            <a:xfrm>
              <a:off x="1173170" y="3544638"/>
              <a:ext cx="603876" cy="60387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2797816" y="3544638"/>
              <a:ext cx="603876" cy="60387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422462" y="3544638"/>
              <a:ext cx="603876" cy="60387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047108" y="3544638"/>
              <a:ext cx="603876" cy="60387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671754" y="3544638"/>
              <a:ext cx="603876" cy="60387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080682" y="4183240"/>
              <a:ext cx="7963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Roboto Regular"/>
                  <a:cs typeface="Roboto Regular"/>
                </a:rPr>
                <a:t>Doma</a:t>
              </a:r>
              <a:endParaRPr lang="en-US" dirty="0">
                <a:latin typeface="Roboto Regular"/>
                <a:cs typeface="Roboto Regular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476409" y="418324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Roboto Regular"/>
                  <a:cs typeface="Roboto Regular"/>
                </a:rPr>
                <a:t>Univerzita</a:t>
              </a:r>
              <a:endParaRPr lang="en-US" dirty="0">
                <a:latin typeface="Roboto Regular"/>
                <a:cs typeface="Roboto Regular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218491" y="4183240"/>
              <a:ext cx="999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Roboto Regular"/>
                  <a:cs typeface="Roboto Regular"/>
                </a:rPr>
                <a:t>Jedále</a:t>
              </a:r>
              <a:r>
                <a:rPr lang="en-US" dirty="0" err="1" smtClean="0">
                  <a:latin typeface="Roboto Regular"/>
                  <a:cs typeface="Roboto Regular"/>
                </a:rPr>
                <a:t>ň</a:t>
              </a:r>
              <a:endParaRPr lang="en-US" dirty="0">
                <a:latin typeface="Roboto Regular"/>
                <a:cs typeface="Roboto Regular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47108" y="4183240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Roboto Regular"/>
                  <a:cs typeface="Roboto Regular"/>
                </a:rPr>
                <a:t>Bar</a:t>
              </a:r>
              <a:endParaRPr lang="en-US" dirty="0">
                <a:latin typeface="Roboto Regular"/>
                <a:cs typeface="Roboto Regular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82062" y="4183240"/>
              <a:ext cx="7963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Roboto Regular"/>
                  <a:cs typeface="Roboto Regular"/>
                </a:rPr>
                <a:t>Doma</a:t>
              </a:r>
              <a:endParaRPr lang="en-US" dirty="0">
                <a:latin typeface="Roboto Regular"/>
                <a:cs typeface="Roboto Regular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1858365" y="3846575"/>
              <a:ext cx="7984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493876" y="3821364"/>
              <a:ext cx="7984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5127962" y="3846575"/>
              <a:ext cx="7984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6783612" y="3846575"/>
              <a:ext cx="7984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199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Odporúčanie</a:t>
            </a:r>
            <a:endParaRPr lang="en-US" b="1" dirty="0"/>
          </a:p>
        </p:txBody>
      </p:sp>
      <p:pic>
        <p:nvPicPr>
          <p:cNvPr id="18" name="Picture 17" descr="weath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409" y="5711980"/>
            <a:ext cx="574086" cy="57408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070866" y="5729742"/>
            <a:ext cx="300226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 err="1" smtClean="0"/>
              <a:t>Polooblačno</a:t>
            </a:r>
            <a:r>
              <a:rPr lang="en-US" sz="2300" b="1" dirty="0" smtClean="0"/>
              <a:t>, </a:t>
            </a:r>
            <a:r>
              <a:rPr lang="en-US" sz="2300" b="1" dirty="0" err="1" smtClean="0"/>
              <a:t>Pondelok</a:t>
            </a:r>
            <a:endParaRPr lang="en-US" sz="2300" b="1" dirty="0"/>
          </a:p>
        </p:txBody>
      </p:sp>
      <p:sp>
        <p:nvSpPr>
          <p:cNvPr id="36" name="Oval 35"/>
          <p:cNvSpPr/>
          <p:nvPr/>
        </p:nvSpPr>
        <p:spPr>
          <a:xfrm>
            <a:off x="1173170" y="3040486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797816" y="3040486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22462" y="3040486"/>
            <a:ext cx="603876" cy="603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47108" y="3040486"/>
            <a:ext cx="603876" cy="60387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71754" y="3040486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080682" y="3679088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Regular"/>
                <a:cs typeface="Roboto Regular"/>
              </a:rPr>
              <a:t>Doma</a:t>
            </a:r>
            <a:endParaRPr lang="en-US" dirty="0">
              <a:latin typeface="Roboto Regular"/>
              <a:cs typeface="Roboto Regular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76409" y="367908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Regular"/>
                <a:cs typeface="Roboto Regular"/>
              </a:rPr>
              <a:t>Univerzita</a:t>
            </a:r>
            <a:endParaRPr lang="en-US" dirty="0">
              <a:latin typeface="Roboto Regular"/>
              <a:cs typeface="Roboto Regular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18491" y="3679088"/>
            <a:ext cx="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Regular"/>
                <a:cs typeface="Roboto Regular"/>
              </a:rPr>
              <a:t>Jedále</a:t>
            </a:r>
            <a:r>
              <a:rPr lang="en-US" dirty="0" err="1" smtClean="0">
                <a:latin typeface="Roboto Regular"/>
                <a:cs typeface="Roboto Regular"/>
              </a:rPr>
              <a:t>ň</a:t>
            </a:r>
            <a:endParaRPr lang="en-US" dirty="0">
              <a:latin typeface="Roboto Regular"/>
              <a:cs typeface="Roboto Regular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47108" y="367908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Roboto Medium"/>
                <a:cs typeface="Roboto Medium"/>
              </a:rPr>
              <a:t>Bar</a:t>
            </a:r>
            <a:endParaRPr lang="en-US" b="1" dirty="0">
              <a:latin typeface="Roboto Medium"/>
              <a:cs typeface="Roboto Medium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82062" y="3679088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Roboto Medium"/>
                <a:cs typeface="Roboto Medium"/>
              </a:rPr>
              <a:t>Doma</a:t>
            </a:r>
            <a:endParaRPr lang="en-US" b="1" dirty="0">
              <a:latin typeface="Roboto Medium"/>
              <a:cs typeface="Roboto Medium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858365" y="3342423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493876" y="3317212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127962" y="3342423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783612" y="3342423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87012" y="334242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24106" y="334242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59617" y="335242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20346" y="335242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1191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Odporúčanie</a:t>
            </a:r>
            <a:endParaRPr lang="en-US" b="1" dirty="0"/>
          </a:p>
        </p:txBody>
      </p:sp>
      <p:pic>
        <p:nvPicPr>
          <p:cNvPr id="18" name="Picture 17" descr="weath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409" y="5711980"/>
            <a:ext cx="574086" cy="57408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070866" y="5729742"/>
            <a:ext cx="300226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 err="1" smtClean="0"/>
              <a:t>Polooblačno</a:t>
            </a:r>
            <a:r>
              <a:rPr lang="en-US" sz="2300" b="1" dirty="0" smtClean="0"/>
              <a:t>, </a:t>
            </a:r>
            <a:r>
              <a:rPr lang="en-US" sz="2300" b="1" dirty="0" err="1" smtClean="0"/>
              <a:t>Pondelok</a:t>
            </a:r>
            <a:endParaRPr lang="en-US" sz="2300" b="1" dirty="0"/>
          </a:p>
        </p:txBody>
      </p:sp>
      <p:sp>
        <p:nvSpPr>
          <p:cNvPr id="36" name="Oval 35"/>
          <p:cNvSpPr/>
          <p:nvPr/>
        </p:nvSpPr>
        <p:spPr>
          <a:xfrm>
            <a:off x="1173170" y="3040486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797816" y="3040486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22462" y="3040486"/>
            <a:ext cx="603876" cy="603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47108" y="3040486"/>
            <a:ext cx="603876" cy="60387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71754" y="3040486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080682" y="3679088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Regular"/>
                <a:cs typeface="Roboto Regular"/>
              </a:rPr>
              <a:t>Doma</a:t>
            </a:r>
            <a:endParaRPr lang="en-US" dirty="0">
              <a:latin typeface="Roboto Regular"/>
              <a:cs typeface="Roboto Regular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76409" y="367908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Regular"/>
                <a:cs typeface="Roboto Regular"/>
              </a:rPr>
              <a:t>Univerzita</a:t>
            </a:r>
            <a:endParaRPr lang="en-US" dirty="0">
              <a:latin typeface="Roboto Regular"/>
              <a:cs typeface="Roboto Regular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18491" y="3679088"/>
            <a:ext cx="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Regular"/>
                <a:cs typeface="Roboto Regular"/>
              </a:rPr>
              <a:t>Jedále</a:t>
            </a:r>
            <a:r>
              <a:rPr lang="en-US" dirty="0" err="1" smtClean="0">
                <a:latin typeface="Roboto Regular"/>
                <a:cs typeface="Roboto Regular"/>
              </a:rPr>
              <a:t>ň</a:t>
            </a:r>
            <a:endParaRPr lang="en-US" dirty="0">
              <a:latin typeface="Roboto Regular"/>
              <a:cs typeface="Roboto Regular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47108" y="367908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Roboto Medium"/>
                <a:cs typeface="Roboto Medium"/>
              </a:rPr>
              <a:t>Bar</a:t>
            </a:r>
            <a:endParaRPr lang="en-US" b="1" dirty="0">
              <a:latin typeface="Roboto Medium"/>
              <a:cs typeface="Roboto Medium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82062" y="3679088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Roboto Medium"/>
                <a:cs typeface="Roboto Medium"/>
              </a:rPr>
              <a:t>Doma</a:t>
            </a:r>
            <a:endParaRPr lang="en-US" b="1" dirty="0">
              <a:latin typeface="Roboto Medium"/>
              <a:cs typeface="Roboto Medium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858365" y="3342423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493876" y="3317212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127962" y="3342423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783612" y="3342423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87012" y="334242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24106" y="334242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59617" y="335242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69371" y="3352422"/>
            <a:ext cx="545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66808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Interpretácia</a:t>
            </a:r>
            <a:r>
              <a:rPr lang="en-US" b="1" dirty="0" smtClean="0"/>
              <a:t> </a:t>
            </a:r>
            <a:r>
              <a:rPr lang="en-US" b="1" dirty="0" err="1" smtClean="0"/>
              <a:t>sp</a:t>
            </a:r>
            <a:r>
              <a:rPr lang="en-US" b="1" dirty="0" err="1" smtClean="0"/>
              <a:t>ätnej</a:t>
            </a:r>
            <a:r>
              <a:rPr lang="en-US" b="1" dirty="0" smtClean="0"/>
              <a:t> </a:t>
            </a:r>
            <a:r>
              <a:rPr lang="en-US" b="1" dirty="0" err="1" smtClean="0"/>
              <a:t>väzby</a:t>
            </a:r>
            <a:endParaRPr lang="en-US" b="1" dirty="0"/>
          </a:p>
        </p:txBody>
      </p:sp>
      <p:pic>
        <p:nvPicPr>
          <p:cNvPr id="18" name="Picture 17" descr="weath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409" y="5711980"/>
            <a:ext cx="574086" cy="57408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070866" y="5729742"/>
            <a:ext cx="300226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 err="1" smtClean="0"/>
              <a:t>Polooblačno</a:t>
            </a:r>
            <a:r>
              <a:rPr lang="en-US" sz="2300" b="1" dirty="0" smtClean="0"/>
              <a:t>, </a:t>
            </a:r>
            <a:r>
              <a:rPr lang="en-US" sz="2300" b="1" dirty="0" err="1" smtClean="0"/>
              <a:t>Pondelok</a:t>
            </a:r>
            <a:endParaRPr lang="en-US" sz="2300" b="1" dirty="0"/>
          </a:p>
        </p:txBody>
      </p:sp>
      <p:sp>
        <p:nvSpPr>
          <p:cNvPr id="36" name="Oval 35"/>
          <p:cNvSpPr/>
          <p:nvPr/>
        </p:nvSpPr>
        <p:spPr>
          <a:xfrm>
            <a:off x="1173170" y="2010351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797816" y="2010351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22462" y="2010351"/>
            <a:ext cx="603876" cy="603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47108" y="2010351"/>
            <a:ext cx="603876" cy="60387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71754" y="2010351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080682" y="2648953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Regular"/>
                <a:cs typeface="Roboto Regular"/>
              </a:rPr>
              <a:t>Doma</a:t>
            </a:r>
            <a:endParaRPr lang="en-US" dirty="0">
              <a:latin typeface="Roboto Regular"/>
              <a:cs typeface="Roboto Regular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76409" y="2648953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Regular"/>
                <a:cs typeface="Roboto Regular"/>
              </a:rPr>
              <a:t>Univerzita</a:t>
            </a:r>
            <a:endParaRPr lang="en-US" dirty="0">
              <a:latin typeface="Roboto Regular"/>
              <a:cs typeface="Roboto Regular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18491" y="2648953"/>
            <a:ext cx="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Regular"/>
                <a:cs typeface="Roboto Regular"/>
              </a:rPr>
              <a:t>Jedále</a:t>
            </a:r>
            <a:r>
              <a:rPr lang="en-US" dirty="0" err="1" smtClean="0">
                <a:latin typeface="Roboto Regular"/>
                <a:cs typeface="Roboto Regular"/>
              </a:rPr>
              <a:t>ň</a:t>
            </a:r>
            <a:endParaRPr lang="en-US" dirty="0">
              <a:latin typeface="Roboto Regular"/>
              <a:cs typeface="Roboto Regular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47108" y="264895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Roboto Medium"/>
                <a:cs typeface="Roboto Medium"/>
              </a:rPr>
              <a:t>Bar</a:t>
            </a:r>
            <a:endParaRPr lang="en-US" b="1" dirty="0">
              <a:latin typeface="Roboto Medium"/>
              <a:cs typeface="Roboto Medium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82062" y="2648953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Roboto Medium"/>
                <a:cs typeface="Roboto Medium"/>
              </a:rPr>
              <a:t>Doma</a:t>
            </a:r>
            <a:endParaRPr lang="en-US" b="1" dirty="0">
              <a:latin typeface="Roboto Medium"/>
              <a:cs typeface="Roboto Medium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858365" y="2312288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493876" y="2287077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127962" y="2312288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783612" y="2312288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87012" y="231228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24106" y="231228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59617" y="232228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69371" y="2322287"/>
            <a:ext cx="545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+2</a:t>
            </a:r>
            <a:endParaRPr lang="en-US" sz="2800" b="1" dirty="0"/>
          </a:p>
        </p:txBody>
      </p:sp>
      <p:sp>
        <p:nvSpPr>
          <p:cNvPr id="26" name="Oval 25"/>
          <p:cNvSpPr/>
          <p:nvPr/>
        </p:nvSpPr>
        <p:spPr>
          <a:xfrm>
            <a:off x="4422462" y="3682446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047108" y="3682446"/>
            <a:ext cx="603876" cy="60387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71754" y="3682446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327104" y="4321048"/>
            <a:ext cx="800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Regular"/>
                <a:cs typeface="Roboto Regular"/>
              </a:rPr>
              <a:t>Doma</a:t>
            </a:r>
            <a:endParaRPr lang="en-US" dirty="0">
              <a:latin typeface="Roboto Regular"/>
              <a:cs typeface="Roboto Regula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47108" y="432104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Roboto Medium"/>
                <a:cs typeface="Roboto Medium"/>
              </a:rPr>
              <a:t>Bar</a:t>
            </a:r>
            <a:endParaRPr lang="en-US" b="1" dirty="0">
              <a:latin typeface="Roboto Medium"/>
              <a:cs typeface="Roboto Medium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82062" y="4321048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Roboto Medium"/>
                <a:cs typeface="Roboto Medium"/>
              </a:rPr>
              <a:t>Doma</a:t>
            </a:r>
            <a:endParaRPr lang="en-US" b="1" dirty="0">
              <a:latin typeface="Roboto Medium"/>
              <a:cs typeface="Roboto Medium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127962" y="3984383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783612" y="3984383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59617" y="399438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711099" y="4009536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+1.4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1064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3-03-25 at 8.35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774" y="2315071"/>
            <a:ext cx="4934452" cy="233443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Vplyv</a:t>
            </a:r>
            <a:r>
              <a:rPr lang="en-US" b="1" dirty="0" smtClean="0"/>
              <a:t> </a:t>
            </a:r>
            <a:r>
              <a:rPr lang="en-US" b="1" dirty="0" err="1" smtClean="0"/>
              <a:t>počasia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hodnotenia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842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Vyhodnotenie</a:t>
            </a:r>
            <a:r>
              <a:rPr lang="en-US" b="1" dirty="0" smtClean="0"/>
              <a:t> </a:t>
            </a:r>
            <a:r>
              <a:rPr lang="en-US" b="1" dirty="0" err="1" smtClean="0"/>
              <a:t>odporúčania</a:t>
            </a:r>
            <a:endParaRPr lang="en-US" b="1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Kvalitatívny</a:t>
            </a:r>
            <a:r>
              <a:rPr lang="en-US" dirty="0" smtClean="0"/>
              <a:t> experiment so </a:t>
            </a:r>
            <a:r>
              <a:rPr lang="en-US" b="1" dirty="0" smtClean="0"/>
              <a:t>4+1</a:t>
            </a:r>
            <a:r>
              <a:rPr lang="en-US" dirty="0" smtClean="0"/>
              <a:t> </a:t>
            </a:r>
            <a:r>
              <a:rPr lang="en-US" dirty="0" err="1" smtClean="0"/>
              <a:t>používateľmi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1-2 </a:t>
            </a:r>
            <a:r>
              <a:rPr lang="en-US" dirty="0" err="1" smtClean="0"/>
              <a:t>týžd</a:t>
            </a:r>
            <a:r>
              <a:rPr lang="en-US" dirty="0" err="1" smtClean="0"/>
              <a:t>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err="1" smtClean="0"/>
              <a:t>Manuálne</a:t>
            </a:r>
            <a:r>
              <a:rPr lang="en-US" dirty="0" smtClean="0"/>
              <a:t> </a:t>
            </a:r>
            <a:r>
              <a:rPr lang="en-US" dirty="0" err="1" smtClean="0"/>
              <a:t>značenie</a:t>
            </a:r>
            <a:r>
              <a:rPr lang="en-US" dirty="0" smtClean="0"/>
              <a:t> </a:t>
            </a:r>
            <a:r>
              <a:rPr lang="en-US" dirty="0" err="1" smtClean="0"/>
              <a:t>aktivít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Ohodnocovanie</a:t>
            </a:r>
            <a:r>
              <a:rPr lang="en-US" dirty="0" smtClean="0"/>
              <a:t> </a:t>
            </a:r>
            <a:r>
              <a:rPr lang="en-US" b="1" dirty="0" err="1" smtClean="0"/>
              <a:t>vhodnosti</a:t>
            </a:r>
            <a:r>
              <a:rPr lang="en-US" dirty="0" smtClean="0"/>
              <a:t> pre </a:t>
            </a:r>
            <a:r>
              <a:rPr lang="en-US" dirty="0" err="1" smtClean="0"/>
              <a:t>jednotlivé</a:t>
            </a:r>
            <a:r>
              <a:rPr lang="en-US" dirty="0" smtClean="0"/>
              <a:t> </a:t>
            </a:r>
            <a:r>
              <a:rPr lang="en-US" dirty="0" err="1" smtClean="0"/>
              <a:t>prechody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927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Vyhodnotenie</a:t>
            </a:r>
            <a:r>
              <a:rPr lang="en-US" b="1" dirty="0"/>
              <a:t> </a:t>
            </a:r>
            <a:r>
              <a:rPr lang="en-US" b="1" dirty="0" err="1"/>
              <a:t>odporúčania</a:t>
            </a:r>
            <a:r>
              <a:rPr lang="en-US" b="1" dirty="0"/>
              <a:t> (</a:t>
            </a:r>
            <a:r>
              <a:rPr lang="en-US" b="1" dirty="0" err="1"/>
              <a:t>dáta</a:t>
            </a:r>
            <a:r>
              <a:rPr lang="en-US" b="1" dirty="0"/>
              <a:t>)</a:t>
            </a:r>
            <a:endParaRPr lang="en-US" b="1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dirty="0" smtClean="0"/>
              <a:t>Interview</a:t>
            </a:r>
            <a:r>
              <a:rPr lang="en-US" dirty="0" smtClean="0"/>
              <a:t> s </a:t>
            </a:r>
            <a:r>
              <a:rPr lang="en-US" dirty="0" err="1" smtClean="0"/>
              <a:t>používateľmi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Identifikácia</a:t>
            </a:r>
            <a:r>
              <a:rPr lang="en-US" dirty="0" smtClean="0"/>
              <a:t> </a:t>
            </a:r>
            <a:r>
              <a:rPr lang="en-US" b="1" dirty="0" err="1" smtClean="0"/>
              <a:t>meniacich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častí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vzorov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err="1" smtClean="0"/>
              <a:t>Generovanie</a:t>
            </a:r>
            <a:r>
              <a:rPr lang="en-US" dirty="0" smtClean="0"/>
              <a:t> </a:t>
            </a:r>
            <a:r>
              <a:rPr lang="en-US" dirty="0" err="1" smtClean="0"/>
              <a:t>dát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ďalšie</a:t>
            </a:r>
            <a:r>
              <a:rPr lang="en-US" dirty="0" smtClean="0"/>
              <a:t> </a:t>
            </a:r>
            <a:r>
              <a:rPr lang="en-US" dirty="0" err="1" smtClean="0"/>
              <a:t>týždne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591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Roboto Bold"/>
                <a:cs typeface="Roboto Bold"/>
              </a:rPr>
              <a:t>Čo</a:t>
            </a:r>
            <a:r>
              <a:rPr lang="en-US" b="1" dirty="0" smtClean="0">
                <a:latin typeface="Roboto Bold"/>
                <a:cs typeface="Roboto Bold"/>
              </a:rPr>
              <a:t> </a:t>
            </a:r>
            <a:r>
              <a:rPr lang="en-US" b="1" dirty="0" err="1" smtClean="0">
                <a:latin typeface="Roboto Bold"/>
                <a:cs typeface="Roboto Bold"/>
              </a:rPr>
              <a:t>neriešime</a:t>
            </a:r>
            <a:endParaRPr lang="en-US" b="1" dirty="0">
              <a:latin typeface="Roboto Bold"/>
              <a:cs typeface="Roboto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7301"/>
            <a:ext cx="8229600" cy="2349500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b="1" dirty="0" err="1" smtClean="0"/>
              <a:t>Motiváciu</a:t>
            </a:r>
            <a:r>
              <a:rPr lang="en-US" b="1" dirty="0" smtClean="0"/>
              <a:t> </a:t>
            </a:r>
            <a:r>
              <a:rPr lang="en-US" b="1" dirty="0" err="1" smtClean="0"/>
              <a:t>používateľa</a:t>
            </a:r>
            <a:endParaRPr lang="en-US" b="1" dirty="0" smtClean="0"/>
          </a:p>
          <a:p>
            <a:pPr marL="514350" indent="-514350" algn="ctr">
              <a:buFont typeface="+mj-lt"/>
              <a:buAutoNum type="arabicPeriod"/>
            </a:pP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b="1" dirty="0" err="1" smtClean="0"/>
              <a:t>Prezentáciu</a:t>
            </a:r>
            <a:r>
              <a:rPr lang="en-US" b="1" dirty="0"/>
              <a:t> </a:t>
            </a:r>
            <a:r>
              <a:rPr lang="en-US" b="1" dirty="0" err="1" smtClean="0"/>
              <a:t>odporúčania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862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Vyhodnotenie</a:t>
            </a:r>
            <a:r>
              <a:rPr lang="en-US" b="1" dirty="0"/>
              <a:t> </a:t>
            </a:r>
            <a:r>
              <a:rPr lang="en-US" b="1" dirty="0" err="1"/>
              <a:t>odporúčania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Simulácia</a:t>
            </a:r>
            <a:r>
              <a:rPr lang="en-US" dirty="0" smtClean="0"/>
              <a:t> </a:t>
            </a:r>
            <a:r>
              <a:rPr lang="en-US" dirty="0" err="1" smtClean="0"/>
              <a:t>reálneho</a:t>
            </a:r>
            <a:r>
              <a:rPr lang="en-US" dirty="0" smtClean="0"/>
              <a:t> </a:t>
            </a:r>
            <a:r>
              <a:rPr lang="en-US" dirty="0" err="1" smtClean="0"/>
              <a:t>používania</a:t>
            </a:r>
            <a:endParaRPr lang="en-US" dirty="0" smtClean="0"/>
          </a:p>
          <a:p>
            <a:pPr lvl="1"/>
            <a:r>
              <a:rPr lang="en-US" dirty="0" err="1" smtClean="0"/>
              <a:t>predikcia</a:t>
            </a:r>
            <a:r>
              <a:rPr lang="en-US" dirty="0" smtClean="0"/>
              <a:t> </a:t>
            </a:r>
            <a:r>
              <a:rPr lang="en-US" dirty="0" err="1" smtClean="0"/>
              <a:t>prechodov</a:t>
            </a:r>
            <a:endParaRPr lang="en-US" dirty="0"/>
          </a:p>
          <a:p>
            <a:pPr lvl="1"/>
            <a:r>
              <a:rPr lang="en-US" dirty="0" err="1" smtClean="0"/>
              <a:t>hľadanie</a:t>
            </a:r>
            <a:r>
              <a:rPr lang="en-US" dirty="0" smtClean="0"/>
              <a:t> </a:t>
            </a:r>
            <a:r>
              <a:rPr lang="en-US" dirty="0" err="1" smtClean="0"/>
              <a:t>prechodu</a:t>
            </a:r>
            <a:r>
              <a:rPr lang="en-US" dirty="0" smtClean="0"/>
              <a:t> </a:t>
            </a:r>
            <a:r>
              <a:rPr lang="en-US" dirty="0" err="1" smtClean="0"/>
              <a:t>ktorý</a:t>
            </a:r>
            <a:r>
              <a:rPr lang="en-US" dirty="0" smtClean="0"/>
              <a:t> je </a:t>
            </a:r>
            <a:r>
              <a:rPr lang="en-US" dirty="0" err="1" smtClean="0"/>
              <a:t>najvhodnejší</a:t>
            </a:r>
            <a:endParaRPr lang="en-US" dirty="0" smtClean="0"/>
          </a:p>
          <a:p>
            <a:pPr lvl="1"/>
            <a:r>
              <a:rPr lang="en-US" dirty="0" err="1" smtClean="0"/>
              <a:t>odporúčanie</a:t>
            </a:r>
            <a:r>
              <a:rPr lang="en-US" dirty="0" smtClean="0"/>
              <a:t> </a:t>
            </a:r>
            <a:r>
              <a:rPr lang="en-US" dirty="0" err="1" smtClean="0"/>
              <a:t>prechodu</a:t>
            </a:r>
            <a:endParaRPr lang="en-US" dirty="0" smtClean="0"/>
          </a:p>
          <a:p>
            <a:pPr lvl="1"/>
            <a:r>
              <a:rPr lang="en-US" dirty="0" err="1" smtClean="0"/>
              <a:t>upravenie</a:t>
            </a:r>
            <a:r>
              <a:rPr lang="en-US" dirty="0" smtClean="0"/>
              <a:t> </a:t>
            </a:r>
            <a:r>
              <a:rPr lang="en-US" dirty="0" err="1" smtClean="0"/>
              <a:t>ohodnotení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základe</a:t>
            </a:r>
            <a:r>
              <a:rPr lang="en-US" dirty="0" smtClean="0"/>
              <a:t> </a:t>
            </a:r>
            <a:r>
              <a:rPr lang="en-US" dirty="0" err="1" smtClean="0"/>
              <a:t>spätnej</a:t>
            </a:r>
            <a:r>
              <a:rPr lang="en-US" dirty="0" smtClean="0"/>
              <a:t> </a:t>
            </a:r>
            <a:r>
              <a:rPr lang="en-US" dirty="0" err="1" smtClean="0"/>
              <a:t>väzby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783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Otázky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vyhodnotiť</a:t>
            </a:r>
            <a:r>
              <a:rPr lang="en-US" dirty="0" smtClean="0"/>
              <a:t> </a:t>
            </a:r>
            <a:r>
              <a:rPr lang="en-US" dirty="0" err="1" smtClean="0"/>
              <a:t>de</a:t>
            </a:r>
            <a:r>
              <a:rPr lang="en-US" dirty="0" err="1" smtClean="0"/>
              <a:t>ň</a:t>
            </a:r>
            <a:r>
              <a:rPr lang="en-US" dirty="0" smtClean="0"/>
              <a:t> v </a:t>
            </a:r>
            <a:r>
              <a:rPr lang="en-US" dirty="0" err="1" smtClean="0"/>
              <a:t>ktorom</a:t>
            </a:r>
            <a:r>
              <a:rPr lang="en-US" dirty="0" smtClean="0"/>
              <a:t> </a:t>
            </a:r>
            <a:r>
              <a:rPr lang="en-US" dirty="0" err="1" smtClean="0"/>
              <a:t>používateľ</a:t>
            </a:r>
            <a:r>
              <a:rPr lang="en-US" dirty="0" smtClean="0"/>
              <a:t> </a:t>
            </a:r>
            <a:r>
              <a:rPr lang="en-US" dirty="0" err="1" smtClean="0"/>
              <a:t>nemá</a:t>
            </a:r>
            <a:r>
              <a:rPr lang="en-US" dirty="0"/>
              <a:t> </a:t>
            </a:r>
            <a:r>
              <a:rPr lang="en-US" dirty="0" err="1" smtClean="0"/>
              <a:t>žiaden</a:t>
            </a:r>
            <a:r>
              <a:rPr lang="en-US" dirty="0" smtClean="0"/>
              <a:t> </a:t>
            </a:r>
            <a:r>
              <a:rPr lang="en-US" dirty="0" err="1" smtClean="0"/>
              <a:t>prechod</a:t>
            </a:r>
            <a:r>
              <a:rPr lang="en-US" dirty="0" smtClean="0"/>
              <a:t>, </a:t>
            </a:r>
            <a:r>
              <a:rPr lang="en-US" dirty="0" err="1" smtClean="0"/>
              <a:t>ktorý</a:t>
            </a:r>
            <a:r>
              <a:rPr lang="en-US" dirty="0" smtClean="0"/>
              <a:t> je </a:t>
            </a:r>
            <a:r>
              <a:rPr lang="en-US" dirty="0" err="1" smtClean="0"/>
              <a:t>vhodný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vykonanie</a:t>
            </a:r>
            <a:r>
              <a:rPr lang="en-US" dirty="0" smtClean="0"/>
              <a:t> </a:t>
            </a:r>
            <a:r>
              <a:rPr lang="en-US" dirty="0" err="1" smtClean="0"/>
              <a:t>fyzickej</a:t>
            </a:r>
            <a:r>
              <a:rPr lang="en-US" dirty="0" smtClean="0"/>
              <a:t> </a:t>
            </a:r>
            <a:r>
              <a:rPr lang="en-US" dirty="0" err="1" smtClean="0"/>
              <a:t>aktivity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Všetky</a:t>
            </a:r>
            <a:r>
              <a:rPr lang="en-US" dirty="0" smtClean="0"/>
              <a:t> </a:t>
            </a:r>
            <a:r>
              <a:rPr lang="en-US" dirty="0" err="1" smtClean="0"/>
              <a:t>prechody</a:t>
            </a:r>
            <a:r>
              <a:rPr lang="en-US" dirty="0" smtClean="0"/>
              <a:t> </a:t>
            </a:r>
            <a:r>
              <a:rPr lang="en-US" dirty="0" err="1" smtClean="0"/>
              <a:t>ohodnotí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nevhodné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72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3-04-08 at 15.40.06.png"/>
          <p:cNvPicPr>
            <a:picLocks noChangeAspect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1" y="-1805318"/>
            <a:ext cx="11296951" cy="8597594"/>
          </a:xfrm>
          <a:prstGeom prst="rect">
            <a:avLst/>
          </a:prstGeom>
        </p:spPr>
      </p:pic>
      <p:cxnSp>
        <p:nvCxnSpPr>
          <p:cNvPr id="40" name="Straight Connector 39"/>
          <p:cNvCxnSpPr/>
          <p:nvPr/>
        </p:nvCxnSpPr>
        <p:spPr>
          <a:xfrm>
            <a:off x="3803805" y="2907589"/>
            <a:ext cx="693854" cy="25811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97659" y="3165707"/>
            <a:ext cx="625707" cy="25706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123366" y="3422772"/>
            <a:ext cx="899663" cy="13036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028624" y="3553132"/>
            <a:ext cx="89010" cy="36218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117634" y="3915317"/>
            <a:ext cx="39187" cy="48096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156821" y="4396285"/>
            <a:ext cx="94605" cy="44669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5910271" y="4842984"/>
            <a:ext cx="341156" cy="37330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910271" y="5216293"/>
            <a:ext cx="246550" cy="3418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156821" y="5558180"/>
            <a:ext cx="589667" cy="9460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145798" y="2533618"/>
            <a:ext cx="658007" cy="36569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Roboto Bold"/>
                <a:cs typeface="Roboto Bold"/>
              </a:rPr>
              <a:t>Ako</a:t>
            </a:r>
            <a:r>
              <a:rPr lang="en-US" b="1" dirty="0" smtClean="0">
                <a:latin typeface="Roboto Bold"/>
                <a:cs typeface="Roboto Bold"/>
              </a:rPr>
              <a:t> to </a:t>
            </a:r>
            <a:r>
              <a:rPr lang="en-US" b="1" dirty="0" err="1" smtClean="0">
                <a:latin typeface="Roboto Bold"/>
                <a:cs typeface="Roboto Bold"/>
              </a:rPr>
              <a:t>funguje</a:t>
            </a:r>
            <a:r>
              <a:rPr lang="en-US" b="1" dirty="0">
                <a:latin typeface="Roboto Bold"/>
                <a:cs typeface="Roboto Bold"/>
              </a:rPr>
              <a:t>?</a:t>
            </a:r>
            <a:endParaRPr lang="en-US" b="1" dirty="0">
              <a:latin typeface="Roboto Bold"/>
              <a:cs typeface="Roboto Bold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973157" y="2379013"/>
            <a:ext cx="267584" cy="2675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679610" y="2769769"/>
            <a:ext cx="267584" cy="2675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347005" y="3025902"/>
            <a:ext cx="267584" cy="2675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991028" y="3285548"/>
            <a:ext cx="267584" cy="2675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889237" y="3422772"/>
            <a:ext cx="267584" cy="2675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978247" y="3795331"/>
            <a:ext cx="267584" cy="2675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08308" y="4262493"/>
            <a:ext cx="267584" cy="2675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117634" y="4709192"/>
            <a:ext cx="267584" cy="2675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776479" y="5083723"/>
            <a:ext cx="267584" cy="2675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028624" y="5424388"/>
            <a:ext cx="267584" cy="2675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615507" y="5518993"/>
            <a:ext cx="267584" cy="26758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250295" y="3553132"/>
            <a:ext cx="365997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/>
                <a:cs typeface="Roboto Black"/>
              </a:rPr>
              <a:t>48.156009, 17.065716</a:t>
            </a:r>
          </a:p>
          <a:p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Black"/>
                <a:cs typeface="Roboto Black"/>
              </a:rPr>
              <a:t>9.4.2013; 7:43:15</a:t>
            </a:r>
            <a:endParaRPr lang="en-US" sz="2600" dirty="0">
              <a:solidFill>
                <a:schemeClr val="accent4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boto Black"/>
              <a:cs typeface="Roboto Black"/>
            </a:endParaRPr>
          </a:p>
        </p:txBody>
      </p:sp>
    </p:spTree>
    <p:extLst>
      <p:ext uri="{BB962C8B-B14F-4D97-AF65-F5344CB8AC3E}">
        <p14:creationId xmlns:p14="http://schemas.microsoft.com/office/powerpoint/2010/main" val="1956913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3-04-08 at 15.40.06.png"/>
          <p:cNvPicPr>
            <a:picLocks noChangeAspect="1"/>
          </p:cNvPicPr>
          <p:nvPr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1" y="-1805318"/>
            <a:ext cx="11296951" cy="8597594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1624456" y="3119164"/>
            <a:ext cx="365997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latin typeface="Roboto Black"/>
                <a:cs typeface="Roboto Black"/>
              </a:rPr>
              <a:t>48.156009, 17.065716</a:t>
            </a:r>
          </a:p>
          <a:p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latin typeface="Roboto Black"/>
                <a:cs typeface="Roboto Black"/>
              </a:rPr>
              <a:t>50 visits</a:t>
            </a:r>
            <a:endParaRPr lang="en-US" sz="2600" dirty="0">
              <a:solidFill>
                <a:schemeClr val="accent4">
                  <a:lumMod val="50000"/>
                </a:schemeClr>
              </a:solidFill>
              <a:latin typeface="Roboto Black"/>
              <a:cs typeface="Roboto Black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90130" y="2263302"/>
            <a:ext cx="766492" cy="766492"/>
            <a:chOff x="2990130" y="2263302"/>
            <a:chExt cx="766492" cy="766492"/>
          </a:xfrm>
        </p:grpSpPr>
        <p:sp>
          <p:nvSpPr>
            <p:cNvPr id="27" name="Oval 26"/>
            <p:cNvSpPr/>
            <p:nvPr/>
          </p:nvSpPr>
          <p:spPr>
            <a:xfrm>
              <a:off x="2990130" y="2263302"/>
              <a:ext cx="766492" cy="766492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tint val="100000"/>
                    <a:shade val="100000"/>
                    <a:satMod val="130000"/>
                    <a:alpha val="29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  <a:alpha val="29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248683" y="2521871"/>
              <a:ext cx="252120" cy="25212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303771" y="5035113"/>
            <a:ext cx="766492" cy="766492"/>
            <a:chOff x="2990130" y="2263302"/>
            <a:chExt cx="766492" cy="766492"/>
          </a:xfrm>
        </p:grpSpPr>
        <p:sp>
          <p:nvSpPr>
            <p:cNvPr id="43" name="Oval 42"/>
            <p:cNvSpPr/>
            <p:nvPr/>
          </p:nvSpPr>
          <p:spPr>
            <a:xfrm>
              <a:off x="2990130" y="2263302"/>
              <a:ext cx="766492" cy="766492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tint val="100000"/>
                    <a:shade val="100000"/>
                    <a:satMod val="130000"/>
                    <a:alpha val="29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  <a:alpha val="29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248683" y="2521871"/>
              <a:ext cx="252120" cy="25212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284432" y="5790502"/>
            <a:ext cx="365997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latin typeface="Roboto Black"/>
                <a:cs typeface="Roboto Black"/>
              </a:rPr>
              <a:t>48.120955, 17.114124</a:t>
            </a:r>
          </a:p>
          <a:p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latin typeface="Roboto Black"/>
                <a:cs typeface="Roboto Black"/>
              </a:rPr>
              <a:t>80 visits</a:t>
            </a:r>
            <a:endParaRPr lang="en-US" sz="2600" dirty="0">
              <a:solidFill>
                <a:schemeClr val="accent4">
                  <a:lumMod val="50000"/>
                </a:schemeClr>
              </a:solidFill>
              <a:latin typeface="Roboto Black"/>
              <a:cs typeface="Roboto Black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977812" y="2798948"/>
            <a:ext cx="766492" cy="766492"/>
            <a:chOff x="2990130" y="2263302"/>
            <a:chExt cx="766492" cy="766492"/>
          </a:xfrm>
        </p:grpSpPr>
        <p:sp>
          <p:nvSpPr>
            <p:cNvPr id="48" name="Oval 47"/>
            <p:cNvSpPr/>
            <p:nvPr/>
          </p:nvSpPr>
          <p:spPr>
            <a:xfrm>
              <a:off x="2990130" y="2263302"/>
              <a:ext cx="766492" cy="766492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tint val="100000"/>
                    <a:shade val="100000"/>
                    <a:satMod val="130000"/>
                    <a:alpha val="29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  <a:alpha val="29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248683" y="2521871"/>
              <a:ext cx="252120" cy="25212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284432" y="851792"/>
            <a:ext cx="766492" cy="766492"/>
            <a:chOff x="2990130" y="2263302"/>
            <a:chExt cx="766492" cy="766492"/>
          </a:xfrm>
        </p:grpSpPr>
        <p:sp>
          <p:nvSpPr>
            <p:cNvPr id="53" name="Oval 52"/>
            <p:cNvSpPr/>
            <p:nvPr/>
          </p:nvSpPr>
          <p:spPr>
            <a:xfrm>
              <a:off x="2990130" y="2263302"/>
              <a:ext cx="766492" cy="766492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tint val="100000"/>
                    <a:shade val="100000"/>
                    <a:satMod val="130000"/>
                    <a:alpha val="29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  <a:alpha val="29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248683" y="2521871"/>
              <a:ext cx="252120" cy="25212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4078964" y="134547"/>
            <a:ext cx="365997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latin typeface="Roboto Black"/>
                <a:cs typeface="Roboto Black"/>
              </a:rPr>
              <a:t>48.162078, 17.113094</a:t>
            </a:r>
          </a:p>
          <a:p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latin typeface="Roboto Black"/>
                <a:cs typeface="Roboto Black"/>
              </a:rPr>
              <a:t>30 visits</a:t>
            </a:r>
            <a:endParaRPr lang="en-US" sz="2600" dirty="0">
              <a:solidFill>
                <a:schemeClr val="accent4">
                  <a:lumMod val="50000"/>
                </a:schemeClr>
              </a:solidFill>
              <a:latin typeface="Roboto Black"/>
              <a:cs typeface="Roboto Black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72339" y="1972843"/>
            <a:ext cx="357166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latin typeface="Roboto Black"/>
                <a:cs typeface="Roboto Black"/>
              </a:rPr>
              <a:t>48.148794,17.138157</a:t>
            </a:r>
          </a:p>
          <a:p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latin typeface="Roboto Black"/>
                <a:cs typeface="Roboto Black"/>
              </a:rPr>
              <a:t>115 visits</a:t>
            </a:r>
            <a:endParaRPr lang="en-US" sz="2600" dirty="0">
              <a:solidFill>
                <a:schemeClr val="accent4">
                  <a:lumMod val="50000"/>
                </a:schemeClr>
              </a:solidFill>
              <a:latin typeface="Roboto Black"/>
              <a:cs typeface="Roboto Black"/>
            </a:endParaRPr>
          </a:p>
        </p:txBody>
      </p:sp>
    </p:spTree>
    <p:extLst>
      <p:ext uri="{BB962C8B-B14F-4D97-AF65-F5344CB8AC3E}">
        <p14:creationId xmlns:p14="http://schemas.microsoft.com/office/powerpoint/2010/main" val="4122338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creen Shot 2013-04-08 at 15.40.06.png"/>
          <p:cNvPicPr>
            <a:picLocks noChangeAspect="1"/>
          </p:cNvPicPr>
          <p:nvPr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1" y="-1805318"/>
            <a:ext cx="11296951" cy="8597594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134767" y="3052823"/>
            <a:ext cx="171072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latin typeface="Roboto Black"/>
                <a:cs typeface="Roboto Black"/>
              </a:rPr>
              <a:t>University</a:t>
            </a:r>
          </a:p>
          <a:p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  <a:latin typeface="Roboto Black"/>
                <a:cs typeface="Roboto Black"/>
              </a:rPr>
              <a:t>50 visits</a:t>
            </a:r>
            <a:endParaRPr lang="en-US" sz="2600" dirty="0">
              <a:solidFill>
                <a:schemeClr val="accent4">
                  <a:lumMod val="50000"/>
                </a:schemeClr>
              </a:solidFill>
              <a:latin typeface="Roboto Black"/>
              <a:cs typeface="Roboto Black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90130" y="2263302"/>
            <a:ext cx="766492" cy="766492"/>
            <a:chOff x="2990130" y="2263302"/>
            <a:chExt cx="766492" cy="766492"/>
          </a:xfrm>
        </p:grpSpPr>
        <p:sp>
          <p:nvSpPr>
            <p:cNvPr id="27" name="Oval 26"/>
            <p:cNvSpPr/>
            <p:nvPr/>
          </p:nvSpPr>
          <p:spPr>
            <a:xfrm>
              <a:off x="2990130" y="2263302"/>
              <a:ext cx="766492" cy="766492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tint val="100000"/>
                    <a:shade val="100000"/>
                    <a:satMod val="130000"/>
                    <a:alpha val="29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  <a:alpha val="29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248683" y="2521871"/>
              <a:ext cx="252120" cy="25212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303771" y="5035113"/>
            <a:ext cx="766492" cy="766492"/>
            <a:chOff x="2990130" y="2263302"/>
            <a:chExt cx="766492" cy="766492"/>
          </a:xfrm>
        </p:grpSpPr>
        <p:sp>
          <p:nvSpPr>
            <p:cNvPr id="43" name="Oval 42"/>
            <p:cNvSpPr/>
            <p:nvPr/>
          </p:nvSpPr>
          <p:spPr>
            <a:xfrm>
              <a:off x="2990130" y="2263302"/>
              <a:ext cx="766492" cy="766492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tint val="100000"/>
                    <a:shade val="100000"/>
                    <a:satMod val="130000"/>
                    <a:alpha val="4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  <a:alpha val="40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248683" y="2521871"/>
              <a:ext cx="252120" cy="25212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378775" y="5566947"/>
            <a:ext cx="146706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Roboto Black"/>
                <a:cs typeface="Roboto Black"/>
              </a:rPr>
              <a:t>Home</a:t>
            </a:r>
          </a:p>
          <a:p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Roboto Black"/>
                <a:cs typeface="Roboto Black"/>
              </a:rPr>
              <a:t>80 visits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Roboto Black"/>
              <a:cs typeface="Roboto Black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979696" y="2798948"/>
            <a:ext cx="766492" cy="766492"/>
            <a:chOff x="2990130" y="2263302"/>
            <a:chExt cx="766492" cy="766492"/>
          </a:xfrm>
        </p:grpSpPr>
        <p:sp>
          <p:nvSpPr>
            <p:cNvPr id="48" name="Oval 47"/>
            <p:cNvSpPr/>
            <p:nvPr/>
          </p:nvSpPr>
          <p:spPr>
            <a:xfrm>
              <a:off x="2990130" y="2263302"/>
              <a:ext cx="766492" cy="766492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tint val="100000"/>
                    <a:shade val="100000"/>
                    <a:satMod val="130000"/>
                    <a:alpha val="22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248683" y="2521871"/>
              <a:ext cx="252120" cy="25212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284432" y="851792"/>
            <a:ext cx="766492" cy="766492"/>
            <a:chOff x="2990130" y="2263302"/>
            <a:chExt cx="766492" cy="766492"/>
          </a:xfrm>
        </p:grpSpPr>
        <p:sp>
          <p:nvSpPr>
            <p:cNvPr id="53" name="Oval 52"/>
            <p:cNvSpPr/>
            <p:nvPr/>
          </p:nvSpPr>
          <p:spPr>
            <a:xfrm>
              <a:off x="2990130" y="2263302"/>
              <a:ext cx="766492" cy="766492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tint val="100000"/>
                    <a:shade val="100000"/>
                    <a:satMod val="130000"/>
                    <a:alpha val="22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248683" y="2521871"/>
              <a:ext cx="252120" cy="25212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4078964" y="134547"/>
            <a:ext cx="211390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chemeClr val="accent6">
                    <a:lumMod val="50000"/>
                  </a:schemeClr>
                </a:solidFill>
                <a:latin typeface="Roboto Black"/>
                <a:cs typeface="Roboto Black"/>
              </a:rPr>
              <a:t>SuperMarket</a:t>
            </a:r>
            <a:endParaRPr lang="en-US" sz="2600" dirty="0" smtClean="0">
              <a:solidFill>
                <a:schemeClr val="accent6">
                  <a:lumMod val="50000"/>
                </a:schemeClr>
              </a:solidFill>
              <a:latin typeface="Roboto Black"/>
              <a:cs typeface="Roboto Black"/>
            </a:endParaRPr>
          </a:p>
          <a:p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  <a:latin typeface="Roboto Black"/>
                <a:cs typeface="Roboto Black"/>
              </a:rPr>
              <a:t>30 visits</a:t>
            </a:r>
            <a:endParaRPr lang="en-US" sz="2600" dirty="0">
              <a:solidFill>
                <a:schemeClr val="accent6">
                  <a:lumMod val="50000"/>
                </a:schemeClr>
              </a:solidFill>
              <a:latin typeface="Roboto Black"/>
              <a:cs typeface="Roboto Black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562324" y="1906396"/>
            <a:ext cx="166000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  <a:latin typeface="Roboto Black"/>
                <a:cs typeface="Roboto Black"/>
              </a:rPr>
              <a:t>Bar</a:t>
            </a:r>
          </a:p>
          <a:p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  <a:latin typeface="Roboto Black"/>
                <a:cs typeface="Roboto Black"/>
              </a:rPr>
              <a:t>115 visits</a:t>
            </a:r>
            <a:endParaRPr lang="en-US" sz="2600" dirty="0">
              <a:solidFill>
                <a:schemeClr val="accent3">
                  <a:lumMod val="50000"/>
                </a:schemeClr>
              </a:solidFill>
              <a:latin typeface="Roboto Black"/>
              <a:cs typeface="Roboto Black"/>
            </a:endParaRPr>
          </a:p>
        </p:txBody>
      </p:sp>
      <p:pic>
        <p:nvPicPr>
          <p:cNvPr id="2" name="Picture 1" descr="foursquare-logo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19" y="206874"/>
            <a:ext cx="2358928" cy="64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94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9497" y="40005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 Black"/>
                <a:cs typeface="Roboto Black"/>
              </a:rPr>
              <a:t>1. </a:t>
            </a:r>
            <a:r>
              <a:rPr lang="en-US" dirty="0" err="1" smtClean="0">
                <a:latin typeface="Roboto Black"/>
                <a:cs typeface="Roboto Black"/>
              </a:rPr>
              <a:t>týžde</a:t>
            </a:r>
            <a:r>
              <a:rPr lang="en-US" dirty="0" err="1" smtClean="0">
                <a:latin typeface="Roboto Black"/>
                <a:cs typeface="Roboto Black"/>
              </a:rPr>
              <a:t>ň</a:t>
            </a:r>
            <a:endParaRPr lang="en-US" dirty="0">
              <a:latin typeface="Roboto Black"/>
              <a:cs typeface="Roboto Black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20770" y="951519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645416" y="951519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70062" y="951519"/>
            <a:ext cx="603876" cy="603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94708" y="951519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19354" y="951519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28282" y="1590121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24009" y="159012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Univerzita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6091" y="1590121"/>
            <a:ext cx="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Jedále</a:t>
            </a:r>
            <a:r>
              <a:rPr lang="en-US" dirty="0" err="1" smtClean="0">
                <a:latin typeface="Roboto Medium"/>
                <a:cs typeface="Roboto Medium"/>
              </a:rPr>
              <a:t>ň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81010" y="159012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Univerzita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29662" y="1590121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705965" y="1253456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341476" y="1228245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975562" y="1253456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31212" y="1253456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33146" y="853837"/>
            <a:ext cx="12281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200m / 3km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53598" y="1316542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7:30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03213" y="1316542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8:15</a:t>
            </a:r>
            <a:endParaRPr lang="en-US" sz="1500" dirty="0"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5240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9497" y="40005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 Black"/>
                <a:cs typeface="Roboto Black"/>
              </a:rPr>
              <a:t>1. </a:t>
            </a:r>
            <a:r>
              <a:rPr lang="en-US" dirty="0" err="1" smtClean="0">
                <a:latin typeface="Roboto Black"/>
                <a:cs typeface="Roboto Black"/>
              </a:rPr>
              <a:t>týžde</a:t>
            </a:r>
            <a:r>
              <a:rPr lang="en-US" dirty="0" err="1" smtClean="0">
                <a:latin typeface="Roboto Black"/>
                <a:cs typeface="Roboto Black"/>
              </a:rPr>
              <a:t>ň</a:t>
            </a:r>
            <a:endParaRPr lang="en-US" dirty="0">
              <a:latin typeface="Roboto Black"/>
              <a:cs typeface="Roboto Black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20770" y="951519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645416" y="951519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70062" y="951519"/>
            <a:ext cx="603876" cy="603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94708" y="951519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19354" y="951519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28282" y="1590121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24009" y="159012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Univerzita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6091" y="1590121"/>
            <a:ext cx="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Jedále</a:t>
            </a:r>
            <a:r>
              <a:rPr lang="en-US" dirty="0" err="1" smtClean="0">
                <a:latin typeface="Roboto Medium"/>
                <a:cs typeface="Roboto Medium"/>
              </a:rPr>
              <a:t>ň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81010" y="159012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Univerzita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29662" y="1590121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705965" y="1253456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341476" y="1228245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975562" y="1253456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31212" y="1253456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33146" y="853837"/>
            <a:ext cx="12281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200m / 3km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53598" y="1316542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7:30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03213" y="1316542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8:15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9497" y="255496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 Black"/>
                <a:cs typeface="Roboto Black"/>
              </a:rPr>
              <a:t>2. </a:t>
            </a:r>
            <a:r>
              <a:rPr lang="en-US" dirty="0" err="1" smtClean="0">
                <a:latin typeface="Roboto Black"/>
                <a:cs typeface="Roboto Black"/>
              </a:rPr>
              <a:t>týžde</a:t>
            </a:r>
            <a:r>
              <a:rPr lang="en-US" dirty="0" err="1" smtClean="0">
                <a:latin typeface="Roboto Black"/>
                <a:cs typeface="Roboto Black"/>
              </a:rPr>
              <a:t>ň</a:t>
            </a:r>
            <a:endParaRPr lang="en-US" dirty="0">
              <a:latin typeface="Roboto Black"/>
              <a:cs typeface="Roboto Black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1020770" y="3106428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2645416" y="3106428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270062" y="3106428"/>
            <a:ext cx="603876" cy="603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894708" y="3106428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519354" y="3106428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928282" y="3745030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24009" y="374503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Univerzita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66091" y="3745030"/>
            <a:ext cx="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Jedále</a:t>
            </a:r>
            <a:r>
              <a:rPr lang="en-US" dirty="0" err="1" smtClean="0">
                <a:latin typeface="Roboto Medium"/>
                <a:cs typeface="Roboto Medium"/>
              </a:rPr>
              <a:t>ň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549961" y="3745030"/>
            <a:ext cx="123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Roboto Medium"/>
                <a:cs typeface="Roboto Medium"/>
              </a:rPr>
              <a:t>Univerzita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429662" y="3745030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1705965" y="3408365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341476" y="3383154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975562" y="3408365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631212" y="3408365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533146" y="3008746"/>
            <a:ext cx="12281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230m / 3km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553598" y="3471451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7:15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203213" y="3471451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8:30</a:t>
            </a:r>
            <a:endParaRPr lang="en-US" sz="1500" dirty="0"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42137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9497" y="40005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 Black"/>
                <a:cs typeface="Roboto Black"/>
              </a:rPr>
              <a:t>1. </a:t>
            </a:r>
            <a:r>
              <a:rPr lang="en-US" dirty="0" err="1" smtClean="0">
                <a:latin typeface="Roboto Black"/>
                <a:cs typeface="Roboto Black"/>
              </a:rPr>
              <a:t>týžde</a:t>
            </a:r>
            <a:r>
              <a:rPr lang="en-US" dirty="0" err="1" smtClean="0">
                <a:latin typeface="Roboto Black"/>
                <a:cs typeface="Roboto Black"/>
              </a:rPr>
              <a:t>ň</a:t>
            </a:r>
            <a:endParaRPr lang="en-US" dirty="0">
              <a:latin typeface="Roboto Black"/>
              <a:cs typeface="Roboto Black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20770" y="951519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645416" y="951519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70062" y="951519"/>
            <a:ext cx="603876" cy="603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94708" y="951519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19354" y="951519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28282" y="1590121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24009" y="159012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Univerzita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6091" y="1590121"/>
            <a:ext cx="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Jedále</a:t>
            </a:r>
            <a:r>
              <a:rPr lang="en-US" dirty="0" err="1" smtClean="0">
                <a:latin typeface="Roboto Medium"/>
                <a:cs typeface="Roboto Medium"/>
              </a:rPr>
              <a:t>ň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81010" y="159012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Univerzita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29662" y="1590121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705965" y="1253456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341476" y="1228245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975562" y="1253456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31212" y="1253456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33146" y="853837"/>
            <a:ext cx="12281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200m / 3km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53598" y="1316542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7:30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03213" y="1316542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8:15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1897" y="4707121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 Black"/>
                <a:cs typeface="Roboto Black"/>
              </a:rPr>
              <a:t>3. </a:t>
            </a:r>
            <a:r>
              <a:rPr lang="en-US" dirty="0" err="1" smtClean="0">
                <a:latin typeface="Roboto Black"/>
                <a:cs typeface="Roboto Black"/>
              </a:rPr>
              <a:t>týžde</a:t>
            </a:r>
            <a:r>
              <a:rPr lang="en-US" dirty="0" err="1" smtClean="0">
                <a:latin typeface="Roboto Black"/>
                <a:cs typeface="Roboto Black"/>
              </a:rPr>
              <a:t>ň</a:t>
            </a:r>
            <a:endParaRPr lang="en-US" dirty="0">
              <a:latin typeface="Roboto Black"/>
              <a:cs typeface="Roboto Black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1173170" y="5258583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2797816" y="5258583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422462" y="5258583"/>
            <a:ext cx="603876" cy="603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047108" y="5258583"/>
            <a:ext cx="603876" cy="60387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671754" y="5258583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080682" y="5897185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76409" y="589718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Univerzita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18491" y="5897185"/>
            <a:ext cx="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Jedále</a:t>
            </a:r>
            <a:r>
              <a:rPr lang="en-US" dirty="0" err="1" smtClean="0">
                <a:latin typeface="Roboto Medium"/>
                <a:cs typeface="Roboto Medium"/>
              </a:rPr>
              <a:t>ň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47108" y="5897185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 Medium"/>
                <a:cs typeface="Roboto Medium"/>
              </a:rPr>
              <a:t>Bar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82062" y="5897185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1858365" y="5560520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493876" y="5535309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127962" y="5560520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783612" y="5560520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34156" y="5160901"/>
            <a:ext cx="138795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420m / 3.5km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05998" y="5623606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7:25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355613" y="5623606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8:15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9497" y="255496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 Black"/>
                <a:cs typeface="Roboto Black"/>
              </a:rPr>
              <a:t>2. </a:t>
            </a:r>
            <a:r>
              <a:rPr lang="en-US" dirty="0" err="1" smtClean="0">
                <a:latin typeface="Roboto Black"/>
                <a:cs typeface="Roboto Black"/>
              </a:rPr>
              <a:t>týžde</a:t>
            </a:r>
            <a:r>
              <a:rPr lang="en-US" dirty="0" err="1" smtClean="0">
                <a:latin typeface="Roboto Black"/>
                <a:cs typeface="Roboto Black"/>
              </a:rPr>
              <a:t>ň</a:t>
            </a:r>
            <a:endParaRPr lang="en-US" dirty="0">
              <a:latin typeface="Roboto Black"/>
              <a:cs typeface="Roboto Black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1020770" y="3106428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2645416" y="3106428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270062" y="3106428"/>
            <a:ext cx="603876" cy="603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894708" y="3106428"/>
            <a:ext cx="603876" cy="60387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519354" y="3106428"/>
            <a:ext cx="603876" cy="603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928282" y="3745030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24009" y="374503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Univerzita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66091" y="3745030"/>
            <a:ext cx="9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Jedále</a:t>
            </a:r>
            <a:r>
              <a:rPr lang="en-US" dirty="0" err="1" smtClean="0">
                <a:latin typeface="Roboto Medium"/>
                <a:cs typeface="Roboto Medium"/>
              </a:rPr>
              <a:t>ň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549961" y="3745030"/>
            <a:ext cx="123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Roboto Medium"/>
                <a:cs typeface="Roboto Medium"/>
              </a:rPr>
              <a:t>Univerzita</a:t>
            </a:r>
            <a:endParaRPr lang="en-US" dirty="0">
              <a:latin typeface="Roboto Medium"/>
              <a:cs typeface="Roboto Medium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429662" y="3745030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Roboto Medium"/>
                <a:cs typeface="Roboto Medium"/>
              </a:rPr>
              <a:t>Doma</a:t>
            </a:r>
            <a:endParaRPr lang="en-US" dirty="0">
              <a:latin typeface="Roboto Medium"/>
              <a:cs typeface="Roboto Medium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1705965" y="3408365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341476" y="3383154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975562" y="3408365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631212" y="3408365"/>
            <a:ext cx="798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533146" y="3008746"/>
            <a:ext cx="12281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230m / 3km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553598" y="3471451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7:15</a:t>
            </a:r>
            <a:endParaRPr lang="en-US" sz="1500" dirty="0">
              <a:latin typeface="Roboto Regular"/>
              <a:cs typeface="Roboto Regular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203213" y="3471451"/>
            <a:ext cx="5581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Roboto Regular"/>
                <a:cs typeface="Roboto Regular"/>
              </a:rPr>
              <a:t>8:30</a:t>
            </a:r>
            <a:endParaRPr lang="en-US" sz="1500" dirty="0"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7893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3771</TotalTime>
  <Words>439</Words>
  <Application>Microsoft Macintosh PowerPoint</Application>
  <PresentationFormat>On-screen Show (4:3)</PresentationFormat>
  <Paragraphs>201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Odporúčanie aktivít spojených s pohybom s ohľadom na kontext</vt:lpstr>
      <vt:lpstr>Naša metóda</vt:lpstr>
      <vt:lpstr>Čo neriešime</vt:lpstr>
      <vt:lpstr>Ako to funguje?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Predikcia pre 4tý týždeň</vt:lpstr>
      <vt:lpstr>Overovanie predikcie</vt:lpstr>
      <vt:lpstr>Overovanie predikcie</vt:lpstr>
      <vt:lpstr>1. iterácia</vt:lpstr>
      <vt:lpstr>1. iterácia</vt:lpstr>
      <vt:lpstr>1. iterácia</vt:lpstr>
      <vt:lpstr>1. iterácia</vt:lpstr>
      <vt:lpstr>1. iterácia</vt:lpstr>
      <vt:lpstr>1. iterácia</vt:lpstr>
      <vt:lpstr>1. iterácia</vt:lpstr>
      <vt:lpstr>2. iterácia</vt:lpstr>
      <vt:lpstr>Porovnanie s predikciou bez časovej degradácie</vt:lpstr>
      <vt:lpstr>Odporúčanie</vt:lpstr>
      <vt:lpstr>Odporúčanie</vt:lpstr>
      <vt:lpstr>Odporúčanie</vt:lpstr>
      <vt:lpstr>Odporúčanie</vt:lpstr>
      <vt:lpstr>Interpretácia spätnej väzby</vt:lpstr>
      <vt:lpstr>Vplyv počasia na hodnotenia</vt:lpstr>
      <vt:lpstr>Vyhodnotenie odporúčania</vt:lpstr>
      <vt:lpstr>Vyhodnotenie odporúčania (dáta)</vt:lpstr>
      <vt:lpstr>Vyhodnotenie odporúčania</vt:lpstr>
      <vt:lpstr>Otázky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Čoho sa vyvarovať pri vývoji Android aplikácií</dc:title>
  <dc:creator>Štefan Mitrík</dc:creator>
  <cp:lastModifiedBy>Štefan Mitrík</cp:lastModifiedBy>
  <cp:revision>112</cp:revision>
  <dcterms:created xsi:type="dcterms:W3CDTF">2012-10-09T12:12:28Z</dcterms:created>
  <dcterms:modified xsi:type="dcterms:W3CDTF">2013-04-09T08:32:13Z</dcterms:modified>
</cp:coreProperties>
</file>