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257" r:id="rId5"/>
    <p:sldId id="258" r:id="rId6"/>
    <p:sldId id="259" r:id="rId7"/>
    <p:sldId id="284" r:id="rId8"/>
    <p:sldId id="260" r:id="rId9"/>
    <p:sldId id="267"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 id="305" r:id="rId30"/>
    <p:sldId id="306" r:id="rId31"/>
    <p:sldId id="307" r:id="rId32"/>
    <p:sldId id="308" r:id="rId33"/>
    <p:sldId id="309" r:id="rId34"/>
    <p:sldId id="317" r:id="rId35"/>
    <p:sldId id="318" r:id="rId36"/>
    <p:sldId id="312" r:id="rId37"/>
    <p:sldId id="313" r:id="rId38"/>
    <p:sldId id="314" r:id="rId39"/>
    <p:sldId id="315" r:id="rId40"/>
    <p:sldId id="274" r:id="rId41"/>
    <p:sldId id="275" r:id="rId42"/>
    <p:sldId id="276" r:id="rId43"/>
    <p:sldId id="277" r:id="rId44"/>
    <p:sldId id="278" r:id="rId45"/>
    <p:sldId id="279" r:id="rId46"/>
    <p:sldId id="280" r:id="rId47"/>
    <p:sldId id="281" r:id="rId48"/>
    <p:sldId id="282" r:id="rId49"/>
    <p:sldId id="285" r:id="rId50"/>
    <p:sldId id="283" r:id="rId51"/>
    <p:sldId id="263" r:id="rId52"/>
    <p:sldId id="319" r:id="rId53"/>
    <p:sldId id="269" r:id="rId54"/>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óbert Móro" initials="RM" lastIdx="1" clrIdx="0">
    <p:extLst>
      <p:ext uri="{19B8F6BF-5375-455C-9EA6-DF929625EA0E}">
        <p15:presenceInfo xmlns:p15="http://schemas.microsoft.com/office/powerpoint/2012/main" userId="079d04b6a562518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štýlu, bez mrie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commentAuthors" Target="commentAuthor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theme" Target="theme/theme1.xml"/><Relationship Id="rId5" Type="http://schemas.openxmlformats.org/officeDocument/2006/relationships/slide" Target="slides/slide2.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viewProps" Target="viewProps.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p>
            <a:fld id="{6A812B65-9A1B-42FF-8DDA-365A2B0950AF}" type="datetimeFigureOut">
              <a:rPr lang="sk-SK" smtClean="0"/>
              <a:pPr/>
              <a:t>11.11.2014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6A812B65-9A1B-42FF-8DDA-365A2B0950AF}" type="datetimeFigureOut">
              <a:rPr lang="sk-SK" smtClean="0"/>
              <a:pPr/>
              <a:t>11.11.2014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6A812B65-9A1B-42FF-8DDA-365A2B0950AF}" type="datetimeFigureOut">
              <a:rPr lang="sk-SK" smtClean="0"/>
              <a:pPr/>
              <a:t>11.11.2014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968F8F9-6E4C-4D84-B55E-B173FA38A66F}" type="datetimeFigureOut">
              <a:rPr lang="sk-SK" smtClean="0">
                <a:solidFill>
                  <a:prstClr val="black">
                    <a:tint val="75000"/>
                  </a:prstClr>
                </a:solidFill>
              </a:rPr>
              <a:pPr/>
              <a:t>11.11.2014</a:t>
            </a:fld>
            <a:endParaRPr lang="sk-SK">
              <a:solidFill>
                <a:prstClr val="black">
                  <a:tint val="75000"/>
                </a:prstClr>
              </a:solidFill>
            </a:endParaRPr>
          </a:p>
        </p:txBody>
      </p:sp>
      <p:sp>
        <p:nvSpPr>
          <p:cNvPr id="5" name="Footer Placeholder 4"/>
          <p:cNvSpPr>
            <a:spLocks noGrp="1"/>
          </p:cNvSpPr>
          <p:nvPr>
            <p:ph type="ftr" sz="quarter" idx="11"/>
          </p:nvPr>
        </p:nvSpPr>
        <p:spPr/>
        <p:txBody>
          <a:bodyPr/>
          <a:lstStyle/>
          <a:p>
            <a:endParaRPr lang="sk-SK">
              <a:solidFill>
                <a:prstClr val="black">
                  <a:tint val="75000"/>
                </a:prstClr>
              </a:solidFill>
            </a:endParaRPr>
          </a:p>
        </p:txBody>
      </p:sp>
      <p:sp>
        <p:nvSpPr>
          <p:cNvPr id="6" name="Slide Number Placeholder 5"/>
          <p:cNvSpPr>
            <a:spLocks noGrp="1"/>
          </p:cNvSpPr>
          <p:nvPr>
            <p:ph type="sldNum" sz="quarter" idx="12"/>
          </p:nvPr>
        </p:nvSpPr>
        <p:spPr/>
        <p:txBody>
          <a:bodyPr/>
          <a:lstStyle/>
          <a:p>
            <a:fld id="{E4BD9A94-4374-404B-AB47-E73324281F23}" type="slidenum">
              <a:rPr lang="sk-SK" smtClean="0">
                <a:solidFill>
                  <a:prstClr val="black">
                    <a:tint val="75000"/>
                  </a:prstClr>
                </a:solidFill>
              </a:rPr>
              <a:pPr/>
              <a:t>‹#›</a:t>
            </a:fld>
            <a:endParaRPr lang="sk-SK">
              <a:solidFill>
                <a:prstClr val="black">
                  <a:tint val="75000"/>
                </a:prstClr>
              </a:solidFill>
            </a:endParaRPr>
          </a:p>
        </p:txBody>
      </p:sp>
    </p:spTree>
    <p:extLst>
      <p:ext uri="{BB962C8B-B14F-4D97-AF65-F5344CB8AC3E}">
        <p14:creationId xmlns:p14="http://schemas.microsoft.com/office/powerpoint/2010/main" val="4014996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68F8F9-6E4C-4D84-B55E-B173FA38A66F}" type="datetimeFigureOut">
              <a:rPr lang="sk-SK" smtClean="0">
                <a:solidFill>
                  <a:prstClr val="black">
                    <a:tint val="75000"/>
                  </a:prstClr>
                </a:solidFill>
              </a:rPr>
              <a:pPr/>
              <a:t>11.11.2014</a:t>
            </a:fld>
            <a:endParaRPr lang="sk-SK">
              <a:solidFill>
                <a:prstClr val="black">
                  <a:tint val="75000"/>
                </a:prstClr>
              </a:solidFill>
            </a:endParaRPr>
          </a:p>
        </p:txBody>
      </p:sp>
      <p:sp>
        <p:nvSpPr>
          <p:cNvPr id="5" name="Footer Placeholder 4"/>
          <p:cNvSpPr>
            <a:spLocks noGrp="1"/>
          </p:cNvSpPr>
          <p:nvPr>
            <p:ph type="ftr" sz="quarter" idx="11"/>
          </p:nvPr>
        </p:nvSpPr>
        <p:spPr/>
        <p:txBody>
          <a:bodyPr/>
          <a:lstStyle/>
          <a:p>
            <a:endParaRPr lang="sk-SK">
              <a:solidFill>
                <a:prstClr val="black">
                  <a:tint val="75000"/>
                </a:prstClr>
              </a:solidFill>
            </a:endParaRPr>
          </a:p>
        </p:txBody>
      </p:sp>
      <p:sp>
        <p:nvSpPr>
          <p:cNvPr id="6" name="Slide Number Placeholder 5"/>
          <p:cNvSpPr>
            <a:spLocks noGrp="1"/>
          </p:cNvSpPr>
          <p:nvPr>
            <p:ph type="sldNum" sz="quarter" idx="12"/>
          </p:nvPr>
        </p:nvSpPr>
        <p:spPr/>
        <p:txBody>
          <a:bodyPr/>
          <a:lstStyle/>
          <a:p>
            <a:fld id="{E4BD9A94-4374-404B-AB47-E73324281F23}" type="slidenum">
              <a:rPr lang="sk-SK" smtClean="0">
                <a:solidFill>
                  <a:prstClr val="black">
                    <a:tint val="75000"/>
                  </a:prstClr>
                </a:solidFill>
              </a:rPr>
              <a:pPr/>
              <a:t>‹#›</a:t>
            </a:fld>
            <a:endParaRPr lang="sk-SK">
              <a:solidFill>
                <a:prstClr val="black">
                  <a:tint val="75000"/>
                </a:prstClr>
              </a:solidFill>
            </a:endParaRPr>
          </a:p>
        </p:txBody>
      </p:sp>
    </p:spTree>
    <p:extLst>
      <p:ext uri="{BB962C8B-B14F-4D97-AF65-F5344CB8AC3E}">
        <p14:creationId xmlns:p14="http://schemas.microsoft.com/office/powerpoint/2010/main" val="38022847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68F8F9-6E4C-4D84-B55E-B173FA38A66F}" type="datetimeFigureOut">
              <a:rPr lang="sk-SK" smtClean="0">
                <a:solidFill>
                  <a:prstClr val="black">
                    <a:tint val="75000"/>
                  </a:prstClr>
                </a:solidFill>
              </a:rPr>
              <a:pPr/>
              <a:t>11.11.2014</a:t>
            </a:fld>
            <a:endParaRPr lang="sk-SK">
              <a:solidFill>
                <a:prstClr val="black">
                  <a:tint val="75000"/>
                </a:prstClr>
              </a:solidFill>
            </a:endParaRPr>
          </a:p>
        </p:txBody>
      </p:sp>
      <p:sp>
        <p:nvSpPr>
          <p:cNvPr id="5" name="Footer Placeholder 4"/>
          <p:cNvSpPr>
            <a:spLocks noGrp="1"/>
          </p:cNvSpPr>
          <p:nvPr>
            <p:ph type="ftr" sz="quarter" idx="11"/>
          </p:nvPr>
        </p:nvSpPr>
        <p:spPr/>
        <p:txBody>
          <a:bodyPr/>
          <a:lstStyle/>
          <a:p>
            <a:endParaRPr lang="sk-SK">
              <a:solidFill>
                <a:prstClr val="black">
                  <a:tint val="75000"/>
                </a:prstClr>
              </a:solidFill>
            </a:endParaRPr>
          </a:p>
        </p:txBody>
      </p:sp>
      <p:sp>
        <p:nvSpPr>
          <p:cNvPr id="6" name="Slide Number Placeholder 5"/>
          <p:cNvSpPr>
            <a:spLocks noGrp="1"/>
          </p:cNvSpPr>
          <p:nvPr>
            <p:ph type="sldNum" sz="quarter" idx="12"/>
          </p:nvPr>
        </p:nvSpPr>
        <p:spPr/>
        <p:txBody>
          <a:bodyPr/>
          <a:lstStyle/>
          <a:p>
            <a:fld id="{E4BD9A94-4374-404B-AB47-E73324281F23}" type="slidenum">
              <a:rPr lang="sk-SK" smtClean="0">
                <a:solidFill>
                  <a:prstClr val="black">
                    <a:tint val="75000"/>
                  </a:prstClr>
                </a:solidFill>
              </a:rPr>
              <a:pPr/>
              <a:t>‹#›</a:t>
            </a:fld>
            <a:endParaRPr lang="sk-SK">
              <a:solidFill>
                <a:prstClr val="black">
                  <a:tint val="75000"/>
                </a:prstClr>
              </a:solidFill>
            </a:endParaRPr>
          </a:p>
        </p:txBody>
      </p:sp>
    </p:spTree>
    <p:extLst>
      <p:ext uri="{BB962C8B-B14F-4D97-AF65-F5344CB8AC3E}">
        <p14:creationId xmlns:p14="http://schemas.microsoft.com/office/powerpoint/2010/main" val="7128625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68F8F9-6E4C-4D84-B55E-B173FA38A66F}" type="datetimeFigureOut">
              <a:rPr lang="sk-SK" smtClean="0">
                <a:solidFill>
                  <a:prstClr val="black">
                    <a:tint val="75000"/>
                  </a:prstClr>
                </a:solidFill>
              </a:rPr>
              <a:pPr/>
              <a:t>11.11.2014</a:t>
            </a:fld>
            <a:endParaRPr lang="sk-SK">
              <a:solidFill>
                <a:prstClr val="black">
                  <a:tint val="75000"/>
                </a:prstClr>
              </a:solidFill>
            </a:endParaRPr>
          </a:p>
        </p:txBody>
      </p:sp>
      <p:sp>
        <p:nvSpPr>
          <p:cNvPr id="6" name="Footer Placeholder 5"/>
          <p:cNvSpPr>
            <a:spLocks noGrp="1"/>
          </p:cNvSpPr>
          <p:nvPr>
            <p:ph type="ftr" sz="quarter" idx="11"/>
          </p:nvPr>
        </p:nvSpPr>
        <p:spPr/>
        <p:txBody>
          <a:bodyPr/>
          <a:lstStyle/>
          <a:p>
            <a:endParaRPr lang="sk-SK">
              <a:solidFill>
                <a:prstClr val="black">
                  <a:tint val="75000"/>
                </a:prstClr>
              </a:solidFill>
            </a:endParaRPr>
          </a:p>
        </p:txBody>
      </p:sp>
      <p:sp>
        <p:nvSpPr>
          <p:cNvPr id="7" name="Slide Number Placeholder 6"/>
          <p:cNvSpPr>
            <a:spLocks noGrp="1"/>
          </p:cNvSpPr>
          <p:nvPr>
            <p:ph type="sldNum" sz="quarter" idx="12"/>
          </p:nvPr>
        </p:nvSpPr>
        <p:spPr/>
        <p:txBody>
          <a:bodyPr/>
          <a:lstStyle/>
          <a:p>
            <a:fld id="{E4BD9A94-4374-404B-AB47-E73324281F23}" type="slidenum">
              <a:rPr lang="sk-SK" smtClean="0">
                <a:solidFill>
                  <a:prstClr val="black">
                    <a:tint val="75000"/>
                  </a:prstClr>
                </a:solidFill>
              </a:rPr>
              <a:pPr/>
              <a:t>‹#›</a:t>
            </a:fld>
            <a:endParaRPr lang="sk-SK">
              <a:solidFill>
                <a:prstClr val="black">
                  <a:tint val="75000"/>
                </a:prstClr>
              </a:solidFill>
            </a:endParaRPr>
          </a:p>
        </p:txBody>
      </p:sp>
    </p:spTree>
    <p:extLst>
      <p:ext uri="{BB962C8B-B14F-4D97-AF65-F5344CB8AC3E}">
        <p14:creationId xmlns:p14="http://schemas.microsoft.com/office/powerpoint/2010/main" val="34946660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68F8F9-6E4C-4D84-B55E-B173FA38A66F}" type="datetimeFigureOut">
              <a:rPr lang="sk-SK" smtClean="0">
                <a:solidFill>
                  <a:prstClr val="black">
                    <a:tint val="75000"/>
                  </a:prstClr>
                </a:solidFill>
              </a:rPr>
              <a:pPr/>
              <a:t>11.11.2014</a:t>
            </a:fld>
            <a:endParaRPr lang="sk-SK">
              <a:solidFill>
                <a:prstClr val="black">
                  <a:tint val="75000"/>
                </a:prstClr>
              </a:solidFill>
            </a:endParaRPr>
          </a:p>
        </p:txBody>
      </p:sp>
      <p:sp>
        <p:nvSpPr>
          <p:cNvPr id="8" name="Footer Placeholder 7"/>
          <p:cNvSpPr>
            <a:spLocks noGrp="1"/>
          </p:cNvSpPr>
          <p:nvPr>
            <p:ph type="ftr" sz="quarter" idx="11"/>
          </p:nvPr>
        </p:nvSpPr>
        <p:spPr/>
        <p:txBody>
          <a:bodyPr/>
          <a:lstStyle/>
          <a:p>
            <a:endParaRPr lang="sk-SK">
              <a:solidFill>
                <a:prstClr val="black">
                  <a:tint val="75000"/>
                </a:prstClr>
              </a:solidFill>
            </a:endParaRPr>
          </a:p>
        </p:txBody>
      </p:sp>
      <p:sp>
        <p:nvSpPr>
          <p:cNvPr id="9" name="Slide Number Placeholder 8"/>
          <p:cNvSpPr>
            <a:spLocks noGrp="1"/>
          </p:cNvSpPr>
          <p:nvPr>
            <p:ph type="sldNum" sz="quarter" idx="12"/>
          </p:nvPr>
        </p:nvSpPr>
        <p:spPr/>
        <p:txBody>
          <a:bodyPr/>
          <a:lstStyle/>
          <a:p>
            <a:fld id="{E4BD9A94-4374-404B-AB47-E73324281F23}" type="slidenum">
              <a:rPr lang="sk-SK" smtClean="0">
                <a:solidFill>
                  <a:prstClr val="black">
                    <a:tint val="75000"/>
                  </a:prstClr>
                </a:solidFill>
              </a:rPr>
              <a:pPr/>
              <a:t>‹#›</a:t>
            </a:fld>
            <a:endParaRPr lang="sk-SK">
              <a:solidFill>
                <a:prstClr val="black">
                  <a:tint val="75000"/>
                </a:prstClr>
              </a:solidFill>
            </a:endParaRPr>
          </a:p>
        </p:txBody>
      </p:sp>
    </p:spTree>
    <p:extLst>
      <p:ext uri="{BB962C8B-B14F-4D97-AF65-F5344CB8AC3E}">
        <p14:creationId xmlns:p14="http://schemas.microsoft.com/office/powerpoint/2010/main" val="23542521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68F8F9-6E4C-4D84-B55E-B173FA38A66F}" type="datetimeFigureOut">
              <a:rPr lang="sk-SK" smtClean="0">
                <a:solidFill>
                  <a:prstClr val="black">
                    <a:tint val="75000"/>
                  </a:prstClr>
                </a:solidFill>
              </a:rPr>
              <a:pPr/>
              <a:t>11.11.2014</a:t>
            </a:fld>
            <a:endParaRPr lang="sk-SK">
              <a:solidFill>
                <a:prstClr val="black">
                  <a:tint val="75000"/>
                </a:prstClr>
              </a:solidFill>
            </a:endParaRPr>
          </a:p>
        </p:txBody>
      </p:sp>
      <p:sp>
        <p:nvSpPr>
          <p:cNvPr id="4" name="Footer Placeholder 3"/>
          <p:cNvSpPr>
            <a:spLocks noGrp="1"/>
          </p:cNvSpPr>
          <p:nvPr>
            <p:ph type="ftr" sz="quarter" idx="11"/>
          </p:nvPr>
        </p:nvSpPr>
        <p:spPr/>
        <p:txBody>
          <a:bodyPr/>
          <a:lstStyle/>
          <a:p>
            <a:endParaRPr lang="sk-SK">
              <a:solidFill>
                <a:prstClr val="black">
                  <a:tint val="75000"/>
                </a:prstClr>
              </a:solidFill>
            </a:endParaRPr>
          </a:p>
        </p:txBody>
      </p:sp>
      <p:sp>
        <p:nvSpPr>
          <p:cNvPr id="5" name="Slide Number Placeholder 4"/>
          <p:cNvSpPr>
            <a:spLocks noGrp="1"/>
          </p:cNvSpPr>
          <p:nvPr>
            <p:ph type="sldNum" sz="quarter" idx="12"/>
          </p:nvPr>
        </p:nvSpPr>
        <p:spPr/>
        <p:txBody>
          <a:bodyPr/>
          <a:lstStyle/>
          <a:p>
            <a:fld id="{E4BD9A94-4374-404B-AB47-E73324281F23}" type="slidenum">
              <a:rPr lang="sk-SK" smtClean="0">
                <a:solidFill>
                  <a:prstClr val="black">
                    <a:tint val="75000"/>
                  </a:prstClr>
                </a:solidFill>
              </a:rPr>
              <a:pPr/>
              <a:t>‹#›</a:t>
            </a:fld>
            <a:endParaRPr lang="sk-SK">
              <a:solidFill>
                <a:prstClr val="black">
                  <a:tint val="75000"/>
                </a:prstClr>
              </a:solidFill>
            </a:endParaRPr>
          </a:p>
        </p:txBody>
      </p:sp>
    </p:spTree>
    <p:extLst>
      <p:ext uri="{BB962C8B-B14F-4D97-AF65-F5344CB8AC3E}">
        <p14:creationId xmlns:p14="http://schemas.microsoft.com/office/powerpoint/2010/main" val="41368526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68F8F9-6E4C-4D84-B55E-B173FA38A66F}" type="datetimeFigureOut">
              <a:rPr lang="sk-SK" smtClean="0">
                <a:solidFill>
                  <a:prstClr val="black">
                    <a:tint val="75000"/>
                  </a:prstClr>
                </a:solidFill>
              </a:rPr>
              <a:pPr/>
              <a:t>11.11.2014</a:t>
            </a:fld>
            <a:endParaRPr lang="sk-SK">
              <a:solidFill>
                <a:prstClr val="black">
                  <a:tint val="75000"/>
                </a:prstClr>
              </a:solidFill>
            </a:endParaRPr>
          </a:p>
        </p:txBody>
      </p:sp>
      <p:sp>
        <p:nvSpPr>
          <p:cNvPr id="3" name="Footer Placeholder 2"/>
          <p:cNvSpPr>
            <a:spLocks noGrp="1"/>
          </p:cNvSpPr>
          <p:nvPr>
            <p:ph type="ftr" sz="quarter" idx="11"/>
          </p:nvPr>
        </p:nvSpPr>
        <p:spPr/>
        <p:txBody>
          <a:bodyPr/>
          <a:lstStyle/>
          <a:p>
            <a:endParaRPr lang="sk-SK">
              <a:solidFill>
                <a:prstClr val="black">
                  <a:tint val="75000"/>
                </a:prstClr>
              </a:solidFill>
            </a:endParaRPr>
          </a:p>
        </p:txBody>
      </p:sp>
      <p:sp>
        <p:nvSpPr>
          <p:cNvPr id="4" name="Slide Number Placeholder 3"/>
          <p:cNvSpPr>
            <a:spLocks noGrp="1"/>
          </p:cNvSpPr>
          <p:nvPr>
            <p:ph type="sldNum" sz="quarter" idx="12"/>
          </p:nvPr>
        </p:nvSpPr>
        <p:spPr/>
        <p:txBody>
          <a:bodyPr/>
          <a:lstStyle/>
          <a:p>
            <a:fld id="{E4BD9A94-4374-404B-AB47-E73324281F23}" type="slidenum">
              <a:rPr lang="sk-SK" smtClean="0">
                <a:solidFill>
                  <a:prstClr val="black">
                    <a:tint val="75000"/>
                  </a:prstClr>
                </a:solidFill>
              </a:rPr>
              <a:pPr/>
              <a:t>‹#›</a:t>
            </a:fld>
            <a:endParaRPr lang="sk-SK">
              <a:solidFill>
                <a:prstClr val="black">
                  <a:tint val="75000"/>
                </a:prstClr>
              </a:solidFill>
            </a:endParaRPr>
          </a:p>
        </p:txBody>
      </p:sp>
    </p:spTree>
    <p:extLst>
      <p:ext uri="{BB962C8B-B14F-4D97-AF65-F5344CB8AC3E}">
        <p14:creationId xmlns:p14="http://schemas.microsoft.com/office/powerpoint/2010/main" val="13881342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68F8F9-6E4C-4D84-B55E-B173FA38A66F}" type="datetimeFigureOut">
              <a:rPr lang="sk-SK" smtClean="0">
                <a:solidFill>
                  <a:prstClr val="black">
                    <a:tint val="75000"/>
                  </a:prstClr>
                </a:solidFill>
              </a:rPr>
              <a:pPr/>
              <a:t>11.11.2014</a:t>
            </a:fld>
            <a:endParaRPr lang="sk-SK">
              <a:solidFill>
                <a:prstClr val="black">
                  <a:tint val="75000"/>
                </a:prstClr>
              </a:solidFill>
            </a:endParaRPr>
          </a:p>
        </p:txBody>
      </p:sp>
      <p:sp>
        <p:nvSpPr>
          <p:cNvPr id="6" name="Footer Placeholder 5"/>
          <p:cNvSpPr>
            <a:spLocks noGrp="1"/>
          </p:cNvSpPr>
          <p:nvPr>
            <p:ph type="ftr" sz="quarter" idx="11"/>
          </p:nvPr>
        </p:nvSpPr>
        <p:spPr/>
        <p:txBody>
          <a:bodyPr/>
          <a:lstStyle/>
          <a:p>
            <a:endParaRPr lang="sk-SK">
              <a:solidFill>
                <a:prstClr val="black">
                  <a:tint val="75000"/>
                </a:prstClr>
              </a:solidFill>
            </a:endParaRPr>
          </a:p>
        </p:txBody>
      </p:sp>
      <p:sp>
        <p:nvSpPr>
          <p:cNvPr id="7" name="Slide Number Placeholder 6"/>
          <p:cNvSpPr>
            <a:spLocks noGrp="1"/>
          </p:cNvSpPr>
          <p:nvPr>
            <p:ph type="sldNum" sz="quarter" idx="12"/>
          </p:nvPr>
        </p:nvSpPr>
        <p:spPr/>
        <p:txBody>
          <a:bodyPr/>
          <a:lstStyle/>
          <a:p>
            <a:fld id="{E4BD9A94-4374-404B-AB47-E73324281F23}" type="slidenum">
              <a:rPr lang="sk-SK" smtClean="0">
                <a:solidFill>
                  <a:prstClr val="black">
                    <a:tint val="75000"/>
                  </a:prstClr>
                </a:solidFill>
              </a:rPr>
              <a:pPr/>
              <a:t>‹#›</a:t>
            </a:fld>
            <a:endParaRPr lang="sk-SK">
              <a:solidFill>
                <a:prstClr val="black">
                  <a:tint val="75000"/>
                </a:prstClr>
              </a:solidFill>
            </a:endParaRPr>
          </a:p>
        </p:txBody>
      </p:sp>
    </p:spTree>
    <p:extLst>
      <p:ext uri="{BB962C8B-B14F-4D97-AF65-F5344CB8AC3E}">
        <p14:creationId xmlns:p14="http://schemas.microsoft.com/office/powerpoint/2010/main" val="3957374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6A812B65-9A1B-42FF-8DDA-365A2B0950AF}" type="datetimeFigureOut">
              <a:rPr lang="sk-SK" smtClean="0"/>
              <a:pPr/>
              <a:t>11.11.2014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68F8F9-6E4C-4D84-B55E-B173FA38A66F}" type="datetimeFigureOut">
              <a:rPr lang="sk-SK" smtClean="0">
                <a:solidFill>
                  <a:prstClr val="black">
                    <a:tint val="75000"/>
                  </a:prstClr>
                </a:solidFill>
              </a:rPr>
              <a:pPr/>
              <a:t>11.11.2014</a:t>
            </a:fld>
            <a:endParaRPr lang="sk-SK">
              <a:solidFill>
                <a:prstClr val="black">
                  <a:tint val="75000"/>
                </a:prstClr>
              </a:solidFill>
            </a:endParaRPr>
          </a:p>
        </p:txBody>
      </p:sp>
      <p:sp>
        <p:nvSpPr>
          <p:cNvPr id="6" name="Footer Placeholder 5"/>
          <p:cNvSpPr>
            <a:spLocks noGrp="1"/>
          </p:cNvSpPr>
          <p:nvPr>
            <p:ph type="ftr" sz="quarter" idx="11"/>
          </p:nvPr>
        </p:nvSpPr>
        <p:spPr/>
        <p:txBody>
          <a:bodyPr/>
          <a:lstStyle/>
          <a:p>
            <a:endParaRPr lang="sk-SK">
              <a:solidFill>
                <a:prstClr val="black">
                  <a:tint val="75000"/>
                </a:prstClr>
              </a:solidFill>
            </a:endParaRPr>
          </a:p>
        </p:txBody>
      </p:sp>
      <p:sp>
        <p:nvSpPr>
          <p:cNvPr id="7" name="Slide Number Placeholder 6"/>
          <p:cNvSpPr>
            <a:spLocks noGrp="1"/>
          </p:cNvSpPr>
          <p:nvPr>
            <p:ph type="sldNum" sz="quarter" idx="12"/>
          </p:nvPr>
        </p:nvSpPr>
        <p:spPr/>
        <p:txBody>
          <a:bodyPr/>
          <a:lstStyle/>
          <a:p>
            <a:fld id="{E4BD9A94-4374-404B-AB47-E73324281F23}" type="slidenum">
              <a:rPr lang="sk-SK" smtClean="0">
                <a:solidFill>
                  <a:prstClr val="black">
                    <a:tint val="75000"/>
                  </a:prstClr>
                </a:solidFill>
              </a:rPr>
              <a:pPr/>
              <a:t>‹#›</a:t>
            </a:fld>
            <a:endParaRPr lang="sk-SK">
              <a:solidFill>
                <a:prstClr val="black">
                  <a:tint val="75000"/>
                </a:prstClr>
              </a:solidFill>
            </a:endParaRPr>
          </a:p>
        </p:txBody>
      </p:sp>
    </p:spTree>
    <p:extLst>
      <p:ext uri="{BB962C8B-B14F-4D97-AF65-F5344CB8AC3E}">
        <p14:creationId xmlns:p14="http://schemas.microsoft.com/office/powerpoint/2010/main" val="2638413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68F8F9-6E4C-4D84-B55E-B173FA38A66F}" type="datetimeFigureOut">
              <a:rPr lang="sk-SK" smtClean="0">
                <a:solidFill>
                  <a:prstClr val="black">
                    <a:tint val="75000"/>
                  </a:prstClr>
                </a:solidFill>
              </a:rPr>
              <a:pPr/>
              <a:t>11.11.2014</a:t>
            </a:fld>
            <a:endParaRPr lang="sk-SK">
              <a:solidFill>
                <a:prstClr val="black">
                  <a:tint val="75000"/>
                </a:prstClr>
              </a:solidFill>
            </a:endParaRPr>
          </a:p>
        </p:txBody>
      </p:sp>
      <p:sp>
        <p:nvSpPr>
          <p:cNvPr id="5" name="Footer Placeholder 4"/>
          <p:cNvSpPr>
            <a:spLocks noGrp="1"/>
          </p:cNvSpPr>
          <p:nvPr>
            <p:ph type="ftr" sz="quarter" idx="11"/>
          </p:nvPr>
        </p:nvSpPr>
        <p:spPr/>
        <p:txBody>
          <a:bodyPr/>
          <a:lstStyle/>
          <a:p>
            <a:endParaRPr lang="sk-SK">
              <a:solidFill>
                <a:prstClr val="black">
                  <a:tint val="75000"/>
                </a:prstClr>
              </a:solidFill>
            </a:endParaRPr>
          </a:p>
        </p:txBody>
      </p:sp>
      <p:sp>
        <p:nvSpPr>
          <p:cNvPr id="6" name="Slide Number Placeholder 5"/>
          <p:cNvSpPr>
            <a:spLocks noGrp="1"/>
          </p:cNvSpPr>
          <p:nvPr>
            <p:ph type="sldNum" sz="quarter" idx="12"/>
          </p:nvPr>
        </p:nvSpPr>
        <p:spPr/>
        <p:txBody>
          <a:bodyPr/>
          <a:lstStyle/>
          <a:p>
            <a:fld id="{E4BD9A94-4374-404B-AB47-E73324281F23}" type="slidenum">
              <a:rPr lang="sk-SK" smtClean="0">
                <a:solidFill>
                  <a:prstClr val="black">
                    <a:tint val="75000"/>
                  </a:prstClr>
                </a:solidFill>
              </a:rPr>
              <a:pPr/>
              <a:t>‹#›</a:t>
            </a:fld>
            <a:endParaRPr lang="sk-SK">
              <a:solidFill>
                <a:prstClr val="black">
                  <a:tint val="75000"/>
                </a:prstClr>
              </a:solidFill>
            </a:endParaRPr>
          </a:p>
        </p:txBody>
      </p:sp>
    </p:spTree>
    <p:extLst>
      <p:ext uri="{BB962C8B-B14F-4D97-AF65-F5344CB8AC3E}">
        <p14:creationId xmlns:p14="http://schemas.microsoft.com/office/powerpoint/2010/main" val="24156583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68F8F9-6E4C-4D84-B55E-B173FA38A66F}" type="datetimeFigureOut">
              <a:rPr lang="sk-SK" smtClean="0">
                <a:solidFill>
                  <a:prstClr val="black">
                    <a:tint val="75000"/>
                  </a:prstClr>
                </a:solidFill>
              </a:rPr>
              <a:pPr/>
              <a:t>11.11.2014</a:t>
            </a:fld>
            <a:endParaRPr lang="sk-SK">
              <a:solidFill>
                <a:prstClr val="black">
                  <a:tint val="75000"/>
                </a:prstClr>
              </a:solidFill>
            </a:endParaRPr>
          </a:p>
        </p:txBody>
      </p:sp>
      <p:sp>
        <p:nvSpPr>
          <p:cNvPr id="5" name="Footer Placeholder 4"/>
          <p:cNvSpPr>
            <a:spLocks noGrp="1"/>
          </p:cNvSpPr>
          <p:nvPr>
            <p:ph type="ftr" sz="quarter" idx="11"/>
          </p:nvPr>
        </p:nvSpPr>
        <p:spPr/>
        <p:txBody>
          <a:bodyPr/>
          <a:lstStyle/>
          <a:p>
            <a:endParaRPr lang="sk-SK">
              <a:solidFill>
                <a:prstClr val="black">
                  <a:tint val="75000"/>
                </a:prstClr>
              </a:solidFill>
            </a:endParaRPr>
          </a:p>
        </p:txBody>
      </p:sp>
      <p:sp>
        <p:nvSpPr>
          <p:cNvPr id="6" name="Slide Number Placeholder 5"/>
          <p:cNvSpPr>
            <a:spLocks noGrp="1"/>
          </p:cNvSpPr>
          <p:nvPr>
            <p:ph type="sldNum" sz="quarter" idx="12"/>
          </p:nvPr>
        </p:nvSpPr>
        <p:spPr/>
        <p:txBody>
          <a:bodyPr/>
          <a:lstStyle/>
          <a:p>
            <a:fld id="{E4BD9A94-4374-404B-AB47-E73324281F23}" type="slidenum">
              <a:rPr lang="sk-SK" smtClean="0">
                <a:solidFill>
                  <a:prstClr val="black">
                    <a:tint val="75000"/>
                  </a:prstClr>
                </a:solidFill>
              </a:rPr>
              <a:pPr/>
              <a:t>‹#›</a:t>
            </a:fld>
            <a:endParaRPr lang="sk-SK">
              <a:solidFill>
                <a:prstClr val="black">
                  <a:tint val="75000"/>
                </a:prstClr>
              </a:solidFill>
            </a:endParaRPr>
          </a:p>
        </p:txBody>
      </p:sp>
    </p:spTree>
    <p:extLst>
      <p:ext uri="{BB962C8B-B14F-4D97-AF65-F5344CB8AC3E}">
        <p14:creationId xmlns:p14="http://schemas.microsoft.com/office/powerpoint/2010/main" val="18588687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968F8F9-6E4C-4D84-B55E-B173FA38A66F}" type="datetimeFigureOut">
              <a:rPr lang="sk-SK" smtClean="0">
                <a:solidFill>
                  <a:prstClr val="black">
                    <a:tint val="75000"/>
                  </a:prstClr>
                </a:solidFill>
              </a:rPr>
              <a:pPr/>
              <a:t>11.11.2014</a:t>
            </a:fld>
            <a:endParaRPr lang="sk-SK">
              <a:solidFill>
                <a:prstClr val="black">
                  <a:tint val="75000"/>
                </a:prstClr>
              </a:solidFill>
            </a:endParaRPr>
          </a:p>
        </p:txBody>
      </p:sp>
      <p:sp>
        <p:nvSpPr>
          <p:cNvPr id="5" name="Footer Placeholder 4"/>
          <p:cNvSpPr>
            <a:spLocks noGrp="1"/>
          </p:cNvSpPr>
          <p:nvPr>
            <p:ph type="ftr" sz="quarter" idx="11"/>
          </p:nvPr>
        </p:nvSpPr>
        <p:spPr/>
        <p:txBody>
          <a:bodyPr/>
          <a:lstStyle/>
          <a:p>
            <a:endParaRPr lang="sk-SK">
              <a:solidFill>
                <a:prstClr val="black">
                  <a:tint val="75000"/>
                </a:prstClr>
              </a:solidFill>
            </a:endParaRPr>
          </a:p>
        </p:txBody>
      </p:sp>
      <p:sp>
        <p:nvSpPr>
          <p:cNvPr id="6" name="Slide Number Placeholder 5"/>
          <p:cNvSpPr>
            <a:spLocks noGrp="1"/>
          </p:cNvSpPr>
          <p:nvPr>
            <p:ph type="sldNum" sz="quarter" idx="12"/>
          </p:nvPr>
        </p:nvSpPr>
        <p:spPr/>
        <p:txBody>
          <a:bodyPr/>
          <a:lstStyle/>
          <a:p>
            <a:fld id="{E4BD9A94-4374-404B-AB47-E73324281F23}" type="slidenum">
              <a:rPr lang="sk-SK" smtClean="0">
                <a:solidFill>
                  <a:prstClr val="black">
                    <a:tint val="75000"/>
                  </a:prstClr>
                </a:solidFill>
              </a:rPr>
              <a:pPr/>
              <a:t>‹#›</a:t>
            </a:fld>
            <a:endParaRPr lang="sk-SK">
              <a:solidFill>
                <a:prstClr val="black">
                  <a:tint val="75000"/>
                </a:prstClr>
              </a:solidFill>
            </a:endParaRPr>
          </a:p>
        </p:txBody>
      </p:sp>
    </p:spTree>
    <p:extLst>
      <p:ext uri="{BB962C8B-B14F-4D97-AF65-F5344CB8AC3E}">
        <p14:creationId xmlns:p14="http://schemas.microsoft.com/office/powerpoint/2010/main" val="37078285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68F8F9-6E4C-4D84-B55E-B173FA38A66F}" type="datetimeFigureOut">
              <a:rPr lang="sk-SK" smtClean="0">
                <a:solidFill>
                  <a:prstClr val="black">
                    <a:tint val="75000"/>
                  </a:prstClr>
                </a:solidFill>
              </a:rPr>
              <a:pPr/>
              <a:t>11.11.2014</a:t>
            </a:fld>
            <a:endParaRPr lang="sk-SK">
              <a:solidFill>
                <a:prstClr val="black">
                  <a:tint val="75000"/>
                </a:prstClr>
              </a:solidFill>
            </a:endParaRPr>
          </a:p>
        </p:txBody>
      </p:sp>
      <p:sp>
        <p:nvSpPr>
          <p:cNvPr id="5" name="Footer Placeholder 4"/>
          <p:cNvSpPr>
            <a:spLocks noGrp="1"/>
          </p:cNvSpPr>
          <p:nvPr>
            <p:ph type="ftr" sz="quarter" idx="11"/>
          </p:nvPr>
        </p:nvSpPr>
        <p:spPr/>
        <p:txBody>
          <a:bodyPr/>
          <a:lstStyle/>
          <a:p>
            <a:endParaRPr lang="sk-SK">
              <a:solidFill>
                <a:prstClr val="black">
                  <a:tint val="75000"/>
                </a:prstClr>
              </a:solidFill>
            </a:endParaRPr>
          </a:p>
        </p:txBody>
      </p:sp>
      <p:sp>
        <p:nvSpPr>
          <p:cNvPr id="6" name="Slide Number Placeholder 5"/>
          <p:cNvSpPr>
            <a:spLocks noGrp="1"/>
          </p:cNvSpPr>
          <p:nvPr>
            <p:ph type="sldNum" sz="quarter" idx="12"/>
          </p:nvPr>
        </p:nvSpPr>
        <p:spPr/>
        <p:txBody>
          <a:bodyPr/>
          <a:lstStyle/>
          <a:p>
            <a:fld id="{E4BD9A94-4374-404B-AB47-E73324281F23}" type="slidenum">
              <a:rPr lang="sk-SK" smtClean="0">
                <a:solidFill>
                  <a:prstClr val="black">
                    <a:tint val="75000"/>
                  </a:prstClr>
                </a:solidFill>
              </a:rPr>
              <a:pPr/>
              <a:t>‹#›</a:t>
            </a:fld>
            <a:endParaRPr lang="sk-SK">
              <a:solidFill>
                <a:prstClr val="black">
                  <a:tint val="75000"/>
                </a:prstClr>
              </a:solidFill>
            </a:endParaRPr>
          </a:p>
        </p:txBody>
      </p:sp>
    </p:spTree>
    <p:extLst>
      <p:ext uri="{BB962C8B-B14F-4D97-AF65-F5344CB8AC3E}">
        <p14:creationId xmlns:p14="http://schemas.microsoft.com/office/powerpoint/2010/main" val="20683904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68F8F9-6E4C-4D84-B55E-B173FA38A66F}" type="datetimeFigureOut">
              <a:rPr lang="sk-SK" smtClean="0">
                <a:solidFill>
                  <a:prstClr val="black">
                    <a:tint val="75000"/>
                  </a:prstClr>
                </a:solidFill>
              </a:rPr>
              <a:pPr/>
              <a:t>11.11.2014</a:t>
            </a:fld>
            <a:endParaRPr lang="sk-SK">
              <a:solidFill>
                <a:prstClr val="black">
                  <a:tint val="75000"/>
                </a:prstClr>
              </a:solidFill>
            </a:endParaRPr>
          </a:p>
        </p:txBody>
      </p:sp>
      <p:sp>
        <p:nvSpPr>
          <p:cNvPr id="5" name="Footer Placeholder 4"/>
          <p:cNvSpPr>
            <a:spLocks noGrp="1"/>
          </p:cNvSpPr>
          <p:nvPr>
            <p:ph type="ftr" sz="quarter" idx="11"/>
          </p:nvPr>
        </p:nvSpPr>
        <p:spPr/>
        <p:txBody>
          <a:bodyPr/>
          <a:lstStyle/>
          <a:p>
            <a:endParaRPr lang="sk-SK">
              <a:solidFill>
                <a:prstClr val="black">
                  <a:tint val="75000"/>
                </a:prstClr>
              </a:solidFill>
            </a:endParaRPr>
          </a:p>
        </p:txBody>
      </p:sp>
      <p:sp>
        <p:nvSpPr>
          <p:cNvPr id="6" name="Slide Number Placeholder 5"/>
          <p:cNvSpPr>
            <a:spLocks noGrp="1"/>
          </p:cNvSpPr>
          <p:nvPr>
            <p:ph type="sldNum" sz="quarter" idx="12"/>
          </p:nvPr>
        </p:nvSpPr>
        <p:spPr/>
        <p:txBody>
          <a:bodyPr/>
          <a:lstStyle/>
          <a:p>
            <a:fld id="{E4BD9A94-4374-404B-AB47-E73324281F23}" type="slidenum">
              <a:rPr lang="sk-SK" smtClean="0">
                <a:solidFill>
                  <a:prstClr val="black">
                    <a:tint val="75000"/>
                  </a:prstClr>
                </a:solidFill>
              </a:rPr>
              <a:pPr/>
              <a:t>‹#›</a:t>
            </a:fld>
            <a:endParaRPr lang="sk-SK">
              <a:solidFill>
                <a:prstClr val="black">
                  <a:tint val="75000"/>
                </a:prstClr>
              </a:solidFill>
            </a:endParaRPr>
          </a:p>
        </p:txBody>
      </p:sp>
    </p:spTree>
    <p:extLst>
      <p:ext uri="{BB962C8B-B14F-4D97-AF65-F5344CB8AC3E}">
        <p14:creationId xmlns:p14="http://schemas.microsoft.com/office/powerpoint/2010/main" val="2715107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68F8F9-6E4C-4D84-B55E-B173FA38A66F}" type="datetimeFigureOut">
              <a:rPr lang="sk-SK" smtClean="0">
                <a:solidFill>
                  <a:prstClr val="black">
                    <a:tint val="75000"/>
                  </a:prstClr>
                </a:solidFill>
              </a:rPr>
              <a:pPr/>
              <a:t>11.11.2014</a:t>
            </a:fld>
            <a:endParaRPr lang="sk-SK">
              <a:solidFill>
                <a:prstClr val="black">
                  <a:tint val="75000"/>
                </a:prstClr>
              </a:solidFill>
            </a:endParaRPr>
          </a:p>
        </p:txBody>
      </p:sp>
      <p:sp>
        <p:nvSpPr>
          <p:cNvPr id="6" name="Footer Placeholder 5"/>
          <p:cNvSpPr>
            <a:spLocks noGrp="1"/>
          </p:cNvSpPr>
          <p:nvPr>
            <p:ph type="ftr" sz="quarter" idx="11"/>
          </p:nvPr>
        </p:nvSpPr>
        <p:spPr/>
        <p:txBody>
          <a:bodyPr/>
          <a:lstStyle/>
          <a:p>
            <a:endParaRPr lang="sk-SK">
              <a:solidFill>
                <a:prstClr val="black">
                  <a:tint val="75000"/>
                </a:prstClr>
              </a:solidFill>
            </a:endParaRPr>
          </a:p>
        </p:txBody>
      </p:sp>
      <p:sp>
        <p:nvSpPr>
          <p:cNvPr id="7" name="Slide Number Placeholder 6"/>
          <p:cNvSpPr>
            <a:spLocks noGrp="1"/>
          </p:cNvSpPr>
          <p:nvPr>
            <p:ph type="sldNum" sz="quarter" idx="12"/>
          </p:nvPr>
        </p:nvSpPr>
        <p:spPr/>
        <p:txBody>
          <a:bodyPr/>
          <a:lstStyle/>
          <a:p>
            <a:fld id="{E4BD9A94-4374-404B-AB47-E73324281F23}" type="slidenum">
              <a:rPr lang="sk-SK" smtClean="0">
                <a:solidFill>
                  <a:prstClr val="black">
                    <a:tint val="75000"/>
                  </a:prstClr>
                </a:solidFill>
              </a:rPr>
              <a:pPr/>
              <a:t>‹#›</a:t>
            </a:fld>
            <a:endParaRPr lang="sk-SK">
              <a:solidFill>
                <a:prstClr val="black">
                  <a:tint val="75000"/>
                </a:prstClr>
              </a:solidFill>
            </a:endParaRPr>
          </a:p>
        </p:txBody>
      </p:sp>
    </p:spTree>
    <p:extLst>
      <p:ext uri="{BB962C8B-B14F-4D97-AF65-F5344CB8AC3E}">
        <p14:creationId xmlns:p14="http://schemas.microsoft.com/office/powerpoint/2010/main" val="17240153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68F8F9-6E4C-4D84-B55E-B173FA38A66F}" type="datetimeFigureOut">
              <a:rPr lang="sk-SK" smtClean="0">
                <a:solidFill>
                  <a:prstClr val="black">
                    <a:tint val="75000"/>
                  </a:prstClr>
                </a:solidFill>
              </a:rPr>
              <a:pPr/>
              <a:t>11.11.2014</a:t>
            </a:fld>
            <a:endParaRPr lang="sk-SK">
              <a:solidFill>
                <a:prstClr val="black">
                  <a:tint val="75000"/>
                </a:prstClr>
              </a:solidFill>
            </a:endParaRPr>
          </a:p>
        </p:txBody>
      </p:sp>
      <p:sp>
        <p:nvSpPr>
          <p:cNvPr id="8" name="Footer Placeholder 7"/>
          <p:cNvSpPr>
            <a:spLocks noGrp="1"/>
          </p:cNvSpPr>
          <p:nvPr>
            <p:ph type="ftr" sz="quarter" idx="11"/>
          </p:nvPr>
        </p:nvSpPr>
        <p:spPr/>
        <p:txBody>
          <a:bodyPr/>
          <a:lstStyle/>
          <a:p>
            <a:endParaRPr lang="sk-SK">
              <a:solidFill>
                <a:prstClr val="black">
                  <a:tint val="75000"/>
                </a:prstClr>
              </a:solidFill>
            </a:endParaRPr>
          </a:p>
        </p:txBody>
      </p:sp>
      <p:sp>
        <p:nvSpPr>
          <p:cNvPr id="9" name="Slide Number Placeholder 8"/>
          <p:cNvSpPr>
            <a:spLocks noGrp="1"/>
          </p:cNvSpPr>
          <p:nvPr>
            <p:ph type="sldNum" sz="quarter" idx="12"/>
          </p:nvPr>
        </p:nvSpPr>
        <p:spPr/>
        <p:txBody>
          <a:bodyPr/>
          <a:lstStyle/>
          <a:p>
            <a:fld id="{E4BD9A94-4374-404B-AB47-E73324281F23}" type="slidenum">
              <a:rPr lang="sk-SK" smtClean="0">
                <a:solidFill>
                  <a:prstClr val="black">
                    <a:tint val="75000"/>
                  </a:prstClr>
                </a:solidFill>
              </a:rPr>
              <a:pPr/>
              <a:t>‹#›</a:t>
            </a:fld>
            <a:endParaRPr lang="sk-SK">
              <a:solidFill>
                <a:prstClr val="black">
                  <a:tint val="75000"/>
                </a:prstClr>
              </a:solidFill>
            </a:endParaRPr>
          </a:p>
        </p:txBody>
      </p:sp>
    </p:spTree>
    <p:extLst>
      <p:ext uri="{BB962C8B-B14F-4D97-AF65-F5344CB8AC3E}">
        <p14:creationId xmlns:p14="http://schemas.microsoft.com/office/powerpoint/2010/main" val="40842031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68F8F9-6E4C-4D84-B55E-B173FA38A66F}" type="datetimeFigureOut">
              <a:rPr lang="sk-SK" smtClean="0">
                <a:solidFill>
                  <a:prstClr val="black">
                    <a:tint val="75000"/>
                  </a:prstClr>
                </a:solidFill>
              </a:rPr>
              <a:pPr/>
              <a:t>11.11.2014</a:t>
            </a:fld>
            <a:endParaRPr lang="sk-SK">
              <a:solidFill>
                <a:prstClr val="black">
                  <a:tint val="75000"/>
                </a:prstClr>
              </a:solidFill>
            </a:endParaRPr>
          </a:p>
        </p:txBody>
      </p:sp>
      <p:sp>
        <p:nvSpPr>
          <p:cNvPr id="4" name="Footer Placeholder 3"/>
          <p:cNvSpPr>
            <a:spLocks noGrp="1"/>
          </p:cNvSpPr>
          <p:nvPr>
            <p:ph type="ftr" sz="quarter" idx="11"/>
          </p:nvPr>
        </p:nvSpPr>
        <p:spPr/>
        <p:txBody>
          <a:bodyPr/>
          <a:lstStyle/>
          <a:p>
            <a:endParaRPr lang="sk-SK">
              <a:solidFill>
                <a:prstClr val="black">
                  <a:tint val="75000"/>
                </a:prstClr>
              </a:solidFill>
            </a:endParaRPr>
          </a:p>
        </p:txBody>
      </p:sp>
      <p:sp>
        <p:nvSpPr>
          <p:cNvPr id="5" name="Slide Number Placeholder 4"/>
          <p:cNvSpPr>
            <a:spLocks noGrp="1"/>
          </p:cNvSpPr>
          <p:nvPr>
            <p:ph type="sldNum" sz="quarter" idx="12"/>
          </p:nvPr>
        </p:nvSpPr>
        <p:spPr/>
        <p:txBody>
          <a:bodyPr/>
          <a:lstStyle/>
          <a:p>
            <a:fld id="{E4BD9A94-4374-404B-AB47-E73324281F23}" type="slidenum">
              <a:rPr lang="sk-SK" smtClean="0">
                <a:solidFill>
                  <a:prstClr val="black">
                    <a:tint val="75000"/>
                  </a:prstClr>
                </a:solidFill>
              </a:rPr>
              <a:pPr/>
              <a:t>‹#›</a:t>
            </a:fld>
            <a:endParaRPr lang="sk-SK">
              <a:solidFill>
                <a:prstClr val="black">
                  <a:tint val="75000"/>
                </a:prstClr>
              </a:solidFill>
            </a:endParaRPr>
          </a:p>
        </p:txBody>
      </p:sp>
    </p:spTree>
    <p:extLst>
      <p:ext uri="{BB962C8B-B14F-4D97-AF65-F5344CB8AC3E}">
        <p14:creationId xmlns:p14="http://schemas.microsoft.com/office/powerpoint/2010/main" val="22393604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68F8F9-6E4C-4D84-B55E-B173FA38A66F}" type="datetimeFigureOut">
              <a:rPr lang="sk-SK" smtClean="0">
                <a:solidFill>
                  <a:prstClr val="black">
                    <a:tint val="75000"/>
                  </a:prstClr>
                </a:solidFill>
              </a:rPr>
              <a:pPr/>
              <a:t>11.11.2014</a:t>
            </a:fld>
            <a:endParaRPr lang="sk-SK">
              <a:solidFill>
                <a:prstClr val="black">
                  <a:tint val="75000"/>
                </a:prstClr>
              </a:solidFill>
            </a:endParaRPr>
          </a:p>
        </p:txBody>
      </p:sp>
      <p:sp>
        <p:nvSpPr>
          <p:cNvPr id="3" name="Footer Placeholder 2"/>
          <p:cNvSpPr>
            <a:spLocks noGrp="1"/>
          </p:cNvSpPr>
          <p:nvPr>
            <p:ph type="ftr" sz="quarter" idx="11"/>
          </p:nvPr>
        </p:nvSpPr>
        <p:spPr/>
        <p:txBody>
          <a:bodyPr/>
          <a:lstStyle/>
          <a:p>
            <a:endParaRPr lang="sk-SK">
              <a:solidFill>
                <a:prstClr val="black">
                  <a:tint val="75000"/>
                </a:prstClr>
              </a:solidFill>
            </a:endParaRPr>
          </a:p>
        </p:txBody>
      </p:sp>
      <p:sp>
        <p:nvSpPr>
          <p:cNvPr id="4" name="Slide Number Placeholder 3"/>
          <p:cNvSpPr>
            <a:spLocks noGrp="1"/>
          </p:cNvSpPr>
          <p:nvPr>
            <p:ph type="sldNum" sz="quarter" idx="12"/>
          </p:nvPr>
        </p:nvSpPr>
        <p:spPr/>
        <p:txBody>
          <a:bodyPr/>
          <a:lstStyle/>
          <a:p>
            <a:fld id="{E4BD9A94-4374-404B-AB47-E73324281F23}" type="slidenum">
              <a:rPr lang="sk-SK" smtClean="0">
                <a:solidFill>
                  <a:prstClr val="black">
                    <a:tint val="75000"/>
                  </a:prstClr>
                </a:solidFill>
              </a:rPr>
              <a:pPr/>
              <a:t>‹#›</a:t>
            </a:fld>
            <a:endParaRPr lang="sk-SK">
              <a:solidFill>
                <a:prstClr val="black">
                  <a:tint val="75000"/>
                </a:prstClr>
              </a:solidFill>
            </a:endParaRPr>
          </a:p>
        </p:txBody>
      </p:sp>
    </p:spTree>
    <p:extLst>
      <p:ext uri="{BB962C8B-B14F-4D97-AF65-F5344CB8AC3E}">
        <p14:creationId xmlns:p14="http://schemas.microsoft.com/office/powerpoint/2010/main" val="4043289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p>
            <a:fld id="{6A812B65-9A1B-42FF-8DDA-365A2B0950AF}" type="datetimeFigureOut">
              <a:rPr lang="sk-SK" smtClean="0"/>
              <a:pPr/>
              <a:t>11.11.2014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68F8F9-6E4C-4D84-B55E-B173FA38A66F}" type="datetimeFigureOut">
              <a:rPr lang="sk-SK" smtClean="0">
                <a:solidFill>
                  <a:prstClr val="black">
                    <a:tint val="75000"/>
                  </a:prstClr>
                </a:solidFill>
              </a:rPr>
              <a:pPr/>
              <a:t>11.11.2014</a:t>
            </a:fld>
            <a:endParaRPr lang="sk-SK">
              <a:solidFill>
                <a:prstClr val="black">
                  <a:tint val="75000"/>
                </a:prstClr>
              </a:solidFill>
            </a:endParaRPr>
          </a:p>
        </p:txBody>
      </p:sp>
      <p:sp>
        <p:nvSpPr>
          <p:cNvPr id="6" name="Footer Placeholder 5"/>
          <p:cNvSpPr>
            <a:spLocks noGrp="1"/>
          </p:cNvSpPr>
          <p:nvPr>
            <p:ph type="ftr" sz="quarter" idx="11"/>
          </p:nvPr>
        </p:nvSpPr>
        <p:spPr/>
        <p:txBody>
          <a:bodyPr/>
          <a:lstStyle/>
          <a:p>
            <a:endParaRPr lang="sk-SK">
              <a:solidFill>
                <a:prstClr val="black">
                  <a:tint val="75000"/>
                </a:prstClr>
              </a:solidFill>
            </a:endParaRPr>
          </a:p>
        </p:txBody>
      </p:sp>
      <p:sp>
        <p:nvSpPr>
          <p:cNvPr id="7" name="Slide Number Placeholder 6"/>
          <p:cNvSpPr>
            <a:spLocks noGrp="1"/>
          </p:cNvSpPr>
          <p:nvPr>
            <p:ph type="sldNum" sz="quarter" idx="12"/>
          </p:nvPr>
        </p:nvSpPr>
        <p:spPr/>
        <p:txBody>
          <a:bodyPr/>
          <a:lstStyle/>
          <a:p>
            <a:fld id="{E4BD9A94-4374-404B-AB47-E73324281F23}" type="slidenum">
              <a:rPr lang="sk-SK" smtClean="0">
                <a:solidFill>
                  <a:prstClr val="black">
                    <a:tint val="75000"/>
                  </a:prstClr>
                </a:solidFill>
              </a:rPr>
              <a:pPr/>
              <a:t>‹#›</a:t>
            </a:fld>
            <a:endParaRPr lang="sk-SK">
              <a:solidFill>
                <a:prstClr val="black">
                  <a:tint val="75000"/>
                </a:prstClr>
              </a:solidFill>
            </a:endParaRPr>
          </a:p>
        </p:txBody>
      </p:sp>
    </p:spTree>
    <p:extLst>
      <p:ext uri="{BB962C8B-B14F-4D97-AF65-F5344CB8AC3E}">
        <p14:creationId xmlns:p14="http://schemas.microsoft.com/office/powerpoint/2010/main" val="40604312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68F8F9-6E4C-4D84-B55E-B173FA38A66F}" type="datetimeFigureOut">
              <a:rPr lang="sk-SK" smtClean="0">
                <a:solidFill>
                  <a:prstClr val="black">
                    <a:tint val="75000"/>
                  </a:prstClr>
                </a:solidFill>
              </a:rPr>
              <a:pPr/>
              <a:t>11.11.2014</a:t>
            </a:fld>
            <a:endParaRPr lang="sk-SK">
              <a:solidFill>
                <a:prstClr val="black">
                  <a:tint val="75000"/>
                </a:prstClr>
              </a:solidFill>
            </a:endParaRPr>
          </a:p>
        </p:txBody>
      </p:sp>
      <p:sp>
        <p:nvSpPr>
          <p:cNvPr id="6" name="Footer Placeholder 5"/>
          <p:cNvSpPr>
            <a:spLocks noGrp="1"/>
          </p:cNvSpPr>
          <p:nvPr>
            <p:ph type="ftr" sz="quarter" idx="11"/>
          </p:nvPr>
        </p:nvSpPr>
        <p:spPr/>
        <p:txBody>
          <a:bodyPr/>
          <a:lstStyle/>
          <a:p>
            <a:endParaRPr lang="sk-SK">
              <a:solidFill>
                <a:prstClr val="black">
                  <a:tint val="75000"/>
                </a:prstClr>
              </a:solidFill>
            </a:endParaRPr>
          </a:p>
        </p:txBody>
      </p:sp>
      <p:sp>
        <p:nvSpPr>
          <p:cNvPr id="7" name="Slide Number Placeholder 6"/>
          <p:cNvSpPr>
            <a:spLocks noGrp="1"/>
          </p:cNvSpPr>
          <p:nvPr>
            <p:ph type="sldNum" sz="quarter" idx="12"/>
          </p:nvPr>
        </p:nvSpPr>
        <p:spPr/>
        <p:txBody>
          <a:bodyPr/>
          <a:lstStyle/>
          <a:p>
            <a:fld id="{E4BD9A94-4374-404B-AB47-E73324281F23}" type="slidenum">
              <a:rPr lang="sk-SK" smtClean="0">
                <a:solidFill>
                  <a:prstClr val="black">
                    <a:tint val="75000"/>
                  </a:prstClr>
                </a:solidFill>
              </a:rPr>
              <a:pPr/>
              <a:t>‹#›</a:t>
            </a:fld>
            <a:endParaRPr lang="sk-SK">
              <a:solidFill>
                <a:prstClr val="black">
                  <a:tint val="75000"/>
                </a:prstClr>
              </a:solidFill>
            </a:endParaRPr>
          </a:p>
        </p:txBody>
      </p:sp>
    </p:spTree>
    <p:extLst>
      <p:ext uri="{BB962C8B-B14F-4D97-AF65-F5344CB8AC3E}">
        <p14:creationId xmlns:p14="http://schemas.microsoft.com/office/powerpoint/2010/main" val="38238905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68F8F9-6E4C-4D84-B55E-B173FA38A66F}" type="datetimeFigureOut">
              <a:rPr lang="sk-SK" smtClean="0">
                <a:solidFill>
                  <a:prstClr val="black">
                    <a:tint val="75000"/>
                  </a:prstClr>
                </a:solidFill>
              </a:rPr>
              <a:pPr/>
              <a:t>11.11.2014</a:t>
            </a:fld>
            <a:endParaRPr lang="sk-SK">
              <a:solidFill>
                <a:prstClr val="black">
                  <a:tint val="75000"/>
                </a:prstClr>
              </a:solidFill>
            </a:endParaRPr>
          </a:p>
        </p:txBody>
      </p:sp>
      <p:sp>
        <p:nvSpPr>
          <p:cNvPr id="5" name="Footer Placeholder 4"/>
          <p:cNvSpPr>
            <a:spLocks noGrp="1"/>
          </p:cNvSpPr>
          <p:nvPr>
            <p:ph type="ftr" sz="quarter" idx="11"/>
          </p:nvPr>
        </p:nvSpPr>
        <p:spPr/>
        <p:txBody>
          <a:bodyPr/>
          <a:lstStyle/>
          <a:p>
            <a:endParaRPr lang="sk-SK">
              <a:solidFill>
                <a:prstClr val="black">
                  <a:tint val="75000"/>
                </a:prstClr>
              </a:solidFill>
            </a:endParaRPr>
          </a:p>
        </p:txBody>
      </p:sp>
      <p:sp>
        <p:nvSpPr>
          <p:cNvPr id="6" name="Slide Number Placeholder 5"/>
          <p:cNvSpPr>
            <a:spLocks noGrp="1"/>
          </p:cNvSpPr>
          <p:nvPr>
            <p:ph type="sldNum" sz="quarter" idx="12"/>
          </p:nvPr>
        </p:nvSpPr>
        <p:spPr/>
        <p:txBody>
          <a:bodyPr/>
          <a:lstStyle/>
          <a:p>
            <a:fld id="{E4BD9A94-4374-404B-AB47-E73324281F23}" type="slidenum">
              <a:rPr lang="sk-SK" smtClean="0">
                <a:solidFill>
                  <a:prstClr val="black">
                    <a:tint val="75000"/>
                  </a:prstClr>
                </a:solidFill>
              </a:rPr>
              <a:pPr/>
              <a:t>‹#›</a:t>
            </a:fld>
            <a:endParaRPr lang="sk-SK">
              <a:solidFill>
                <a:prstClr val="black">
                  <a:tint val="75000"/>
                </a:prstClr>
              </a:solidFill>
            </a:endParaRPr>
          </a:p>
        </p:txBody>
      </p:sp>
    </p:spTree>
    <p:extLst>
      <p:ext uri="{BB962C8B-B14F-4D97-AF65-F5344CB8AC3E}">
        <p14:creationId xmlns:p14="http://schemas.microsoft.com/office/powerpoint/2010/main" val="15092114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68F8F9-6E4C-4D84-B55E-B173FA38A66F}" type="datetimeFigureOut">
              <a:rPr lang="sk-SK" smtClean="0">
                <a:solidFill>
                  <a:prstClr val="black">
                    <a:tint val="75000"/>
                  </a:prstClr>
                </a:solidFill>
              </a:rPr>
              <a:pPr/>
              <a:t>11.11.2014</a:t>
            </a:fld>
            <a:endParaRPr lang="sk-SK">
              <a:solidFill>
                <a:prstClr val="black">
                  <a:tint val="75000"/>
                </a:prstClr>
              </a:solidFill>
            </a:endParaRPr>
          </a:p>
        </p:txBody>
      </p:sp>
      <p:sp>
        <p:nvSpPr>
          <p:cNvPr id="5" name="Footer Placeholder 4"/>
          <p:cNvSpPr>
            <a:spLocks noGrp="1"/>
          </p:cNvSpPr>
          <p:nvPr>
            <p:ph type="ftr" sz="quarter" idx="11"/>
          </p:nvPr>
        </p:nvSpPr>
        <p:spPr/>
        <p:txBody>
          <a:bodyPr/>
          <a:lstStyle/>
          <a:p>
            <a:endParaRPr lang="sk-SK">
              <a:solidFill>
                <a:prstClr val="black">
                  <a:tint val="75000"/>
                </a:prstClr>
              </a:solidFill>
            </a:endParaRPr>
          </a:p>
        </p:txBody>
      </p:sp>
      <p:sp>
        <p:nvSpPr>
          <p:cNvPr id="6" name="Slide Number Placeholder 5"/>
          <p:cNvSpPr>
            <a:spLocks noGrp="1"/>
          </p:cNvSpPr>
          <p:nvPr>
            <p:ph type="sldNum" sz="quarter" idx="12"/>
          </p:nvPr>
        </p:nvSpPr>
        <p:spPr/>
        <p:txBody>
          <a:bodyPr/>
          <a:lstStyle/>
          <a:p>
            <a:fld id="{E4BD9A94-4374-404B-AB47-E73324281F23}" type="slidenum">
              <a:rPr lang="sk-SK" smtClean="0">
                <a:solidFill>
                  <a:prstClr val="black">
                    <a:tint val="75000"/>
                  </a:prstClr>
                </a:solidFill>
              </a:rPr>
              <a:pPr/>
              <a:t>‹#›</a:t>
            </a:fld>
            <a:endParaRPr lang="sk-SK">
              <a:solidFill>
                <a:prstClr val="black">
                  <a:tint val="75000"/>
                </a:prstClr>
              </a:solidFill>
            </a:endParaRPr>
          </a:p>
        </p:txBody>
      </p:sp>
    </p:spTree>
    <p:extLst>
      <p:ext uri="{BB962C8B-B14F-4D97-AF65-F5344CB8AC3E}">
        <p14:creationId xmlns:p14="http://schemas.microsoft.com/office/powerpoint/2010/main" val="1730617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6A812B65-9A1B-42FF-8DDA-365A2B0950AF}" type="datetimeFigureOut">
              <a:rPr lang="sk-SK" smtClean="0"/>
              <a:pPr/>
              <a:t>11.11.2014</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6A812B65-9A1B-42FF-8DDA-365A2B0950AF}" type="datetimeFigureOut">
              <a:rPr lang="sk-SK" smtClean="0"/>
              <a:pPr/>
              <a:t>11.11.2014</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2"/>
          <p:cNvSpPr>
            <a:spLocks noGrp="1"/>
          </p:cNvSpPr>
          <p:nvPr>
            <p:ph type="dt" sz="half" idx="10"/>
          </p:nvPr>
        </p:nvSpPr>
        <p:spPr/>
        <p:txBody>
          <a:bodyPr/>
          <a:lstStyle/>
          <a:p>
            <a:fld id="{6A812B65-9A1B-42FF-8DDA-365A2B0950AF}" type="datetimeFigureOut">
              <a:rPr lang="sk-SK" smtClean="0"/>
              <a:pPr/>
              <a:t>11.11.2014</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6A812B65-9A1B-42FF-8DDA-365A2B0950AF}" type="datetimeFigureOut">
              <a:rPr lang="sk-SK" smtClean="0"/>
              <a:pPr/>
              <a:t>11.11.2014</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6A812B65-9A1B-42FF-8DDA-365A2B0950AF}" type="datetimeFigureOut">
              <a:rPr lang="sk-SK" smtClean="0"/>
              <a:pPr/>
              <a:t>11.11.2014</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6A812B65-9A1B-42FF-8DDA-365A2B0950AF}" type="datetimeFigureOut">
              <a:rPr lang="sk-SK" smtClean="0"/>
              <a:pPr/>
              <a:t>11.11.2014</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bg1">
                <a:lumMod val="9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812B65-9A1B-42FF-8DDA-365A2B0950AF}" type="datetimeFigureOut">
              <a:rPr lang="sk-SK" smtClean="0"/>
              <a:pPr/>
              <a:t>11.11.2014</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63108-0728-4F2C-A3A7-356034624A9C}"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68F8F9-6E4C-4D84-B55E-B173FA38A66F}" type="datetimeFigureOut">
              <a:rPr lang="sk-SK" smtClean="0">
                <a:solidFill>
                  <a:prstClr val="black">
                    <a:tint val="75000"/>
                  </a:prstClr>
                </a:solidFill>
              </a:rPr>
              <a:pPr/>
              <a:t>11.11.2014</a:t>
            </a:fld>
            <a:endParaRPr lang="sk-SK">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BD9A94-4374-404B-AB47-E73324281F23}" type="slidenum">
              <a:rPr lang="sk-SK" smtClean="0">
                <a:solidFill>
                  <a:prstClr val="black">
                    <a:tint val="75000"/>
                  </a:prstClr>
                </a:solidFill>
              </a:rPr>
              <a:pPr/>
              <a:t>‹#›</a:t>
            </a:fld>
            <a:endParaRPr lang="sk-SK">
              <a:solidFill>
                <a:prstClr val="black">
                  <a:tint val="75000"/>
                </a:prstClr>
              </a:solidFill>
            </a:endParaRPr>
          </a:p>
        </p:txBody>
      </p:sp>
    </p:spTree>
    <p:extLst>
      <p:ext uri="{BB962C8B-B14F-4D97-AF65-F5344CB8AC3E}">
        <p14:creationId xmlns:p14="http://schemas.microsoft.com/office/powerpoint/2010/main" val="417728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68F8F9-6E4C-4D84-B55E-B173FA38A66F}" type="datetimeFigureOut">
              <a:rPr lang="sk-SK" smtClean="0">
                <a:solidFill>
                  <a:prstClr val="black">
                    <a:tint val="75000"/>
                  </a:prstClr>
                </a:solidFill>
              </a:rPr>
              <a:pPr/>
              <a:t>11.11.2014</a:t>
            </a:fld>
            <a:endParaRPr lang="sk-SK">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BD9A94-4374-404B-AB47-E73324281F23}" type="slidenum">
              <a:rPr lang="sk-SK" smtClean="0">
                <a:solidFill>
                  <a:prstClr val="black">
                    <a:tint val="75000"/>
                  </a:prstClr>
                </a:solidFill>
              </a:rPr>
              <a:pPr/>
              <a:t>‹#›</a:t>
            </a:fld>
            <a:endParaRPr lang="sk-SK">
              <a:solidFill>
                <a:prstClr val="black">
                  <a:tint val="75000"/>
                </a:prstClr>
              </a:solidFill>
            </a:endParaRPr>
          </a:p>
        </p:txBody>
      </p:sp>
    </p:spTree>
    <p:extLst>
      <p:ext uri="{BB962C8B-B14F-4D97-AF65-F5344CB8AC3E}">
        <p14:creationId xmlns:p14="http://schemas.microsoft.com/office/powerpoint/2010/main" val="36089250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8.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www.coursera.org/course/nl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www.fit.vutbr.cz/~imikolov/rnnlm/" TargetMode="External"/><Relationship Id="rId3" Type="http://schemas.openxmlformats.org/officeDocument/2006/relationships/hyperlink" Target="http://opennlp.apache.org/" TargetMode="External"/><Relationship Id="rId7" Type="http://schemas.openxmlformats.org/officeDocument/2006/relationships/hyperlink" Target="https://code.google.com/p/word2vec/" TargetMode="External"/><Relationship Id="rId2" Type="http://schemas.openxmlformats.org/officeDocument/2006/relationships/hyperlink" Target="http://nlp.stanford.edu/software/corenlp.shtml" TargetMode="External"/><Relationship Id="rId1" Type="http://schemas.openxmlformats.org/officeDocument/2006/relationships/slideLayout" Target="../slideLayouts/slideLayout2.xml"/><Relationship Id="rId6" Type="http://schemas.openxmlformats.org/officeDocument/2006/relationships/hyperlink" Target="http://wordnet.princeton.edu/" TargetMode="External"/><Relationship Id="rId5" Type="http://schemas.openxmlformats.org/officeDocument/2006/relationships/hyperlink" Target="http://radimrehurek.com/gensim/" TargetMode="External"/><Relationship Id="rId10" Type="http://schemas.openxmlformats.org/officeDocument/2006/relationships/hyperlink" Target="http://arxiv.org/pdf/1309.4168v1.pdf" TargetMode="External"/><Relationship Id="rId4" Type="http://schemas.openxmlformats.org/officeDocument/2006/relationships/hyperlink" Target="http://nltk.org/" TargetMode="External"/><Relationship Id="rId9" Type="http://schemas.openxmlformats.org/officeDocument/2006/relationships/hyperlink" Target="http://homepage.tudelft.nl/19j49/t-SNE.html"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github.com/louismullie/open-nlp" TargetMode="External"/><Relationship Id="rId7" Type="http://schemas.openxmlformats.org/officeDocument/2006/relationships/hyperlink" Target="https://github.com/mojombo/chronic" TargetMode="External"/><Relationship Id="rId2" Type="http://schemas.openxmlformats.org/officeDocument/2006/relationships/hyperlink" Target="https://github.com/louismullie/stanford-core-nlp" TargetMode="External"/><Relationship Id="rId1" Type="http://schemas.openxmlformats.org/officeDocument/2006/relationships/slideLayout" Target="../slideLayouts/slideLayout2.xml"/><Relationship Id="rId6" Type="http://schemas.openxmlformats.org/officeDocument/2006/relationships/hyperlink" Target="http://deveiate.org/projects/Linguistics" TargetMode="External"/><Relationship Id="rId5" Type="http://schemas.openxmlformats.org/officeDocument/2006/relationships/hyperlink" Target="https://github.com/louismullie/treat" TargetMode="External"/><Relationship Id="rId4" Type="http://schemas.openxmlformats.org/officeDocument/2006/relationships/hyperlink" Target="https://github.com/lfcipriani/punkt-segmenter"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sk-SK" dirty="0" smtClean="0"/>
              <a:t>Spracovanie prirodzeného jazyka</a:t>
            </a:r>
            <a:endParaRPr lang="sk-SK" dirty="0"/>
          </a:p>
        </p:txBody>
      </p:sp>
      <p:sp>
        <p:nvSpPr>
          <p:cNvPr id="3" name="Podnadpis 2"/>
          <p:cNvSpPr>
            <a:spLocks noGrp="1"/>
          </p:cNvSpPr>
          <p:nvPr>
            <p:ph type="subTitle" idx="1"/>
          </p:nvPr>
        </p:nvSpPr>
        <p:spPr/>
        <p:txBody>
          <a:bodyPr>
            <a:normAutofit/>
          </a:bodyPr>
          <a:lstStyle/>
          <a:p>
            <a:r>
              <a:rPr lang="sk-SK" dirty="0" smtClean="0">
                <a:cs typeface="Arial" pitchFamily="34" charset="0"/>
              </a:rPr>
              <a:t>R</a:t>
            </a:r>
            <a:r>
              <a:rPr lang="en-US" dirty="0" smtClean="0">
                <a:cs typeface="Arial" pitchFamily="34" charset="0"/>
              </a:rPr>
              <a:t>obo</a:t>
            </a:r>
            <a:r>
              <a:rPr lang="sk-SK" dirty="0" smtClean="0">
                <a:cs typeface="Arial" pitchFamily="34" charset="0"/>
              </a:rPr>
              <a:t> Móro, Márius </a:t>
            </a:r>
            <a:r>
              <a:rPr lang="sk-SK" dirty="0" err="1" smtClean="0">
                <a:cs typeface="Arial" pitchFamily="34" charset="0"/>
              </a:rPr>
              <a:t>Šajgalík</a:t>
            </a:r>
            <a:endParaRPr lang="sk-SK" dirty="0" smtClean="0">
              <a:cs typeface="Arial" pitchFamily="34" charset="0"/>
            </a:endParaRPr>
          </a:p>
          <a:p>
            <a:r>
              <a:rPr lang="sk-SK" dirty="0" err="1" smtClean="0">
                <a:cs typeface="Arial" pitchFamily="34" charset="0"/>
              </a:rPr>
              <a:t>PeWe</a:t>
            </a:r>
            <a:r>
              <a:rPr lang="sk-SK" dirty="0" smtClean="0">
                <a:cs typeface="Arial" pitchFamily="34" charset="0"/>
              </a:rPr>
              <a:t>, </a:t>
            </a:r>
            <a:r>
              <a:rPr lang="en-US" dirty="0" smtClean="0">
                <a:cs typeface="Arial" pitchFamily="34" charset="0"/>
              </a:rPr>
              <a:t>11</a:t>
            </a:r>
            <a:r>
              <a:rPr lang="sk-SK" dirty="0">
                <a:cs typeface="Arial" pitchFamily="34" charset="0"/>
              </a:rPr>
              <a:t>.</a:t>
            </a:r>
            <a:r>
              <a:rPr lang="en-US" dirty="0">
                <a:cs typeface="Arial" pitchFamily="34" charset="0"/>
              </a:rPr>
              <a:t>11</a:t>
            </a:r>
            <a:r>
              <a:rPr lang="sk-SK" dirty="0">
                <a:cs typeface="Arial" pitchFamily="34" charset="0"/>
              </a:rPr>
              <a:t>.201</a:t>
            </a:r>
            <a:r>
              <a:rPr lang="en-US" dirty="0" smtClean="0">
                <a:cs typeface="Arial" pitchFamily="34" charset="0"/>
              </a:rPr>
              <a:t>4</a:t>
            </a:r>
            <a:endParaRPr lang="sk-SK" dirty="0">
              <a:cs typeface="Arial" pitchFamily="34" charset="0"/>
            </a:endParaRPr>
          </a:p>
        </p:txBody>
      </p:sp>
      <p:pic>
        <p:nvPicPr>
          <p:cNvPr id="6" name="Obrázok 5" descr="logo_pewe_titled_fullcolor_lbcg_fin.png"/>
          <p:cNvPicPr>
            <a:picLocks noChangeAspect="1"/>
          </p:cNvPicPr>
          <p:nvPr/>
        </p:nvPicPr>
        <p:blipFill>
          <a:blip r:embed="rId2" cstate="print"/>
          <a:stretch>
            <a:fillRect/>
          </a:stretch>
        </p:blipFill>
        <p:spPr>
          <a:xfrm>
            <a:off x="6705600" y="152400"/>
            <a:ext cx="2208840" cy="79208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Určovanie slovných druhov</a:t>
            </a:r>
            <a:endParaRPr lang="sk-SK" dirty="0"/>
          </a:p>
        </p:txBody>
      </p:sp>
      <p:pic>
        <p:nvPicPr>
          <p:cNvPr id="4" name="Content Placeholder 3"/>
          <p:cNvPicPr>
            <a:picLocks noGrp="1" noChangeAspect="1"/>
          </p:cNvPicPr>
          <p:nvPr>
            <p:ph idx="1"/>
          </p:nvPr>
        </p:nvPicPr>
        <p:blipFill>
          <a:blip r:embed="rId2"/>
          <a:stretch>
            <a:fillRect/>
          </a:stretch>
        </p:blipFill>
        <p:spPr>
          <a:xfrm>
            <a:off x="628650" y="3179278"/>
            <a:ext cx="7886700" cy="1644031"/>
          </a:xfrm>
          <a:prstGeom prst="rect">
            <a:avLst/>
          </a:prstGeom>
        </p:spPr>
      </p:pic>
    </p:spTree>
    <p:extLst>
      <p:ext uri="{BB962C8B-B14F-4D97-AF65-F5344CB8AC3E}">
        <p14:creationId xmlns:p14="http://schemas.microsoft.com/office/powerpoint/2010/main" val="293663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Určovanie menných entít</a:t>
            </a:r>
            <a:endParaRPr lang="sk-SK" dirty="0"/>
          </a:p>
        </p:txBody>
      </p:sp>
      <p:pic>
        <p:nvPicPr>
          <p:cNvPr id="4" name="Content Placeholder 3"/>
          <p:cNvPicPr>
            <a:picLocks noGrp="1" noChangeAspect="1"/>
          </p:cNvPicPr>
          <p:nvPr>
            <p:ph idx="1"/>
          </p:nvPr>
        </p:nvPicPr>
        <p:blipFill>
          <a:blip r:embed="rId2"/>
          <a:stretch>
            <a:fillRect/>
          </a:stretch>
        </p:blipFill>
        <p:spPr>
          <a:xfrm>
            <a:off x="628650" y="3346008"/>
            <a:ext cx="7886700" cy="1310572"/>
          </a:xfrm>
          <a:prstGeom prst="rect">
            <a:avLst/>
          </a:prstGeom>
        </p:spPr>
      </p:pic>
    </p:spTree>
    <p:extLst>
      <p:ext uri="{BB962C8B-B14F-4D97-AF65-F5344CB8AC3E}">
        <p14:creationId xmlns:p14="http://schemas.microsoft.com/office/powerpoint/2010/main" val="4278596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Určovanie </a:t>
            </a:r>
            <a:r>
              <a:rPr lang="sk-SK" dirty="0" err="1" smtClean="0"/>
              <a:t>koreferencií</a:t>
            </a:r>
            <a:endParaRPr lang="sk-SK" dirty="0"/>
          </a:p>
        </p:txBody>
      </p:sp>
      <p:pic>
        <p:nvPicPr>
          <p:cNvPr id="5" name="Content Placeholder 4"/>
          <p:cNvPicPr>
            <a:picLocks noGrp="1" noChangeAspect="1"/>
          </p:cNvPicPr>
          <p:nvPr>
            <p:ph idx="1"/>
          </p:nvPr>
        </p:nvPicPr>
        <p:blipFill>
          <a:blip r:embed="rId2"/>
          <a:stretch>
            <a:fillRect/>
          </a:stretch>
        </p:blipFill>
        <p:spPr>
          <a:xfrm>
            <a:off x="628650" y="3482738"/>
            <a:ext cx="7886700" cy="1037112"/>
          </a:xfrm>
          <a:prstGeom prst="rect">
            <a:avLst/>
          </a:prstGeom>
        </p:spPr>
      </p:pic>
    </p:spTree>
    <p:extLst>
      <p:ext uri="{BB962C8B-B14F-4D97-AF65-F5344CB8AC3E}">
        <p14:creationId xmlns:p14="http://schemas.microsoft.com/office/powerpoint/2010/main" val="3179874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Určovanie závislostí</a:t>
            </a:r>
            <a:endParaRPr lang="sk-SK" dirty="0"/>
          </a:p>
        </p:txBody>
      </p:sp>
      <p:pic>
        <p:nvPicPr>
          <p:cNvPr id="4" name="Content Placeholder 3"/>
          <p:cNvPicPr>
            <a:picLocks noGrp="1" noChangeAspect="1"/>
          </p:cNvPicPr>
          <p:nvPr>
            <p:ph idx="1"/>
          </p:nvPr>
        </p:nvPicPr>
        <p:blipFill>
          <a:blip r:embed="rId2"/>
          <a:stretch>
            <a:fillRect/>
          </a:stretch>
        </p:blipFill>
        <p:spPr>
          <a:xfrm>
            <a:off x="1061967" y="1825625"/>
            <a:ext cx="7020066" cy="4351338"/>
          </a:xfrm>
          <a:prstGeom prst="rect">
            <a:avLst/>
          </a:prstGeom>
        </p:spPr>
      </p:pic>
    </p:spTree>
    <p:extLst>
      <p:ext uri="{BB962C8B-B14F-4D97-AF65-F5344CB8AC3E}">
        <p14:creationId xmlns:p14="http://schemas.microsoft.com/office/powerpoint/2010/main" val="2065799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365126"/>
            <a:ext cx="8219136" cy="5811837"/>
          </a:xfrm>
        </p:spPr>
        <p:txBody>
          <a:bodyPr>
            <a:noAutofit/>
          </a:bodyPr>
          <a:lstStyle/>
          <a:p>
            <a:pPr marL="0" indent="0">
              <a:buNone/>
            </a:pPr>
            <a:r>
              <a:rPr lang="sk-SK" sz="2400" dirty="0">
                <a:latin typeface="Consolas" panose="020B0609020204030204" pitchFamily="49" charset="0"/>
                <a:cs typeface="Consolas" panose="020B0609020204030204" pitchFamily="49" charset="0"/>
              </a:rPr>
              <a:t>(ROOT</a:t>
            </a:r>
          </a:p>
          <a:p>
            <a:pPr marL="0" indent="0">
              <a:buNone/>
            </a:pPr>
            <a:r>
              <a:rPr lang="sk-SK" sz="2400" dirty="0">
                <a:latin typeface="Consolas" panose="020B0609020204030204" pitchFamily="49" charset="0"/>
                <a:cs typeface="Consolas" panose="020B0609020204030204" pitchFamily="49" charset="0"/>
              </a:rPr>
              <a:t>  (S</a:t>
            </a:r>
          </a:p>
          <a:p>
            <a:pPr marL="0" indent="0">
              <a:buNone/>
            </a:pPr>
            <a:r>
              <a:rPr lang="sk-SK" sz="2400" dirty="0">
                <a:latin typeface="Consolas" panose="020B0609020204030204" pitchFamily="49" charset="0"/>
                <a:cs typeface="Consolas" panose="020B0609020204030204" pitchFamily="49" charset="0"/>
              </a:rPr>
              <a:t>    (S</a:t>
            </a:r>
          </a:p>
          <a:p>
            <a:pPr marL="0" indent="0">
              <a:buNone/>
            </a:pPr>
            <a:r>
              <a:rPr lang="sk-SK" sz="2400" dirty="0">
                <a:latin typeface="Consolas" panose="020B0609020204030204" pitchFamily="49" charset="0"/>
                <a:cs typeface="Consolas" panose="020B0609020204030204" pitchFamily="49" charset="0"/>
              </a:rPr>
              <a:t>      (NP</a:t>
            </a:r>
          </a:p>
          <a:p>
            <a:pPr marL="0" indent="0">
              <a:buNone/>
            </a:pPr>
            <a:r>
              <a:rPr lang="sk-SK" sz="2400" dirty="0">
                <a:latin typeface="Consolas" panose="020B0609020204030204" pitchFamily="49" charset="0"/>
                <a:cs typeface="Consolas" panose="020B0609020204030204" pitchFamily="49" charset="0"/>
              </a:rPr>
              <a:t>        (NP (DT </a:t>
            </a:r>
            <a:r>
              <a:rPr lang="sk-SK" sz="2400" dirty="0" err="1">
                <a:latin typeface="Consolas" panose="020B0609020204030204" pitchFamily="49" charset="0"/>
                <a:cs typeface="Consolas" panose="020B0609020204030204" pitchFamily="49" charset="0"/>
              </a:rPr>
              <a:t>The</a:t>
            </a:r>
            <a:r>
              <a:rPr lang="sk-SK" sz="2400" dirty="0">
                <a:latin typeface="Consolas" panose="020B0609020204030204" pitchFamily="49" charset="0"/>
                <a:cs typeface="Consolas" panose="020B0609020204030204" pitchFamily="49" charset="0"/>
              </a:rPr>
              <a:t>) (JJS </a:t>
            </a:r>
            <a:r>
              <a:rPr lang="sk-SK" sz="2400" dirty="0" err="1">
                <a:latin typeface="Consolas" panose="020B0609020204030204" pitchFamily="49" charset="0"/>
                <a:cs typeface="Consolas" panose="020B0609020204030204" pitchFamily="49" charset="0"/>
              </a:rPr>
              <a:t>strongest</a:t>
            </a:r>
            <a:r>
              <a:rPr lang="sk-SK" sz="2400" dirty="0">
                <a:latin typeface="Consolas" panose="020B0609020204030204" pitchFamily="49" charset="0"/>
                <a:cs typeface="Consolas" panose="020B0609020204030204" pitchFamily="49" charset="0"/>
              </a:rPr>
              <a:t>) (NN </a:t>
            </a:r>
            <a:r>
              <a:rPr lang="sk-SK" sz="2400" dirty="0" err="1">
                <a:latin typeface="Consolas" panose="020B0609020204030204" pitchFamily="49" charset="0"/>
                <a:cs typeface="Consolas" panose="020B0609020204030204" pitchFamily="49" charset="0"/>
              </a:rPr>
              <a:t>rain</a:t>
            </a:r>
            <a:r>
              <a:rPr lang="sk-SK" sz="2400" dirty="0">
                <a:latin typeface="Consolas" panose="020B0609020204030204" pitchFamily="49" charset="0"/>
                <a:cs typeface="Consolas" panose="020B0609020204030204" pitchFamily="49" charset="0"/>
              </a:rPr>
              <a:t>))</a:t>
            </a:r>
          </a:p>
          <a:p>
            <a:pPr marL="0" indent="0">
              <a:buNone/>
            </a:pPr>
            <a:r>
              <a:rPr lang="sk-SK" sz="2400" dirty="0">
                <a:latin typeface="Consolas" panose="020B0609020204030204" pitchFamily="49" charset="0"/>
                <a:cs typeface="Consolas" panose="020B0609020204030204" pitchFamily="49" charset="0"/>
              </a:rPr>
              <a:t>        (VP</a:t>
            </a:r>
          </a:p>
          <a:p>
            <a:pPr marL="0" indent="0">
              <a:buNone/>
            </a:pPr>
            <a:r>
              <a:rPr lang="sk-SK" sz="2400" dirty="0">
                <a:latin typeface="Consolas" panose="020B0609020204030204" pitchFamily="49" charset="0"/>
                <a:cs typeface="Consolas" panose="020B0609020204030204" pitchFamily="49" charset="0"/>
              </a:rPr>
              <a:t>          (ADVP (RB </a:t>
            </a:r>
            <a:r>
              <a:rPr lang="sk-SK" sz="2400" dirty="0" err="1">
                <a:latin typeface="Consolas" panose="020B0609020204030204" pitchFamily="49" charset="0"/>
                <a:cs typeface="Consolas" panose="020B0609020204030204" pitchFamily="49" charset="0"/>
              </a:rPr>
              <a:t>ever</a:t>
            </a:r>
            <a:r>
              <a:rPr lang="sk-SK" sz="2400" dirty="0">
                <a:latin typeface="Consolas" panose="020B0609020204030204" pitchFamily="49" charset="0"/>
                <a:cs typeface="Consolas" panose="020B0609020204030204" pitchFamily="49" charset="0"/>
              </a:rPr>
              <a:t>))</a:t>
            </a:r>
          </a:p>
          <a:p>
            <a:pPr marL="0" indent="0">
              <a:buNone/>
            </a:pPr>
            <a:r>
              <a:rPr lang="sk-SK" sz="2400" dirty="0">
                <a:latin typeface="Consolas" panose="020B0609020204030204" pitchFamily="49" charset="0"/>
                <a:cs typeface="Consolas" panose="020B0609020204030204" pitchFamily="49" charset="0"/>
              </a:rPr>
              <a:t>          (VBN </a:t>
            </a:r>
            <a:r>
              <a:rPr lang="sk-SK" sz="2400" dirty="0" err="1">
                <a:latin typeface="Consolas" panose="020B0609020204030204" pitchFamily="49" charset="0"/>
                <a:cs typeface="Consolas" panose="020B0609020204030204" pitchFamily="49" charset="0"/>
              </a:rPr>
              <a:t>recorded</a:t>
            </a:r>
            <a:r>
              <a:rPr lang="sk-SK" sz="2400" dirty="0">
                <a:latin typeface="Consolas" panose="020B0609020204030204" pitchFamily="49" charset="0"/>
                <a:cs typeface="Consolas" panose="020B0609020204030204" pitchFamily="49" charset="0"/>
              </a:rPr>
              <a:t>)</a:t>
            </a:r>
          </a:p>
          <a:p>
            <a:pPr marL="0" indent="0">
              <a:buNone/>
            </a:pPr>
            <a:r>
              <a:rPr lang="sk-SK" sz="2400" dirty="0">
                <a:latin typeface="Consolas" panose="020B0609020204030204" pitchFamily="49" charset="0"/>
                <a:cs typeface="Consolas" panose="020B0609020204030204" pitchFamily="49" charset="0"/>
              </a:rPr>
              <a:t>          (PP (IN in)</a:t>
            </a:r>
          </a:p>
          <a:p>
            <a:pPr marL="0" indent="0">
              <a:buNone/>
            </a:pPr>
            <a:r>
              <a:rPr lang="sk-SK" sz="2400" dirty="0">
                <a:latin typeface="Consolas" panose="020B0609020204030204" pitchFamily="49" charset="0"/>
                <a:cs typeface="Consolas" panose="020B0609020204030204" pitchFamily="49" charset="0"/>
              </a:rPr>
              <a:t>            (NP (NNP India)))))</a:t>
            </a:r>
          </a:p>
          <a:p>
            <a:pPr marL="0" indent="0">
              <a:buNone/>
            </a:pPr>
            <a:r>
              <a:rPr lang="sk-SK" sz="2400" dirty="0">
                <a:latin typeface="Consolas" panose="020B0609020204030204" pitchFamily="49" charset="0"/>
                <a:cs typeface="Consolas" panose="020B0609020204030204" pitchFamily="49" charset="0"/>
              </a:rPr>
              <a:t>      (VP</a:t>
            </a:r>
          </a:p>
          <a:p>
            <a:pPr marL="0" indent="0">
              <a:buNone/>
            </a:pPr>
            <a:r>
              <a:rPr lang="sk-SK" sz="2400" dirty="0">
                <a:latin typeface="Consolas" panose="020B0609020204030204" pitchFamily="49" charset="0"/>
                <a:cs typeface="Consolas" panose="020B0609020204030204" pitchFamily="49" charset="0"/>
              </a:rPr>
              <a:t>        (VP (VBD </a:t>
            </a:r>
            <a:r>
              <a:rPr lang="sk-SK" sz="2400" dirty="0" err="1">
                <a:latin typeface="Consolas" panose="020B0609020204030204" pitchFamily="49" charset="0"/>
                <a:cs typeface="Consolas" panose="020B0609020204030204" pitchFamily="49" charset="0"/>
              </a:rPr>
              <a:t>shut</a:t>
            </a:r>
            <a:r>
              <a:rPr lang="sk-SK" sz="2400" dirty="0">
                <a:latin typeface="Consolas" panose="020B0609020204030204" pitchFamily="49" charset="0"/>
                <a:cs typeface="Consolas" panose="020B0609020204030204" pitchFamily="49" charset="0"/>
              </a:rPr>
              <a:t>)</a:t>
            </a:r>
          </a:p>
          <a:p>
            <a:pPr marL="0" indent="0">
              <a:buNone/>
            </a:pPr>
            <a:r>
              <a:rPr lang="sk-SK" sz="2400" dirty="0">
                <a:latin typeface="Consolas" panose="020B0609020204030204" pitchFamily="49" charset="0"/>
                <a:cs typeface="Consolas" panose="020B0609020204030204" pitchFamily="49" charset="0"/>
              </a:rPr>
              <a:t>          (PRT (RP </a:t>
            </a:r>
            <a:r>
              <a:rPr lang="sk-SK" sz="2400" dirty="0" err="1">
                <a:latin typeface="Consolas" panose="020B0609020204030204" pitchFamily="49" charset="0"/>
                <a:cs typeface="Consolas" panose="020B0609020204030204" pitchFamily="49" charset="0"/>
              </a:rPr>
              <a:t>down</a:t>
            </a:r>
            <a:r>
              <a:rPr lang="sk-SK" sz="2400" dirty="0" smtClean="0">
                <a:latin typeface="Consolas" panose="020B0609020204030204" pitchFamily="49" charset="0"/>
                <a:cs typeface="Consolas" panose="020B0609020204030204" pitchFamily="49" charset="0"/>
              </a:rPr>
              <a:t>))</a:t>
            </a:r>
            <a:endParaRPr lang="sk-SK" sz="2400" dirty="0">
              <a:latin typeface="Consolas" panose="020B0609020204030204" pitchFamily="49" charset="0"/>
              <a:cs typeface="Consolas" panose="020B0609020204030204" pitchFamily="49" charset="0"/>
            </a:endParaRPr>
          </a:p>
        </p:txBody>
      </p:sp>
      <p:sp>
        <p:nvSpPr>
          <p:cNvPr id="5" name="Title 1"/>
          <p:cNvSpPr>
            <a:spLocks noGrp="1"/>
          </p:cNvSpPr>
          <p:nvPr>
            <p:ph type="title"/>
          </p:nvPr>
        </p:nvSpPr>
        <p:spPr>
          <a:xfrm>
            <a:off x="628650" y="365126"/>
            <a:ext cx="7886700" cy="1325563"/>
          </a:xfrm>
        </p:spPr>
        <p:txBody>
          <a:bodyPr/>
          <a:lstStyle/>
          <a:p>
            <a:pPr algn="r"/>
            <a:r>
              <a:rPr lang="sk-SK" dirty="0" err="1" smtClean="0"/>
              <a:t>Parsovací</a:t>
            </a:r>
            <a:r>
              <a:rPr lang="sk-SK" dirty="0" smtClean="0"/>
              <a:t> strom</a:t>
            </a:r>
            <a:endParaRPr lang="sk-SK" dirty="0"/>
          </a:p>
        </p:txBody>
      </p:sp>
    </p:spTree>
    <p:extLst>
      <p:ext uri="{BB962C8B-B14F-4D97-AF65-F5344CB8AC3E}">
        <p14:creationId xmlns:p14="http://schemas.microsoft.com/office/powerpoint/2010/main" val="3309576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Použitie</a:t>
            </a:r>
            <a:endParaRPr lang="sk-SK" dirty="0"/>
          </a:p>
        </p:txBody>
      </p:sp>
      <p:sp>
        <p:nvSpPr>
          <p:cNvPr id="3" name="Content Placeholder 2"/>
          <p:cNvSpPr>
            <a:spLocks noGrp="1"/>
          </p:cNvSpPr>
          <p:nvPr>
            <p:ph idx="1"/>
          </p:nvPr>
        </p:nvSpPr>
        <p:spPr>
          <a:xfrm>
            <a:off x="628650" y="1825625"/>
            <a:ext cx="8038832" cy="4351338"/>
          </a:xfrm>
          <a:noFill/>
        </p:spPr>
        <p:txBody>
          <a:bodyPr>
            <a:normAutofit/>
          </a:bodyPr>
          <a:lstStyle/>
          <a:p>
            <a:pPr marL="0" indent="0">
              <a:buNone/>
            </a:pPr>
            <a:r>
              <a:rPr lang="sk-SK" sz="2400" dirty="0" err="1">
                <a:solidFill>
                  <a:srgbClr val="000000"/>
                </a:solidFill>
                <a:latin typeface="Consolas" panose="020B0609020204030204" pitchFamily="49" charset="0"/>
              </a:rPr>
              <a:t>Properties</a:t>
            </a:r>
            <a:r>
              <a:rPr lang="sk-SK" sz="2400" dirty="0">
                <a:solidFill>
                  <a:srgbClr val="000000"/>
                </a:solidFill>
                <a:latin typeface="Consolas" panose="020B0609020204030204" pitchFamily="49" charset="0"/>
              </a:rPr>
              <a:t> </a:t>
            </a:r>
            <a:r>
              <a:rPr lang="sk-SK" sz="2400" dirty="0" err="1">
                <a:solidFill>
                  <a:srgbClr val="000000"/>
                </a:solidFill>
                <a:latin typeface="Consolas" panose="020B0609020204030204" pitchFamily="49" charset="0"/>
              </a:rPr>
              <a:t>props</a:t>
            </a:r>
            <a:r>
              <a:rPr lang="sk-SK" sz="2400" dirty="0">
                <a:solidFill>
                  <a:srgbClr val="000000"/>
                </a:solidFill>
                <a:latin typeface="Consolas" panose="020B0609020204030204" pitchFamily="49" charset="0"/>
              </a:rPr>
              <a:t> = </a:t>
            </a:r>
            <a:r>
              <a:rPr lang="sk-SK" sz="2400" b="1" dirty="0">
                <a:solidFill>
                  <a:srgbClr val="7F0055"/>
                </a:solidFill>
                <a:latin typeface="Consolas" panose="020B0609020204030204" pitchFamily="49" charset="0"/>
              </a:rPr>
              <a:t>new</a:t>
            </a:r>
            <a:r>
              <a:rPr lang="sk-SK" sz="2400" b="1" dirty="0">
                <a:solidFill>
                  <a:srgbClr val="000000"/>
                </a:solidFill>
                <a:latin typeface="Consolas" panose="020B0609020204030204" pitchFamily="49" charset="0"/>
              </a:rPr>
              <a:t> </a:t>
            </a:r>
            <a:r>
              <a:rPr lang="sk-SK" sz="2400" b="1" dirty="0" err="1">
                <a:solidFill>
                  <a:srgbClr val="000000"/>
                </a:solidFill>
                <a:latin typeface="Consolas" panose="020B0609020204030204" pitchFamily="49" charset="0"/>
              </a:rPr>
              <a:t>Properties</a:t>
            </a:r>
            <a:r>
              <a:rPr lang="sk-SK" sz="2400" b="1" dirty="0">
                <a:solidFill>
                  <a:srgbClr val="000000"/>
                </a:solidFill>
                <a:latin typeface="Consolas" panose="020B0609020204030204" pitchFamily="49" charset="0"/>
              </a:rPr>
              <a:t>();</a:t>
            </a:r>
          </a:p>
          <a:p>
            <a:pPr marL="0" indent="0">
              <a:buNone/>
            </a:pPr>
            <a:r>
              <a:rPr lang="sk-SK" sz="2400" dirty="0" err="1" smtClean="0">
                <a:solidFill>
                  <a:srgbClr val="000000"/>
                </a:solidFill>
                <a:latin typeface="Consolas" panose="020B0609020204030204" pitchFamily="49" charset="0"/>
              </a:rPr>
              <a:t>props.put</a:t>
            </a:r>
            <a:r>
              <a:rPr lang="sk-SK" sz="2400" dirty="0">
                <a:solidFill>
                  <a:srgbClr val="000000"/>
                </a:solidFill>
                <a:latin typeface="Consolas" panose="020B0609020204030204" pitchFamily="49" charset="0"/>
              </a:rPr>
              <a:t>(</a:t>
            </a:r>
            <a:r>
              <a:rPr lang="sk-SK" sz="2400" dirty="0">
                <a:solidFill>
                  <a:srgbClr val="2A00FF"/>
                </a:solidFill>
                <a:latin typeface="Consolas" panose="020B0609020204030204" pitchFamily="49" charset="0"/>
              </a:rPr>
              <a:t>"</a:t>
            </a:r>
            <a:r>
              <a:rPr lang="sk-SK" sz="2400" dirty="0" err="1">
                <a:solidFill>
                  <a:srgbClr val="2A00FF"/>
                </a:solidFill>
                <a:latin typeface="Consolas" panose="020B0609020204030204" pitchFamily="49" charset="0"/>
              </a:rPr>
              <a:t>annotators</a:t>
            </a:r>
            <a:r>
              <a:rPr lang="sk-SK" sz="2400" dirty="0">
                <a:solidFill>
                  <a:srgbClr val="2A00FF"/>
                </a:solidFill>
                <a:latin typeface="Consolas" panose="020B0609020204030204" pitchFamily="49" charset="0"/>
              </a:rPr>
              <a:t>"</a:t>
            </a:r>
            <a:r>
              <a:rPr lang="sk-SK" sz="2400" dirty="0">
                <a:solidFill>
                  <a:srgbClr val="000000"/>
                </a:solidFill>
                <a:latin typeface="Consolas" panose="020B0609020204030204" pitchFamily="49" charset="0"/>
              </a:rPr>
              <a:t>, </a:t>
            </a:r>
            <a:r>
              <a:rPr lang="sk-SK" sz="2400" dirty="0">
                <a:solidFill>
                  <a:srgbClr val="2A00FF"/>
                </a:solidFill>
                <a:latin typeface="Consolas" panose="020B0609020204030204" pitchFamily="49" charset="0"/>
              </a:rPr>
              <a:t>"</a:t>
            </a:r>
            <a:r>
              <a:rPr lang="sk-SK" sz="2400" dirty="0" err="1" smtClean="0">
                <a:solidFill>
                  <a:srgbClr val="2A00FF"/>
                </a:solidFill>
                <a:latin typeface="Consolas" panose="020B0609020204030204" pitchFamily="49" charset="0"/>
              </a:rPr>
              <a:t>tokenize</a:t>
            </a:r>
            <a:r>
              <a:rPr lang="sk-SK" sz="2400" dirty="0" smtClean="0">
                <a:solidFill>
                  <a:srgbClr val="2A00FF"/>
                </a:solidFill>
                <a:latin typeface="Consolas" panose="020B0609020204030204" pitchFamily="49" charset="0"/>
              </a:rPr>
              <a:t>, </a:t>
            </a:r>
            <a:r>
              <a:rPr lang="sk-SK" sz="2400" dirty="0" err="1" smtClean="0">
                <a:solidFill>
                  <a:srgbClr val="2A00FF"/>
                </a:solidFill>
                <a:latin typeface="Consolas" panose="020B0609020204030204" pitchFamily="49" charset="0"/>
              </a:rPr>
              <a:t>ssplit</a:t>
            </a:r>
            <a:r>
              <a:rPr lang="sk-SK" sz="2400" dirty="0" smtClean="0">
                <a:solidFill>
                  <a:srgbClr val="2A00FF"/>
                </a:solidFill>
                <a:latin typeface="Consolas" panose="020B0609020204030204" pitchFamily="49" charset="0"/>
              </a:rPr>
              <a:t>, 	</a:t>
            </a:r>
            <a:r>
              <a:rPr lang="sk-SK" sz="2400" dirty="0" err="1" smtClean="0">
                <a:solidFill>
                  <a:srgbClr val="2A00FF"/>
                </a:solidFill>
                <a:latin typeface="Consolas" panose="020B0609020204030204" pitchFamily="49" charset="0"/>
              </a:rPr>
              <a:t>pos</a:t>
            </a:r>
            <a:r>
              <a:rPr lang="sk-SK" sz="2400" dirty="0" smtClean="0">
                <a:solidFill>
                  <a:srgbClr val="2A00FF"/>
                </a:solidFill>
                <a:latin typeface="Consolas" panose="020B0609020204030204" pitchFamily="49" charset="0"/>
              </a:rPr>
              <a:t>, </a:t>
            </a:r>
            <a:r>
              <a:rPr lang="sk-SK" sz="2400" dirty="0" err="1" smtClean="0">
                <a:solidFill>
                  <a:srgbClr val="2A00FF"/>
                </a:solidFill>
                <a:latin typeface="Consolas" panose="020B0609020204030204" pitchFamily="49" charset="0"/>
              </a:rPr>
              <a:t>lemma</a:t>
            </a:r>
            <a:r>
              <a:rPr lang="sk-SK" sz="2400" dirty="0" smtClean="0">
                <a:solidFill>
                  <a:srgbClr val="2A00FF"/>
                </a:solidFill>
                <a:latin typeface="Consolas" panose="020B0609020204030204" pitchFamily="49" charset="0"/>
              </a:rPr>
              <a:t>, </a:t>
            </a:r>
            <a:r>
              <a:rPr lang="sk-SK" sz="2400" dirty="0" err="1" smtClean="0">
                <a:solidFill>
                  <a:srgbClr val="2A00FF"/>
                </a:solidFill>
                <a:latin typeface="Consolas" panose="020B0609020204030204" pitchFamily="49" charset="0"/>
              </a:rPr>
              <a:t>ner</a:t>
            </a:r>
            <a:r>
              <a:rPr lang="sk-SK" sz="2400" dirty="0" smtClean="0">
                <a:solidFill>
                  <a:srgbClr val="2A00FF"/>
                </a:solidFill>
                <a:latin typeface="Consolas" panose="020B0609020204030204" pitchFamily="49" charset="0"/>
              </a:rPr>
              <a:t>, </a:t>
            </a:r>
            <a:r>
              <a:rPr lang="sk-SK" sz="2400" dirty="0" err="1" smtClean="0">
                <a:solidFill>
                  <a:srgbClr val="2A00FF"/>
                </a:solidFill>
                <a:latin typeface="Consolas" panose="020B0609020204030204" pitchFamily="49" charset="0"/>
              </a:rPr>
              <a:t>parse</a:t>
            </a:r>
            <a:r>
              <a:rPr lang="sk-SK" sz="2400" dirty="0" smtClean="0">
                <a:solidFill>
                  <a:srgbClr val="2A00FF"/>
                </a:solidFill>
                <a:latin typeface="Consolas" panose="020B0609020204030204" pitchFamily="49" charset="0"/>
              </a:rPr>
              <a:t>, </a:t>
            </a:r>
            <a:r>
              <a:rPr lang="sk-SK" sz="2400" dirty="0" err="1" smtClean="0">
                <a:solidFill>
                  <a:srgbClr val="2A00FF"/>
                </a:solidFill>
                <a:latin typeface="Consolas" panose="020B0609020204030204" pitchFamily="49" charset="0"/>
              </a:rPr>
              <a:t>dcoref</a:t>
            </a:r>
            <a:r>
              <a:rPr lang="sk-SK" sz="2400" dirty="0" smtClean="0">
                <a:solidFill>
                  <a:srgbClr val="2A00FF"/>
                </a:solidFill>
                <a:latin typeface="Consolas" panose="020B0609020204030204" pitchFamily="49" charset="0"/>
              </a:rPr>
              <a:t>"</a:t>
            </a:r>
            <a:r>
              <a:rPr lang="sk-SK" sz="2400" dirty="0" smtClean="0">
                <a:solidFill>
                  <a:srgbClr val="000000"/>
                </a:solidFill>
                <a:latin typeface="Consolas" panose="020B0609020204030204" pitchFamily="49" charset="0"/>
              </a:rPr>
              <a:t>);</a:t>
            </a:r>
            <a:endParaRPr lang="sk-SK" sz="2400" dirty="0" smtClean="0">
              <a:latin typeface="Consolas" panose="020B0609020204030204" pitchFamily="49" charset="0"/>
              <a:cs typeface="Consolas" panose="020B0609020204030204" pitchFamily="49" charset="0"/>
            </a:endParaRPr>
          </a:p>
          <a:p>
            <a:pPr marL="0" indent="0">
              <a:buNone/>
            </a:pPr>
            <a:r>
              <a:rPr lang="sk-SK" sz="2400" dirty="0" err="1" smtClean="0">
                <a:latin typeface="Consolas" panose="020B0609020204030204" pitchFamily="49" charset="0"/>
                <a:cs typeface="Consolas" panose="020B0609020204030204" pitchFamily="49" charset="0"/>
              </a:rPr>
              <a:t>StanfordCoreNLP</a:t>
            </a:r>
            <a:r>
              <a:rPr lang="sk-SK" sz="2400" dirty="0" smtClean="0">
                <a:latin typeface="Consolas" panose="020B0609020204030204" pitchFamily="49" charset="0"/>
                <a:cs typeface="Consolas" panose="020B0609020204030204" pitchFamily="49" charset="0"/>
              </a:rPr>
              <a:t> </a:t>
            </a:r>
            <a:r>
              <a:rPr lang="sk-SK" sz="2400" dirty="0" err="1">
                <a:latin typeface="Consolas" panose="020B0609020204030204" pitchFamily="49" charset="0"/>
                <a:cs typeface="Consolas" panose="020B0609020204030204" pitchFamily="49" charset="0"/>
              </a:rPr>
              <a:t>pipeline</a:t>
            </a:r>
            <a:r>
              <a:rPr lang="sk-SK" sz="2400" dirty="0">
                <a:latin typeface="Consolas" panose="020B0609020204030204" pitchFamily="49" charset="0"/>
                <a:cs typeface="Consolas" panose="020B0609020204030204" pitchFamily="49" charset="0"/>
              </a:rPr>
              <a:t> = </a:t>
            </a:r>
            <a:r>
              <a:rPr lang="sk-SK" sz="2400" b="1" dirty="0" smtClean="0">
                <a:solidFill>
                  <a:srgbClr val="7F0055"/>
                </a:solidFill>
                <a:latin typeface="Consolas" panose="020B0609020204030204" pitchFamily="49" charset="0"/>
              </a:rPr>
              <a:t>new</a:t>
            </a:r>
            <a:r>
              <a:rPr lang="sk-SK" sz="2400" b="1" dirty="0" smtClean="0">
                <a:solidFill>
                  <a:srgbClr val="000000"/>
                </a:solidFill>
                <a:latin typeface="Consolas" panose="020B0609020204030204" pitchFamily="49" charset="0"/>
              </a:rPr>
              <a:t> 	</a:t>
            </a:r>
            <a:r>
              <a:rPr lang="sk-SK" sz="2400" b="1" dirty="0" err="1" smtClean="0">
                <a:solidFill>
                  <a:srgbClr val="000000"/>
                </a:solidFill>
                <a:latin typeface="Consolas" panose="020B0609020204030204" pitchFamily="49" charset="0"/>
              </a:rPr>
              <a:t>StanfordNLP</a:t>
            </a:r>
            <a:r>
              <a:rPr lang="sk-SK" sz="2400" b="1" dirty="0" smtClean="0">
                <a:solidFill>
                  <a:srgbClr val="000000"/>
                </a:solidFill>
                <a:latin typeface="Consolas" panose="020B0609020204030204" pitchFamily="49" charset="0"/>
              </a:rPr>
              <a:t>(</a:t>
            </a:r>
            <a:r>
              <a:rPr lang="sk-SK" sz="2400" b="1" dirty="0" err="1" smtClean="0">
                <a:solidFill>
                  <a:srgbClr val="000000"/>
                </a:solidFill>
                <a:latin typeface="Consolas" panose="020B0609020204030204" pitchFamily="49" charset="0"/>
              </a:rPr>
              <a:t>props</a:t>
            </a:r>
            <a:r>
              <a:rPr lang="sk-SK" sz="2400" b="1" dirty="0" smtClean="0">
                <a:solidFill>
                  <a:srgbClr val="000000"/>
                </a:solidFill>
                <a:latin typeface="Consolas" panose="020B0609020204030204" pitchFamily="49" charset="0"/>
              </a:rPr>
              <a:t>);</a:t>
            </a:r>
            <a:endParaRPr lang="sk-SK" sz="2400" b="1" dirty="0">
              <a:solidFill>
                <a:srgbClr val="000000"/>
              </a:solidFill>
              <a:latin typeface="Consolas" panose="020B0609020204030204" pitchFamily="49" charset="0"/>
            </a:endParaRPr>
          </a:p>
        </p:txBody>
      </p:sp>
    </p:spTree>
    <p:extLst>
      <p:ext uri="{BB962C8B-B14F-4D97-AF65-F5344CB8AC3E}">
        <p14:creationId xmlns:p14="http://schemas.microsoft.com/office/powerpoint/2010/main" val="15182356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5126"/>
            <a:ext cx="9144000" cy="6492874"/>
          </a:xfrm>
        </p:spPr>
        <p:txBody>
          <a:bodyPr>
            <a:normAutofit fontScale="77500" lnSpcReduction="20000"/>
          </a:bodyPr>
          <a:lstStyle/>
          <a:p>
            <a:pPr marL="0" indent="0" defTabSz="450850">
              <a:buNone/>
            </a:pPr>
            <a:r>
              <a:rPr lang="sk-SK" dirty="0" err="1" smtClean="0">
                <a:solidFill>
                  <a:srgbClr val="000000"/>
                </a:solidFill>
                <a:latin typeface="Consolas" panose="020B0609020204030204" pitchFamily="49" charset="0"/>
              </a:rPr>
              <a:t>Annotation</a:t>
            </a:r>
            <a:r>
              <a:rPr lang="sk-SK" dirty="0" smtClean="0">
                <a:solidFill>
                  <a:srgbClr val="000000"/>
                </a:solidFill>
                <a:latin typeface="Consolas" panose="020B0609020204030204" pitchFamily="49" charset="0"/>
              </a:rPr>
              <a:t> </a:t>
            </a:r>
            <a:r>
              <a:rPr lang="sk-SK" dirty="0" err="1">
                <a:solidFill>
                  <a:srgbClr val="000000"/>
                </a:solidFill>
                <a:latin typeface="Consolas" panose="020B0609020204030204" pitchFamily="49" charset="0"/>
              </a:rPr>
              <a:t>document</a:t>
            </a:r>
            <a:r>
              <a:rPr lang="sk-SK" dirty="0">
                <a:solidFill>
                  <a:srgbClr val="000000"/>
                </a:solidFill>
                <a:latin typeface="Consolas" panose="020B0609020204030204" pitchFamily="49" charset="0"/>
              </a:rPr>
              <a:t> = </a:t>
            </a:r>
            <a:r>
              <a:rPr lang="sk-SK" b="1" dirty="0">
                <a:solidFill>
                  <a:srgbClr val="7F0055"/>
                </a:solidFill>
                <a:latin typeface="Consolas" panose="020B0609020204030204" pitchFamily="49" charset="0"/>
              </a:rPr>
              <a:t>new</a:t>
            </a:r>
            <a:r>
              <a:rPr lang="sk-SK" b="1" dirty="0">
                <a:solidFill>
                  <a:srgbClr val="000000"/>
                </a:solidFill>
                <a:latin typeface="Consolas" panose="020B0609020204030204" pitchFamily="49" charset="0"/>
              </a:rPr>
              <a:t> </a:t>
            </a:r>
            <a:r>
              <a:rPr lang="sk-SK" b="1" dirty="0" smtClean="0">
                <a:solidFill>
                  <a:srgbClr val="000000"/>
                </a:solidFill>
                <a:latin typeface="Consolas" panose="020B0609020204030204" pitchFamily="49" charset="0"/>
              </a:rPr>
              <a:t>	</a:t>
            </a:r>
            <a:r>
              <a:rPr lang="sk-SK" b="1" dirty="0" err="1" smtClean="0">
                <a:solidFill>
                  <a:srgbClr val="000000"/>
                </a:solidFill>
                <a:latin typeface="Consolas" panose="020B0609020204030204" pitchFamily="49" charset="0"/>
              </a:rPr>
              <a:t>Annotation</a:t>
            </a:r>
            <a:r>
              <a:rPr lang="sk-SK" b="1" dirty="0" smtClean="0">
                <a:solidFill>
                  <a:srgbClr val="000000"/>
                </a:solidFill>
                <a:latin typeface="Consolas" panose="020B0609020204030204" pitchFamily="49" charset="0"/>
              </a:rPr>
              <a:t>(text</a:t>
            </a:r>
            <a:r>
              <a:rPr lang="sk-SK" b="1" dirty="0">
                <a:solidFill>
                  <a:srgbClr val="000000"/>
                </a:solidFill>
                <a:latin typeface="Consolas" panose="020B0609020204030204" pitchFamily="49" charset="0"/>
              </a:rPr>
              <a:t>);</a:t>
            </a:r>
          </a:p>
          <a:p>
            <a:pPr marL="0" indent="0">
              <a:buNone/>
            </a:pPr>
            <a:r>
              <a:rPr lang="sk-SK" dirty="0" err="1">
                <a:latin typeface="Consolas" panose="020B0609020204030204" pitchFamily="49" charset="0"/>
                <a:cs typeface="Consolas" panose="020B0609020204030204" pitchFamily="49" charset="0"/>
              </a:rPr>
              <a:t>pipeline</a:t>
            </a:r>
            <a:r>
              <a:rPr lang="sk-SK" dirty="0" err="1" smtClean="0">
                <a:solidFill>
                  <a:srgbClr val="000000"/>
                </a:solidFill>
                <a:latin typeface="Consolas" panose="020B0609020204030204" pitchFamily="49" charset="0"/>
              </a:rPr>
              <a:t>.annotate</a:t>
            </a:r>
            <a:r>
              <a:rPr lang="sk-SK" dirty="0" smtClean="0">
                <a:solidFill>
                  <a:srgbClr val="000000"/>
                </a:solidFill>
                <a:latin typeface="Consolas" panose="020B0609020204030204" pitchFamily="49" charset="0"/>
              </a:rPr>
              <a:t>(</a:t>
            </a:r>
            <a:r>
              <a:rPr lang="sk-SK" dirty="0" err="1" smtClean="0">
                <a:solidFill>
                  <a:srgbClr val="000000"/>
                </a:solidFill>
                <a:latin typeface="Consolas" panose="020B0609020204030204" pitchFamily="49" charset="0"/>
              </a:rPr>
              <a:t>document</a:t>
            </a:r>
            <a:r>
              <a:rPr lang="sk-SK" dirty="0">
                <a:solidFill>
                  <a:srgbClr val="000000"/>
                </a:solidFill>
                <a:latin typeface="Consolas" panose="020B0609020204030204" pitchFamily="49" charset="0"/>
              </a:rPr>
              <a:t>);</a:t>
            </a:r>
          </a:p>
          <a:p>
            <a:pPr marL="0" indent="0" defTabSz="450850">
              <a:buNone/>
            </a:pPr>
            <a:r>
              <a:rPr lang="sk-SK" dirty="0">
                <a:solidFill>
                  <a:srgbClr val="000000"/>
                </a:solidFill>
                <a:latin typeface="Consolas" panose="020B0609020204030204" pitchFamily="49" charset="0"/>
              </a:rPr>
              <a:t>List&lt;</a:t>
            </a:r>
            <a:r>
              <a:rPr lang="sk-SK" dirty="0" err="1">
                <a:solidFill>
                  <a:srgbClr val="000000"/>
                </a:solidFill>
                <a:latin typeface="Consolas" panose="020B0609020204030204" pitchFamily="49" charset="0"/>
              </a:rPr>
              <a:t>CoreMap</a:t>
            </a:r>
            <a:r>
              <a:rPr lang="sk-SK" dirty="0">
                <a:solidFill>
                  <a:srgbClr val="000000"/>
                </a:solidFill>
                <a:latin typeface="Consolas" panose="020B0609020204030204" pitchFamily="49" charset="0"/>
              </a:rPr>
              <a:t>&gt; </a:t>
            </a:r>
            <a:r>
              <a:rPr lang="sk-SK" dirty="0" err="1">
                <a:solidFill>
                  <a:srgbClr val="000000"/>
                </a:solidFill>
                <a:latin typeface="Consolas" panose="020B0609020204030204" pitchFamily="49" charset="0"/>
              </a:rPr>
              <a:t>sentences</a:t>
            </a:r>
            <a:r>
              <a:rPr lang="sk-SK" dirty="0">
                <a:solidFill>
                  <a:srgbClr val="000000"/>
                </a:solidFill>
                <a:latin typeface="Consolas" panose="020B0609020204030204" pitchFamily="49" charset="0"/>
              </a:rPr>
              <a:t> =  </a:t>
            </a:r>
            <a:r>
              <a:rPr lang="sk-SK" dirty="0" smtClean="0">
                <a:solidFill>
                  <a:srgbClr val="000000"/>
                </a:solidFill>
                <a:latin typeface="Consolas" panose="020B0609020204030204" pitchFamily="49" charset="0"/>
              </a:rPr>
              <a:t>        	</a:t>
            </a:r>
            <a:r>
              <a:rPr lang="sk-SK" dirty="0" err="1" smtClean="0">
                <a:solidFill>
                  <a:srgbClr val="000000"/>
                </a:solidFill>
                <a:latin typeface="Consolas" panose="020B0609020204030204" pitchFamily="49" charset="0"/>
              </a:rPr>
              <a:t>document.get</a:t>
            </a:r>
            <a:r>
              <a:rPr lang="sk-SK" dirty="0" smtClean="0">
                <a:solidFill>
                  <a:srgbClr val="000000"/>
                </a:solidFill>
                <a:latin typeface="Consolas" panose="020B0609020204030204" pitchFamily="49" charset="0"/>
              </a:rPr>
              <a:t>(</a:t>
            </a:r>
            <a:r>
              <a:rPr lang="sk-SK" dirty="0" err="1" smtClean="0">
                <a:solidFill>
                  <a:srgbClr val="000000"/>
                </a:solidFill>
                <a:latin typeface="Consolas" panose="020B0609020204030204" pitchFamily="49" charset="0"/>
              </a:rPr>
              <a:t>SentencesAnnotation.</a:t>
            </a:r>
            <a:r>
              <a:rPr lang="sk-SK" b="1" dirty="0" err="1" smtClean="0">
                <a:solidFill>
                  <a:srgbClr val="7F0055"/>
                </a:solidFill>
                <a:latin typeface="Consolas" panose="020B0609020204030204" pitchFamily="49" charset="0"/>
              </a:rPr>
              <a:t>class</a:t>
            </a:r>
            <a:r>
              <a:rPr lang="sk-SK" b="1" dirty="0">
                <a:solidFill>
                  <a:srgbClr val="000000"/>
                </a:solidFill>
                <a:latin typeface="Consolas" panose="020B0609020204030204" pitchFamily="49" charset="0"/>
              </a:rPr>
              <a:t>);</a:t>
            </a:r>
          </a:p>
          <a:p>
            <a:pPr marL="0" indent="0">
              <a:buNone/>
            </a:pPr>
            <a:endParaRPr lang="sk-SK" b="1" dirty="0" smtClean="0">
              <a:solidFill>
                <a:srgbClr val="7F0055"/>
              </a:solidFill>
              <a:latin typeface="Consolas" panose="020B0609020204030204" pitchFamily="49" charset="0"/>
            </a:endParaRPr>
          </a:p>
          <a:p>
            <a:pPr marL="0" indent="0">
              <a:buNone/>
            </a:pPr>
            <a:r>
              <a:rPr lang="sk-SK" b="1" dirty="0" err="1" smtClean="0">
                <a:solidFill>
                  <a:srgbClr val="7F0055"/>
                </a:solidFill>
                <a:latin typeface="Consolas" panose="020B0609020204030204" pitchFamily="49" charset="0"/>
              </a:rPr>
              <a:t>for</a:t>
            </a:r>
            <a:r>
              <a:rPr lang="sk-SK" b="1" dirty="0" smtClean="0">
                <a:solidFill>
                  <a:srgbClr val="000000"/>
                </a:solidFill>
                <a:latin typeface="Consolas" panose="020B0609020204030204" pitchFamily="49" charset="0"/>
              </a:rPr>
              <a:t> </a:t>
            </a:r>
            <a:r>
              <a:rPr lang="sk-SK" b="1" dirty="0">
                <a:solidFill>
                  <a:srgbClr val="000000"/>
                </a:solidFill>
                <a:latin typeface="Consolas" panose="020B0609020204030204" pitchFamily="49" charset="0"/>
              </a:rPr>
              <a:t>(</a:t>
            </a:r>
            <a:r>
              <a:rPr lang="sk-SK" b="1" dirty="0" err="1">
                <a:solidFill>
                  <a:srgbClr val="000000"/>
                </a:solidFill>
                <a:latin typeface="Consolas" panose="020B0609020204030204" pitchFamily="49" charset="0"/>
              </a:rPr>
              <a:t>CoreMap</a:t>
            </a:r>
            <a:r>
              <a:rPr lang="sk-SK" b="1" dirty="0">
                <a:solidFill>
                  <a:srgbClr val="000000"/>
                </a:solidFill>
                <a:latin typeface="Consolas" panose="020B0609020204030204" pitchFamily="49" charset="0"/>
              </a:rPr>
              <a:t> </a:t>
            </a:r>
            <a:r>
              <a:rPr lang="sk-SK" b="1" dirty="0" err="1">
                <a:solidFill>
                  <a:srgbClr val="000000"/>
                </a:solidFill>
                <a:latin typeface="Consolas" panose="020B0609020204030204" pitchFamily="49" charset="0"/>
              </a:rPr>
              <a:t>sentence</a:t>
            </a:r>
            <a:r>
              <a:rPr lang="sk-SK" b="1" dirty="0">
                <a:solidFill>
                  <a:srgbClr val="000000"/>
                </a:solidFill>
                <a:latin typeface="Consolas" panose="020B0609020204030204" pitchFamily="49" charset="0"/>
              </a:rPr>
              <a:t> : </a:t>
            </a:r>
            <a:r>
              <a:rPr lang="sk-SK" b="1" dirty="0" err="1">
                <a:solidFill>
                  <a:srgbClr val="000000"/>
                </a:solidFill>
                <a:latin typeface="Consolas" panose="020B0609020204030204" pitchFamily="49" charset="0"/>
              </a:rPr>
              <a:t>sentences</a:t>
            </a:r>
            <a:r>
              <a:rPr lang="sk-SK" b="1" dirty="0">
                <a:solidFill>
                  <a:srgbClr val="000000"/>
                </a:solidFill>
                <a:latin typeface="Consolas" panose="020B0609020204030204" pitchFamily="49" charset="0"/>
              </a:rPr>
              <a:t>) {</a:t>
            </a:r>
          </a:p>
          <a:p>
            <a:pPr marL="457200" lvl="1" indent="0">
              <a:buNone/>
            </a:pPr>
            <a:r>
              <a:rPr lang="sk-SK" dirty="0">
                <a:solidFill>
                  <a:srgbClr val="000000"/>
                </a:solidFill>
                <a:latin typeface="Consolas" panose="020B0609020204030204" pitchFamily="49" charset="0"/>
              </a:rPr>
              <a:t>List&lt;</a:t>
            </a:r>
            <a:r>
              <a:rPr lang="sk-SK" dirty="0" err="1">
                <a:solidFill>
                  <a:srgbClr val="000000"/>
                </a:solidFill>
                <a:latin typeface="Consolas" panose="020B0609020204030204" pitchFamily="49" charset="0"/>
              </a:rPr>
              <a:t>CoreLabel</a:t>
            </a:r>
            <a:r>
              <a:rPr lang="sk-SK" dirty="0">
                <a:solidFill>
                  <a:srgbClr val="000000"/>
                </a:solidFill>
                <a:latin typeface="Consolas" panose="020B0609020204030204" pitchFamily="49" charset="0"/>
              </a:rPr>
              <a:t>&gt; </a:t>
            </a:r>
            <a:r>
              <a:rPr lang="sk-SK" dirty="0" err="1">
                <a:solidFill>
                  <a:srgbClr val="000000"/>
                </a:solidFill>
                <a:latin typeface="Consolas" panose="020B0609020204030204" pitchFamily="49" charset="0"/>
              </a:rPr>
              <a:t>tokens</a:t>
            </a:r>
            <a:r>
              <a:rPr lang="sk-SK" dirty="0">
                <a:solidFill>
                  <a:srgbClr val="000000"/>
                </a:solidFill>
                <a:latin typeface="Consolas" panose="020B0609020204030204" pitchFamily="49" charset="0"/>
              </a:rPr>
              <a:t> = </a:t>
            </a:r>
            <a:r>
              <a:rPr lang="sk-SK" dirty="0" smtClean="0">
                <a:solidFill>
                  <a:srgbClr val="000000"/>
                </a:solidFill>
                <a:latin typeface="Consolas" panose="020B0609020204030204" pitchFamily="49" charset="0"/>
              </a:rPr>
              <a:t>	</a:t>
            </a:r>
            <a:r>
              <a:rPr lang="sk-SK" dirty="0" err="1" smtClean="0">
                <a:solidFill>
                  <a:srgbClr val="000000"/>
                </a:solidFill>
                <a:latin typeface="Consolas" panose="020B0609020204030204" pitchFamily="49" charset="0"/>
              </a:rPr>
              <a:t>sentence.get</a:t>
            </a:r>
            <a:r>
              <a:rPr lang="sk-SK" dirty="0" smtClean="0">
                <a:solidFill>
                  <a:srgbClr val="000000"/>
                </a:solidFill>
                <a:latin typeface="Consolas" panose="020B0609020204030204" pitchFamily="49" charset="0"/>
              </a:rPr>
              <a:t>(</a:t>
            </a:r>
            <a:r>
              <a:rPr lang="sk-SK" dirty="0" err="1" smtClean="0">
                <a:solidFill>
                  <a:srgbClr val="000000"/>
                </a:solidFill>
                <a:latin typeface="Consolas" panose="020B0609020204030204" pitchFamily="49" charset="0"/>
              </a:rPr>
              <a:t>TokensAnnotation.</a:t>
            </a:r>
            <a:r>
              <a:rPr lang="sk-SK" b="1" dirty="0" err="1" smtClean="0">
                <a:solidFill>
                  <a:srgbClr val="7F0055"/>
                </a:solidFill>
                <a:latin typeface="Consolas" panose="020B0609020204030204" pitchFamily="49" charset="0"/>
              </a:rPr>
              <a:t>class</a:t>
            </a:r>
            <a:r>
              <a:rPr lang="sk-SK" b="1" dirty="0">
                <a:solidFill>
                  <a:srgbClr val="000000"/>
                </a:solidFill>
                <a:latin typeface="Consolas" panose="020B0609020204030204" pitchFamily="49" charset="0"/>
              </a:rPr>
              <a:t>);</a:t>
            </a:r>
          </a:p>
          <a:p>
            <a:pPr marL="457200" lvl="1" indent="0">
              <a:buNone/>
            </a:pPr>
            <a:endParaRPr lang="sk-SK" b="1" dirty="0" smtClean="0">
              <a:solidFill>
                <a:srgbClr val="7F0055"/>
              </a:solidFill>
              <a:latin typeface="Consolas" panose="020B0609020204030204" pitchFamily="49" charset="0"/>
            </a:endParaRPr>
          </a:p>
          <a:p>
            <a:pPr marL="457200" lvl="1" indent="0">
              <a:buNone/>
            </a:pPr>
            <a:r>
              <a:rPr lang="sk-SK" b="1" dirty="0" err="1" smtClean="0">
                <a:solidFill>
                  <a:srgbClr val="7F0055"/>
                </a:solidFill>
                <a:latin typeface="Consolas" panose="020B0609020204030204" pitchFamily="49" charset="0"/>
              </a:rPr>
              <a:t>for</a:t>
            </a:r>
            <a:r>
              <a:rPr lang="sk-SK" b="1" dirty="0" smtClean="0">
                <a:solidFill>
                  <a:srgbClr val="000000"/>
                </a:solidFill>
                <a:latin typeface="Consolas" panose="020B0609020204030204" pitchFamily="49" charset="0"/>
              </a:rPr>
              <a:t> </a:t>
            </a:r>
            <a:r>
              <a:rPr lang="sk-SK" b="1" dirty="0">
                <a:solidFill>
                  <a:srgbClr val="000000"/>
                </a:solidFill>
                <a:latin typeface="Consolas" panose="020B0609020204030204" pitchFamily="49" charset="0"/>
              </a:rPr>
              <a:t>(</a:t>
            </a:r>
            <a:r>
              <a:rPr lang="sk-SK" b="1" dirty="0" err="1">
                <a:solidFill>
                  <a:srgbClr val="000000"/>
                </a:solidFill>
                <a:latin typeface="Consolas" panose="020B0609020204030204" pitchFamily="49" charset="0"/>
              </a:rPr>
              <a:t>CoreLabel</a:t>
            </a:r>
            <a:r>
              <a:rPr lang="sk-SK" b="1" dirty="0">
                <a:solidFill>
                  <a:srgbClr val="000000"/>
                </a:solidFill>
                <a:latin typeface="Consolas" panose="020B0609020204030204" pitchFamily="49" charset="0"/>
              </a:rPr>
              <a:t> token : </a:t>
            </a:r>
            <a:r>
              <a:rPr lang="sk-SK" b="1" dirty="0" err="1">
                <a:solidFill>
                  <a:srgbClr val="000000"/>
                </a:solidFill>
                <a:latin typeface="Consolas" panose="020B0609020204030204" pitchFamily="49" charset="0"/>
              </a:rPr>
              <a:t>tokens</a:t>
            </a:r>
            <a:r>
              <a:rPr lang="sk-SK" b="1" dirty="0">
                <a:solidFill>
                  <a:srgbClr val="000000"/>
                </a:solidFill>
                <a:latin typeface="Consolas" panose="020B0609020204030204" pitchFamily="49" charset="0"/>
              </a:rPr>
              <a:t>) {</a:t>
            </a:r>
          </a:p>
          <a:p>
            <a:pPr marL="914400" lvl="2" indent="0">
              <a:buNone/>
            </a:pPr>
            <a:r>
              <a:rPr lang="sk-SK" dirty="0" err="1">
                <a:solidFill>
                  <a:srgbClr val="000000"/>
                </a:solidFill>
                <a:latin typeface="Consolas" panose="020B0609020204030204" pitchFamily="49" charset="0"/>
              </a:rPr>
              <a:t>String</a:t>
            </a:r>
            <a:r>
              <a:rPr lang="sk-SK" dirty="0">
                <a:solidFill>
                  <a:srgbClr val="000000"/>
                </a:solidFill>
                <a:latin typeface="Consolas" panose="020B0609020204030204" pitchFamily="49" charset="0"/>
              </a:rPr>
              <a:t> </a:t>
            </a:r>
            <a:r>
              <a:rPr lang="sk-SK" dirty="0" err="1">
                <a:solidFill>
                  <a:srgbClr val="000000"/>
                </a:solidFill>
                <a:latin typeface="Consolas" panose="020B0609020204030204" pitchFamily="49" charset="0"/>
              </a:rPr>
              <a:t>word</a:t>
            </a:r>
            <a:r>
              <a:rPr lang="sk-SK" dirty="0">
                <a:solidFill>
                  <a:srgbClr val="000000"/>
                </a:solidFill>
                <a:latin typeface="Consolas" panose="020B0609020204030204" pitchFamily="49" charset="0"/>
              </a:rPr>
              <a:t> = </a:t>
            </a:r>
            <a:r>
              <a:rPr lang="sk-SK" dirty="0" err="1">
                <a:solidFill>
                  <a:srgbClr val="000000"/>
                </a:solidFill>
                <a:latin typeface="Consolas" panose="020B0609020204030204" pitchFamily="49" charset="0"/>
              </a:rPr>
              <a:t>token.toString</a:t>
            </a:r>
            <a:r>
              <a:rPr lang="sk-SK" dirty="0" smtClean="0">
                <a:solidFill>
                  <a:srgbClr val="000000"/>
                </a:solidFill>
                <a:latin typeface="Consolas" panose="020B0609020204030204" pitchFamily="49" charset="0"/>
              </a:rPr>
              <a:t>();</a:t>
            </a:r>
            <a:endParaRPr lang="sk-SK" dirty="0">
              <a:solidFill>
                <a:srgbClr val="000000"/>
              </a:solidFill>
              <a:latin typeface="Consolas" panose="020B0609020204030204" pitchFamily="49" charset="0"/>
            </a:endParaRPr>
          </a:p>
          <a:p>
            <a:pPr marL="914400" lvl="2" indent="0">
              <a:buNone/>
            </a:pPr>
            <a:r>
              <a:rPr lang="sk-SK" dirty="0" err="1">
                <a:solidFill>
                  <a:srgbClr val="000000"/>
                </a:solidFill>
                <a:latin typeface="Consolas" panose="020B0609020204030204" pitchFamily="49" charset="0"/>
              </a:rPr>
              <a:t>String</a:t>
            </a:r>
            <a:r>
              <a:rPr lang="sk-SK" dirty="0">
                <a:solidFill>
                  <a:srgbClr val="000000"/>
                </a:solidFill>
                <a:latin typeface="Consolas" panose="020B0609020204030204" pitchFamily="49" charset="0"/>
              </a:rPr>
              <a:t> </a:t>
            </a:r>
            <a:r>
              <a:rPr lang="sk-SK" dirty="0" err="1">
                <a:solidFill>
                  <a:srgbClr val="000000"/>
                </a:solidFill>
                <a:latin typeface="Consolas" panose="020B0609020204030204" pitchFamily="49" charset="0"/>
              </a:rPr>
              <a:t>tag</a:t>
            </a:r>
            <a:r>
              <a:rPr lang="sk-SK" dirty="0">
                <a:solidFill>
                  <a:srgbClr val="000000"/>
                </a:solidFill>
                <a:latin typeface="Consolas" panose="020B0609020204030204" pitchFamily="49" charset="0"/>
              </a:rPr>
              <a:t> = </a:t>
            </a:r>
            <a:r>
              <a:rPr lang="sk-SK" dirty="0" err="1">
                <a:solidFill>
                  <a:srgbClr val="000000"/>
                </a:solidFill>
                <a:latin typeface="Consolas" panose="020B0609020204030204" pitchFamily="49" charset="0"/>
              </a:rPr>
              <a:t>token.get</a:t>
            </a:r>
            <a:r>
              <a:rPr lang="sk-SK" dirty="0">
                <a:solidFill>
                  <a:srgbClr val="000000"/>
                </a:solidFill>
                <a:latin typeface="Consolas" panose="020B0609020204030204" pitchFamily="49" charset="0"/>
              </a:rPr>
              <a:t>(</a:t>
            </a:r>
            <a:r>
              <a:rPr lang="sk-SK" dirty="0" err="1">
                <a:solidFill>
                  <a:srgbClr val="000000"/>
                </a:solidFill>
                <a:latin typeface="Consolas" panose="020B0609020204030204" pitchFamily="49" charset="0"/>
              </a:rPr>
              <a:t>PartOfSpeechAnnotation.</a:t>
            </a:r>
            <a:r>
              <a:rPr lang="sk-SK" b="1" dirty="0" err="1">
                <a:solidFill>
                  <a:srgbClr val="7F0055"/>
                </a:solidFill>
                <a:latin typeface="Consolas" panose="020B0609020204030204" pitchFamily="49" charset="0"/>
              </a:rPr>
              <a:t>class</a:t>
            </a:r>
            <a:r>
              <a:rPr lang="sk-SK" b="1" dirty="0">
                <a:solidFill>
                  <a:srgbClr val="000000"/>
                </a:solidFill>
                <a:latin typeface="Consolas" panose="020B0609020204030204" pitchFamily="49" charset="0"/>
              </a:rPr>
              <a:t>);</a:t>
            </a:r>
          </a:p>
          <a:p>
            <a:pPr marL="914400" lvl="2" indent="0">
              <a:buNone/>
            </a:pPr>
            <a:r>
              <a:rPr lang="sk-SK" dirty="0" err="1" smtClean="0">
                <a:solidFill>
                  <a:srgbClr val="000000"/>
                </a:solidFill>
                <a:latin typeface="Consolas" panose="020B0609020204030204" pitchFamily="49" charset="0"/>
              </a:rPr>
              <a:t>String</a:t>
            </a:r>
            <a:r>
              <a:rPr lang="sk-SK" dirty="0" smtClean="0">
                <a:solidFill>
                  <a:srgbClr val="000000"/>
                </a:solidFill>
                <a:latin typeface="Consolas" panose="020B0609020204030204" pitchFamily="49" charset="0"/>
              </a:rPr>
              <a:t> </a:t>
            </a:r>
            <a:r>
              <a:rPr lang="sk-SK" dirty="0" err="1" smtClean="0">
                <a:solidFill>
                  <a:srgbClr val="000000"/>
                </a:solidFill>
                <a:latin typeface="Consolas" panose="020B0609020204030204" pitchFamily="49" charset="0"/>
              </a:rPr>
              <a:t>ne</a:t>
            </a:r>
            <a:r>
              <a:rPr lang="sk-SK" dirty="0" smtClean="0">
                <a:solidFill>
                  <a:srgbClr val="000000"/>
                </a:solidFill>
                <a:latin typeface="Consolas" panose="020B0609020204030204" pitchFamily="49" charset="0"/>
              </a:rPr>
              <a:t> = </a:t>
            </a:r>
            <a:r>
              <a:rPr lang="sk-SK" dirty="0" err="1">
                <a:solidFill>
                  <a:srgbClr val="000000"/>
                </a:solidFill>
                <a:latin typeface="Consolas" panose="020B0609020204030204" pitchFamily="49" charset="0"/>
              </a:rPr>
              <a:t>token.get</a:t>
            </a:r>
            <a:r>
              <a:rPr lang="sk-SK" dirty="0">
                <a:solidFill>
                  <a:srgbClr val="000000"/>
                </a:solidFill>
                <a:latin typeface="Consolas" panose="020B0609020204030204" pitchFamily="49" charset="0"/>
              </a:rPr>
              <a:t>(</a:t>
            </a:r>
            <a:r>
              <a:rPr lang="sk-SK" dirty="0" err="1">
                <a:solidFill>
                  <a:srgbClr val="000000"/>
                </a:solidFill>
                <a:latin typeface="Consolas" panose="020B0609020204030204" pitchFamily="49" charset="0"/>
              </a:rPr>
              <a:t>NamedEntityTagAnnotation.</a:t>
            </a:r>
            <a:r>
              <a:rPr lang="sk-SK" b="1" dirty="0" err="1" smtClean="0">
                <a:solidFill>
                  <a:srgbClr val="7F0055"/>
                </a:solidFill>
                <a:latin typeface="Consolas" panose="020B0609020204030204" pitchFamily="49" charset="0"/>
              </a:rPr>
              <a:t>class</a:t>
            </a:r>
            <a:r>
              <a:rPr lang="sk-SK" b="1" dirty="0" smtClean="0">
                <a:solidFill>
                  <a:srgbClr val="000000"/>
                </a:solidFill>
                <a:latin typeface="Consolas" panose="020B0609020204030204" pitchFamily="49" charset="0"/>
              </a:rPr>
              <a:t>);</a:t>
            </a:r>
            <a:endParaRPr lang="sk-SK" i="1" dirty="0" smtClean="0">
              <a:solidFill>
                <a:srgbClr val="000000"/>
              </a:solidFill>
              <a:latin typeface="Consolas" panose="020B0609020204030204" pitchFamily="49" charset="0"/>
            </a:endParaRPr>
          </a:p>
          <a:p>
            <a:pPr marL="457200" lvl="1" indent="0">
              <a:buNone/>
            </a:pPr>
            <a:r>
              <a:rPr lang="sk-SK" dirty="0" smtClean="0">
                <a:solidFill>
                  <a:srgbClr val="000000"/>
                </a:solidFill>
                <a:latin typeface="Consolas" panose="020B0609020204030204" pitchFamily="49" charset="0"/>
              </a:rPr>
              <a:t>}</a:t>
            </a:r>
            <a:endParaRPr lang="sk-SK" dirty="0">
              <a:solidFill>
                <a:srgbClr val="000000"/>
              </a:solidFill>
              <a:latin typeface="Consolas" panose="020B0609020204030204" pitchFamily="49" charset="0"/>
            </a:endParaRPr>
          </a:p>
          <a:p>
            <a:pPr marL="457200" lvl="1" indent="0">
              <a:buNone/>
            </a:pPr>
            <a:r>
              <a:rPr lang="sk-SK" dirty="0" err="1">
                <a:solidFill>
                  <a:srgbClr val="000000"/>
                </a:solidFill>
                <a:latin typeface="Consolas" panose="020B0609020204030204" pitchFamily="49" charset="0"/>
              </a:rPr>
              <a:t>Tree</a:t>
            </a:r>
            <a:r>
              <a:rPr lang="sk-SK" dirty="0">
                <a:solidFill>
                  <a:srgbClr val="000000"/>
                </a:solidFill>
                <a:latin typeface="Consolas" panose="020B0609020204030204" pitchFamily="49" charset="0"/>
              </a:rPr>
              <a:t> </a:t>
            </a:r>
            <a:r>
              <a:rPr lang="sk-SK" dirty="0" err="1">
                <a:solidFill>
                  <a:srgbClr val="000000"/>
                </a:solidFill>
                <a:latin typeface="Consolas" panose="020B0609020204030204" pitchFamily="49" charset="0"/>
              </a:rPr>
              <a:t>tree</a:t>
            </a:r>
            <a:r>
              <a:rPr lang="sk-SK" dirty="0">
                <a:solidFill>
                  <a:srgbClr val="000000"/>
                </a:solidFill>
                <a:latin typeface="Consolas" panose="020B0609020204030204" pitchFamily="49" charset="0"/>
              </a:rPr>
              <a:t> = </a:t>
            </a:r>
            <a:r>
              <a:rPr lang="sk-SK" dirty="0" err="1">
                <a:solidFill>
                  <a:srgbClr val="000000"/>
                </a:solidFill>
                <a:latin typeface="Consolas" panose="020B0609020204030204" pitchFamily="49" charset="0"/>
              </a:rPr>
              <a:t>sentence.get</a:t>
            </a:r>
            <a:r>
              <a:rPr lang="sk-SK" dirty="0">
                <a:solidFill>
                  <a:srgbClr val="000000"/>
                </a:solidFill>
                <a:latin typeface="Consolas" panose="020B0609020204030204" pitchFamily="49" charset="0"/>
              </a:rPr>
              <a:t>(</a:t>
            </a:r>
            <a:r>
              <a:rPr lang="sk-SK" dirty="0" err="1">
                <a:solidFill>
                  <a:srgbClr val="000000"/>
                </a:solidFill>
                <a:latin typeface="Consolas" panose="020B0609020204030204" pitchFamily="49" charset="0"/>
              </a:rPr>
              <a:t>TreeAnnotation.</a:t>
            </a:r>
            <a:r>
              <a:rPr lang="sk-SK" b="1" dirty="0" err="1">
                <a:solidFill>
                  <a:srgbClr val="7F0055"/>
                </a:solidFill>
                <a:latin typeface="Consolas" panose="020B0609020204030204" pitchFamily="49" charset="0"/>
              </a:rPr>
              <a:t>class</a:t>
            </a:r>
            <a:r>
              <a:rPr lang="sk-SK" b="1" dirty="0" smtClean="0">
                <a:solidFill>
                  <a:srgbClr val="000000"/>
                </a:solidFill>
                <a:latin typeface="Consolas" panose="020B0609020204030204" pitchFamily="49" charset="0"/>
              </a:rPr>
              <a:t>);</a:t>
            </a:r>
            <a:endParaRPr lang="sk-SK" dirty="0">
              <a:solidFill>
                <a:srgbClr val="000000"/>
              </a:solidFill>
              <a:latin typeface="Consolas" panose="020B0609020204030204" pitchFamily="49" charset="0"/>
            </a:endParaRPr>
          </a:p>
          <a:p>
            <a:pPr marL="457200" lvl="1" indent="0">
              <a:buNone/>
            </a:pPr>
            <a:r>
              <a:rPr lang="sk-SK" dirty="0" err="1">
                <a:solidFill>
                  <a:srgbClr val="000000"/>
                </a:solidFill>
                <a:latin typeface="Consolas" panose="020B0609020204030204" pitchFamily="49" charset="0"/>
              </a:rPr>
              <a:t>SemanticGraph</a:t>
            </a:r>
            <a:r>
              <a:rPr lang="sk-SK" dirty="0">
                <a:solidFill>
                  <a:srgbClr val="000000"/>
                </a:solidFill>
                <a:latin typeface="Consolas" panose="020B0609020204030204" pitchFamily="49" charset="0"/>
              </a:rPr>
              <a:t> </a:t>
            </a:r>
            <a:r>
              <a:rPr lang="sk-SK" dirty="0" err="1">
                <a:solidFill>
                  <a:srgbClr val="000000"/>
                </a:solidFill>
                <a:latin typeface="Consolas" panose="020B0609020204030204" pitchFamily="49" charset="0"/>
              </a:rPr>
              <a:t>dependencies</a:t>
            </a:r>
            <a:r>
              <a:rPr lang="sk-SK" dirty="0">
                <a:solidFill>
                  <a:srgbClr val="000000"/>
                </a:solidFill>
                <a:latin typeface="Consolas" panose="020B0609020204030204" pitchFamily="49" charset="0"/>
              </a:rPr>
              <a:t> = </a:t>
            </a:r>
            <a:r>
              <a:rPr lang="sk-SK" dirty="0" err="1" smtClean="0">
                <a:solidFill>
                  <a:srgbClr val="000000"/>
                </a:solidFill>
                <a:latin typeface="Consolas" panose="020B0609020204030204" pitchFamily="49" charset="0"/>
              </a:rPr>
              <a:t>sentence.get</a:t>
            </a:r>
            <a:r>
              <a:rPr lang="sk-SK" dirty="0" smtClean="0">
                <a:solidFill>
                  <a:srgbClr val="000000"/>
                </a:solidFill>
                <a:latin typeface="Consolas" panose="020B0609020204030204" pitchFamily="49" charset="0"/>
              </a:rPr>
              <a:t>(</a:t>
            </a:r>
          </a:p>
          <a:p>
            <a:pPr marL="457200" lvl="1" indent="0">
              <a:buNone/>
            </a:pPr>
            <a:r>
              <a:rPr lang="sk-SK" dirty="0">
                <a:solidFill>
                  <a:srgbClr val="000000"/>
                </a:solidFill>
                <a:latin typeface="Consolas" panose="020B0609020204030204" pitchFamily="49" charset="0"/>
              </a:rPr>
              <a:t>	</a:t>
            </a:r>
            <a:r>
              <a:rPr lang="sk-SK" dirty="0" err="1" smtClean="0">
                <a:solidFill>
                  <a:srgbClr val="000000"/>
                </a:solidFill>
                <a:latin typeface="Consolas" panose="020B0609020204030204" pitchFamily="49" charset="0"/>
              </a:rPr>
              <a:t>CollapsedCCProcessedDependenciesAnnotation.</a:t>
            </a:r>
            <a:r>
              <a:rPr lang="sk-SK" b="1" dirty="0" err="1" smtClean="0">
                <a:solidFill>
                  <a:srgbClr val="7F0055"/>
                </a:solidFill>
                <a:latin typeface="Consolas" panose="020B0609020204030204" pitchFamily="49" charset="0"/>
              </a:rPr>
              <a:t>class</a:t>
            </a:r>
            <a:r>
              <a:rPr lang="sk-SK" b="1" dirty="0">
                <a:solidFill>
                  <a:srgbClr val="000000"/>
                </a:solidFill>
                <a:latin typeface="Consolas" panose="020B0609020204030204" pitchFamily="49" charset="0"/>
              </a:rPr>
              <a:t>);</a:t>
            </a:r>
            <a:endParaRPr lang="sk-SK" dirty="0">
              <a:solidFill>
                <a:srgbClr val="000000"/>
              </a:solidFill>
              <a:latin typeface="Consolas" panose="020B0609020204030204" pitchFamily="49" charset="0"/>
            </a:endParaRPr>
          </a:p>
          <a:p>
            <a:pPr marL="0" indent="0">
              <a:buNone/>
            </a:pPr>
            <a:r>
              <a:rPr lang="sk-SK" dirty="0" smtClean="0">
                <a:solidFill>
                  <a:srgbClr val="000000"/>
                </a:solidFill>
                <a:latin typeface="Consolas" panose="020B0609020204030204" pitchFamily="49" charset="0"/>
              </a:rPr>
              <a:t>}</a:t>
            </a:r>
            <a:endParaRPr lang="sk-SK" dirty="0"/>
          </a:p>
        </p:txBody>
      </p:sp>
    </p:spTree>
    <p:extLst>
      <p:ext uri="{BB962C8B-B14F-4D97-AF65-F5344CB8AC3E}">
        <p14:creationId xmlns:p14="http://schemas.microsoft.com/office/powerpoint/2010/main" val="46286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err="1" smtClean="0"/>
              <a:t>StanfordCoreNLP</a:t>
            </a:r>
            <a:endParaRPr lang="sk-SK" dirty="0"/>
          </a:p>
        </p:txBody>
      </p:sp>
      <p:sp>
        <p:nvSpPr>
          <p:cNvPr id="3" name="Content Placeholder 2"/>
          <p:cNvSpPr>
            <a:spLocks noGrp="1"/>
          </p:cNvSpPr>
          <p:nvPr>
            <p:ph idx="1"/>
          </p:nvPr>
        </p:nvSpPr>
        <p:spPr>
          <a:xfrm>
            <a:off x="628649" y="1825625"/>
            <a:ext cx="8296409" cy="4351338"/>
          </a:xfrm>
        </p:spPr>
        <p:txBody>
          <a:bodyPr/>
          <a:lstStyle/>
          <a:p>
            <a:r>
              <a:rPr lang="sk-SK" dirty="0"/>
              <a:t>Rozšírenia pre viaceré jazyky</a:t>
            </a:r>
          </a:p>
          <a:p>
            <a:pPr lvl="1"/>
            <a:r>
              <a:rPr lang="sk-SK" dirty="0"/>
              <a:t>Java, </a:t>
            </a:r>
            <a:r>
              <a:rPr lang="sk-SK" dirty="0" err="1"/>
              <a:t>Python</a:t>
            </a:r>
            <a:r>
              <a:rPr lang="sk-SK" dirty="0"/>
              <a:t>, Ruby, </a:t>
            </a:r>
            <a:r>
              <a:rPr lang="sk-SK" dirty="0" err="1"/>
              <a:t>Closure</a:t>
            </a:r>
            <a:r>
              <a:rPr lang="sk-SK" dirty="0"/>
              <a:t>, JavaScript (node.js</a:t>
            </a:r>
            <a:r>
              <a:rPr lang="sk-SK" dirty="0" smtClean="0"/>
              <a:t>), C</a:t>
            </a:r>
            <a:r>
              <a:rPr lang="en-GB" dirty="0" smtClean="0"/>
              <a:t>#</a:t>
            </a:r>
            <a:r>
              <a:rPr lang="sk-SK" dirty="0" smtClean="0"/>
              <a:t> (IKV</a:t>
            </a:r>
            <a:r>
              <a:rPr lang="en-GB" dirty="0" smtClean="0"/>
              <a:t>M</a:t>
            </a:r>
            <a:r>
              <a:rPr lang="sk-SK" dirty="0" smtClean="0"/>
              <a:t>)</a:t>
            </a:r>
            <a:endParaRPr lang="sk-SK" dirty="0"/>
          </a:p>
          <a:p>
            <a:endParaRPr lang="sk-SK" dirty="0" smtClean="0"/>
          </a:p>
        </p:txBody>
      </p:sp>
    </p:spTree>
    <p:extLst>
      <p:ext uri="{BB962C8B-B14F-4D97-AF65-F5344CB8AC3E}">
        <p14:creationId xmlns:p14="http://schemas.microsoft.com/office/powerpoint/2010/main" val="10981056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Podobné nástroje</a:t>
            </a:r>
            <a:endParaRPr lang="sk-SK" dirty="0"/>
          </a:p>
        </p:txBody>
      </p:sp>
      <p:sp>
        <p:nvSpPr>
          <p:cNvPr id="3" name="Content Placeholder 2"/>
          <p:cNvSpPr>
            <a:spLocks noGrp="1"/>
          </p:cNvSpPr>
          <p:nvPr>
            <p:ph idx="1"/>
          </p:nvPr>
        </p:nvSpPr>
        <p:spPr/>
        <p:txBody>
          <a:bodyPr/>
          <a:lstStyle/>
          <a:p>
            <a:r>
              <a:rPr lang="sk-SK" dirty="0" err="1" smtClean="0"/>
              <a:t>OpenNLP</a:t>
            </a:r>
            <a:r>
              <a:rPr lang="sk-SK" dirty="0" smtClean="0"/>
              <a:t> (tiež Java, v rámci projektu Apache)</a:t>
            </a:r>
          </a:p>
          <a:p>
            <a:r>
              <a:rPr lang="sk-SK" dirty="0" smtClean="0"/>
              <a:t>NLTK pre </a:t>
            </a:r>
            <a:r>
              <a:rPr lang="sk-SK" dirty="0" err="1" smtClean="0"/>
              <a:t>Python</a:t>
            </a:r>
            <a:endParaRPr lang="sk-SK" dirty="0"/>
          </a:p>
        </p:txBody>
      </p:sp>
    </p:spTree>
    <p:extLst>
      <p:ext uri="{BB962C8B-B14F-4D97-AF65-F5344CB8AC3E}">
        <p14:creationId xmlns:p14="http://schemas.microsoft.com/office/powerpoint/2010/main" val="16901856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NLTK – segmentácia na slová</a:t>
            </a:r>
            <a:endParaRPr lang="sk-SK" dirty="0"/>
          </a:p>
        </p:txBody>
      </p:sp>
      <p:sp>
        <p:nvSpPr>
          <p:cNvPr id="6" name="Rectangle 3"/>
          <p:cNvSpPr>
            <a:spLocks noGrp="1" noChangeArrowheads="1"/>
          </p:cNvSpPr>
          <p:nvPr>
            <p:ph idx="1"/>
          </p:nvPr>
        </p:nvSpPr>
        <p:spPr bwMode="auto">
          <a:xfrm>
            <a:off x="628650" y="1690689"/>
            <a:ext cx="7886700" cy="4748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rm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sk-SK" sz="2400" b="1" i="0" u="none" strike="noStrike" cap="none" normalizeH="0" baseline="0" dirty="0" smtClean="0">
                <a:ln>
                  <a:noFill/>
                </a:ln>
                <a:solidFill>
                  <a:srgbClr val="C65D09"/>
                </a:solidFill>
                <a:effectLst/>
                <a:latin typeface="Arial Unicode MS" panose="020B0604020202020204" pitchFamily="34" charset="-128"/>
              </a:rPr>
              <a:t>&gt;&gt;&gt; </a:t>
            </a:r>
            <a:r>
              <a:rPr kumimoji="0" lang="sk-SK" sz="2400" b="1" i="0" u="none" strike="noStrike" cap="none" normalizeH="0" baseline="0" dirty="0" smtClean="0">
                <a:ln>
                  <a:noFill/>
                </a:ln>
                <a:solidFill>
                  <a:srgbClr val="007020"/>
                </a:solidFill>
                <a:effectLst/>
                <a:latin typeface="Arial Unicode MS" panose="020B0604020202020204" pitchFamily="34" charset="-128"/>
              </a:rPr>
              <a:t>import</a:t>
            </a:r>
            <a:r>
              <a:rPr kumimoji="0" lang="sk-SK" sz="2400" b="0" i="0" u="none" strike="noStrike" cap="none" normalizeH="0" baseline="0" dirty="0" smtClean="0">
                <a:ln>
                  <a:noFill/>
                </a:ln>
                <a:solidFill>
                  <a:srgbClr val="000000"/>
                </a:solidFill>
                <a:effectLst/>
                <a:latin typeface="Arial Unicode MS" panose="020B0604020202020204" pitchFamily="34" charset="-128"/>
              </a:rPr>
              <a:t> </a:t>
            </a:r>
            <a:r>
              <a:rPr kumimoji="0" lang="sk-SK" sz="2400" b="1" i="0" u="none" strike="noStrike" cap="none" normalizeH="0" baseline="0" dirty="0" err="1" smtClean="0">
                <a:ln>
                  <a:noFill/>
                </a:ln>
                <a:solidFill>
                  <a:srgbClr val="0E84B5"/>
                </a:solidFill>
                <a:effectLst/>
                <a:latin typeface="Arial Unicode MS" panose="020B0604020202020204" pitchFamily="34" charset="-128"/>
              </a:rPr>
              <a:t>nltk</a:t>
            </a:r>
            <a:endParaRPr kumimoji="0" lang="sk-SK" sz="2400" b="1" i="0" u="none" strike="noStrike" cap="none" normalizeH="0" baseline="0" dirty="0" smtClean="0">
              <a:ln>
                <a:noFill/>
              </a:ln>
              <a:solidFill>
                <a:srgbClr val="0E84B5"/>
              </a:solidFill>
              <a:effectLst/>
              <a:latin typeface="Arial Unicode MS" panose="020B0604020202020204" pitchFamily="34" charset="-128"/>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sk-SK" sz="2400" b="1" i="0" u="none" strike="noStrike" cap="none" normalizeH="0" baseline="0" dirty="0" smtClean="0">
                <a:ln>
                  <a:noFill/>
                </a:ln>
                <a:solidFill>
                  <a:srgbClr val="C65D09"/>
                </a:solidFill>
                <a:effectLst/>
                <a:latin typeface="Arial Unicode MS" panose="020B0604020202020204" pitchFamily="34" charset="-128"/>
              </a:rPr>
              <a:t>&gt;&gt;&gt; </a:t>
            </a:r>
            <a:r>
              <a:rPr kumimoji="0" lang="sk-SK" sz="2400" b="0" i="0" u="none" strike="noStrike" cap="none" normalizeH="0" baseline="0" dirty="0" err="1" smtClean="0">
                <a:ln>
                  <a:noFill/>
                </a:ln>
                <a:solidFill>
                  <a:schemeClr val="tx1"/>
                </a:solidFill>
                <a:effectLst/>
                <a:latin typeface="Arial" panose="020B0604020202020204" pitchFamily="34" charset="0"/>
              </a:rPr>
              <a:t>sentence</a:t>
            </a:r>
            <a:r>
              <a:rPr kumimoji="0" lang="sk-SK" sz="2400" b="0" i="0" u="none" strike="noStrike" cap="none" normalizeH="0" baseline="0" dirty="0" smtClean="0">
                <a:ln>
                  <a:noFill/>
                </a:ln>
                <a:solidFill>
                  <a:srgbClr val="000000"/>
                </a:solidFill>
                <a:effectLst/>
                <a:latin typeface="Arial Unicode MS" panose="020B0604020202020204" pitchFamily="34" charset="-128"/>
              </a:rPr>
              <a:t> </a:t>
            </a:r>
            <a:r>
              <a:rPr kumimoji="0" lang="sk-SK" sz="2400" b="0" i="0" u="none" strike="noStrike" cap="none" normalizeH="0" baseline="0" dirty="0" smtClean="0">
                <a:ln>
                  <a:noFill/>
                </a:ln>
                <a:solidFill>
                  <a:srgbClr val="666666"/>
                </a:solidFill>
                <a:effectLst/>
                <a:latin typeface="Arial" panose="020B0604020202020204" pitchFamily="34" charset="0"/>
              </a:rPr>
              <a:t>=</a:t>
            </a:r>
            <a:r>
              <a:rPr kumimoji="0" lang="sk-SK" sz="2400" b="0" i="0" u="none" strike="noStrike" cap="none" normalizeH="0" baseline="0" dirty="0" smtClean="0">
                <a:ln>
                  <a:noFill/>
                </a:ln>
                <a:solidFill>
                  <a:srgbClr val="000000"/>
                </a:solidFill>
                <a:effectLst/>
                <a:latin typeface="Arial Unicode MS" panose="020B0604020202020204" pitchFamily="34" charset="-128"/>
              </a:rPr>
              <a:t> </a:t>
            </a:r>
            <a:r>
              <a:rPr kumimoji="0" lang="sk-SK" sz="2400" b="0" i="0" u="none" strike="noStrike" cap="none" normalizeH="0" baseline="0" dirty="0" smtClean="0">
                <a:ln>
                  <a:noFill/>
                </a:ln>
                <a:solidFill>
                  <a:srgbClr val="4070A0"/>
                </a:solidFill>
                <a:effectLst/>
                <a:latin typeface="Arial Unicode MS" panose="020B0604020202020204" pitchFamily="34" charset="-128"/>
              </a:rPr>
              <a:t>"""At </a:t>
            </a:r>
            <a:r>
              <a:rPr kumimoji="0" lang="sk-SK" sz="2400" b="0" i="0" u="none" strike="noStrike" cap="none" normalizeH="0" baseline="0" dirty="0" err="1" smtClean="0">
                <a:ln>
                  <a:noFill/>
                </a:ln>
                <a:solidFill>
                  <a:srgbClr val="4070A0"/>
                </a:solidFill>
                <a:effectLst/>
                <a:latin typeface="Arial Unicode MS" panose="020B0604020202020204" pitchFamily="34" charset="-128"/>
              </a:rPr>
              <a:t>eight</a:t>
            </a:r>
            <a:r>
              <a:rPr kumimoji="0" lang="sk-SK" sz="2400" b="0" i="0" u="none" strike="noStrike" cap="none" normalizeH="0" baseline="0" dirty="0" smtClean="0">
                <a:ln>
                  <a:noFill/>
                </a:ln>
                <a:solidFill>
                  <a:srgbClr val="4070A0"/>
                </a:solidFill>
                <a:effectLst/>
                <a:latin typeface="Arial Unicode MS" panose="020B0604020202020204" pitchFamily="34" charset="-128"/>
              </a:rPr>
              <a:t> </a:t>
            </a:r>
            <a:r>
              <a:rPr kumimoji="0" lang="sk-SK" sz="2400" b="0" i="0" u="none" strike="noStrike" cap="none" normalizeH="0" baseline="0" dirty="0" err="1" smtClean="0">
                <a:ln>
                  <a:noFill/>
                </a:ln>
                <a:solidFill>
                  <a:srgbClr val="4070A0"/>
                </a:solidFill>
                <a:effectLst/>
                <a:latin typeface="Arial Unicode MS" panose="020B0604020202020204" pitchFamily="34" charset="-128"/>
              </a:rPr>
              <a:t>o'clock</a:t>
            </a:r>
            <a:r>
              <a:rPr kumimoji="0" lang="sk-SK" sz="2400" b="0" i="0" u="none" strike="noStrike" cap="none" normalizeH="0" baseline="0" dirty="0" smtClean="0">
                <a:ln>
                  <a:noFill/>
                </a:ln>
                <a:solidFill>
                  <a:srgbClr val="4070A0"/>
                </a:solidFill>
                <a:effectLst/>
                <a:latin typeface="Arial Unicode MS" panose="020B0604020202020204" pitchFamily="34" charset="-128"/>
              </a:rPr>
              <a:t> on </a:t>
            </a:r>
            <a:r>
              <a:rPr kumimoji="0" lang="sk-SK" sz="2400" b="0" i="0" u="none" strike="noStrike" cap="none" normalizeH="0" baseline="0" dirty="0" err="1" smtClean="0">
                <a:ln>
                  <a:noFill/>
                </a:ln>
                <a:solidFill>
                  <a:srgbClr val="4070A0"/>
                </a:solidFill>
                <a:effectLst/>
                <a:latin typeface="Arial Unicode MS" panose="020B0604020202020204" pitchFamily="34" charset="-128"/>
              </a:rPr>
              <a:t>Thursday</a:t>
            </a:r>
            <a:r>
              <a:rPr kumimoji="0" lang="sk-SK" sz="2400" b="0" i="0" u="none" strike="noStrike" cap="none" normalizeH="0" baseline="0" dirty="0" smtClean="0">
                <a:ln>
                  <a:noFill/>
                </a:ln>
                <a:solidFill>
                  <a:srgbClr val="4070A0"/>
                </a:solidFill>
                <a:effectLst/>
                <a:latin typeface="Arial Unicode MS" panose="020B0604020202020204" pitchFamily="34" charset="-128"/>
              </a:rPr>
              <a:t> </a:t>
            </a:r>
            <a:r>
              <a:rPr kumimoji="0" lang="sk-SK" sz="2400" b="0" i="0" u="none" strike="noStrike" cap="none" normalizeH="0" baseline="0" dirty="0" err="1" smtClean="0">
                <a:ln>
                  <a:noFill/>
                </a:ln>
                <a:solidFill>
                  <a:srgbClr val="4070A0"/>
                </a:solidFill>
                <a:effectLst/>
                <a:latin typeface="Arial Unicode MS" panose="020B0604020202020204" pitchFamily="34" charset="-128"/>
              </a:rPr>
              <a:t>morning</a:t>
            </a:r>
            <a:r>
              <a:rPr kumimoji="0" lang="sk-SK" sz="2400" b="0" i="0" u="none" strike="noStrike" cap="none" normalizeH="0" baseline="0" dirty="0" smtClean="0">
                <a:ln>
                  <a:noFill/>
                </a:ln>
                <a:solidFill>
                  <a:srgbClr val="000000"/>
                </a:solidFill>
                <a:effectLst/>
                <a:latin typeface="Arial Unicode MS" panose="020B0604020202020204" pitchFamily="34" charset="-128"/>
              </a:rPr>
              <a:t> </a:t>
            </a:r>
            <a:r>
              <a:rPr kumimoji="0" lang="sk-SK" sz="2400" b="1" i="0" u="none" strike="noStrike" cap="none" normalizeH="0" baseline="0" dirty="0" smtClean="0">
                <a:ln>
                  <a:noFill/>
                </a:ln>
                <a:solidFill>
                  <a:srgbClr val="C65D09"/>
                </a:solidFill>
                <a:effectLst/>
                <a:latin typeface="Arial Unicode MS" panose="020B0604020202020204" pitchFamily="34" charset="-128"/>
              </a:rPr>
              <a:t>... </a:t>
            </a:r>
            <a:r>
              <a:rPr kumimoji="0" lang="sk-SK" sz="2400" b="0" i="0" u="none" strike="noStrike" cap="none" normalizeH="0" baseline="0" dirty="0" smtClean="0">
                <a:ln>
                  <a:noFill/>
                </a:ln>
                <a:solidFill>
                  <a:srgbClr val="4070A0"/>
                </a:solidFill>
                <a:effectLst/>
                <a:latin typeface="Arial Unicode MS" panose="020B0604020202020204" pitchFamily="34" charset="-128"/>
              </a:rPr>
              <a:t>Arthur </a:t>
            </a:r>
            <a:r>
              <a:rPr kumimoji="0" lang="sk-SK" sz="2400" b="0" i="0" u="none" strike="noStrike" cap="none" normalizeH="0" baseline="0" dirty="0" err="1" smtClean="0">
                <a:ln>
                  <a:noFill/>
                </a:ln>
                <a:solidFill>
                  <a:srgbClr val="4070A0"/>
                </a:solidFill>
                <a:effectLst/>
                <a:latin typeface="Arial Unicode MS" panose="020B0604020202020204" pitchFamily="34" charset="-128"/>
              </a:rPr>
              <a:t>didn't</a:t>
            </a:r>
            <a:r>
              <a:rPr kumimoji="0" lang="sk-SK" sz="2400" b="0" i="0" u="none" strike="noStrike" cap="none" normalizeH="0" baseline="0" dirty="0" smtClean="0">
                <a:ln>
                  <a:noFill/>
                </a:ln>
                <a:solidFill>
                  <a:srgbClr val="4070A0"/>
                </a:solidFill>
                <a:effectLst/>
                <a:latin typeface="Arial Unicode MS" panose="020B0604020202020204" pitchFamily="34" charset="-128"/>
              </a:rPr>
              <a:t> </a:t>
            </a:r>
            <a:r>
              <a:rPr kumimoji="0" lang="sk-SK" sz="2400" b="0" i="0" u="none" strike="noStrike" cap="none" normalizeH="0" baseline="0" dirty="0" err="1" smtClean="0">
                <a:ln>
                  <a:noFill/>
                </a:ln>
                <a:solidFill>
                  <a:srgbClr val="4070A0"/>
                </a:solidFill>
                <a:effectLst/>
                <a:latin typeface="Arial Unicode MS" panose="020B0604020202020204" pitchFamily="34" charset="-128"/>
              </a:rPr>
              <a:t>feel</a:t>
            </a:r>
            <a:r>
              <a:rPr kumimoji="0" lang="sk-SK" sz="2400" b="0" i="0" u="none" strike="noStrike" cap="none" normalizeH="0" baseline="0" dirty="0" smtClean="0">
                <a:ln>
                  <a:noFill/>
                </a:ln>
                <a:solidFill>
                  <a:srgbClr val="4070A0"/>
                </a:solidFill>
                <a:effectLst/>
                <a:latin typeface="Arial Unicode MS" panose="020B0604020202020204" pitchFamily="34" charset="-128"/>
              </a:rPr>
              <a:t> </a:t>
            </a:r>
            <a:r>
              <a:rPr kumimoji="0" lang="sk-SK" sz="2400" b="0" i="0" u="none" strike="noStrike" cap="none" normalizeH="0" baseline="0" dirty="0" err="1" smtClean="0">
                <a:ln>
                  <a:noFill/>
                </a:ln>
                <a:solidFill>
                  <a:srgbClr val="4070A0"/>
                </a:solidFill>
                <a:effectLst/>
                <a:latin typeface="Arial Unicode MS" panose="020B0604020202020204" pitchFamily="34" charset="-128"/>
              </a:rPr>
              <a:t>very</a:t>
            </a:r>
            <a:r>
              <a:rPr kumimoji="0" lang="sk-SK" sz="2400" b="0" i="0" u="none" strike="noStrike" cap="none" normalizeH="0" baseline="0" dirty="0" smtClean="0">
                <a:ln>
                  <a:noFill/>
                </a:ln>
                <a:solidFill>
                  <a:srgbClr val="4070A0"/>
                </a:solidFill>
                <a:effectLst/>
                <a:latin typeface="Arial Unicode MS" panose="020B0604020202020204" pitchFamily="34" charset="-128"/>
              </a:rPr>
              <a:t> </a:t>
            </a:r>
            <a:r>
              <a:rPr kumimoji="0" lang="sk-SK" sz="2400" b="0" i="0" u="none" strike="noStrike" cap="none" normalizeH="0" baseline="0" dirty="0" err="1" smtClean="0">
                <a:ln>
                  <a:noFill/>
                </a:ln>
                <a:solidFill>
                  <a:srgbClr val="4070A0"/>
                </a:solidFill>
                <a:effectLst/>
                <a:latin typeface="Arial Unicode MS" panose="020B0604020202020204" pitchFamily="34" charset="-128"/>
              </a:rPr>
              <a:t>good</a:t>
            </a:r>
            <a:r>
              <a:rPr kumimoji="0" lang="sk-SK" sz="2400" b="0" i="0" u="none" strike="noStrike" cap="none" normalizeH="0" baseline="0" dirty="0" smtClean="0">
                <a:ln>
                  <a:noFill/>
                </a:ln>
                <a:solidFill>
                  <a:srgbClr val="4070A0"/>
                </a:solidFill>
                <a:effectLst/>
                <a:latin typeface="Arial Unicode MS" panose="020B0604020202020204" pitchFamily="34" charset="-128"/>
              </a:rPr>
              <a:t>."""</a:t>
            </a:r>
          </a:p>
          <a:p>
            <a:pPr marL="0" marR="0" lvl="0" indent="0" algn="l" defTabSz="914400" rtl="0" eaLnBrk="0" fontAlgn="base" latinLnBrk="0" hangingPunct="0">
              <a:lnSpc>
                <a:spcPct val="100000"/>
              </a:lnSpc>
              <a:spcBef>
                <a:spcPct val="30000"/>
              </a:spcBef>
              <a:spcAft>
                <a:spcPct val="0"/>
              </a:spcAft>
              <a:buClrTx/>
              <a:buSzTx/>
              <a:buFontTx/>
              <a:buNone/>
              <a:tabLst/>
            </a:pPr>
            <a:endParaRPr lang="sk-SK" sz="2400" dirty="0">
              <a:solidFill>
                <a:srgbClr val="000000"/>
              </a:solidFill>
              <a:latin typeface="Arial Unicode MS" panose="020B0604020202020204" pitchFamily="34" charset="-128"/>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sk-SK" sz="2400" b="1" i="0" u="none" strike="noStrike" cap="none" normalizeH="0" baseline="0" dirty="0" smtClean="0">
                <a:ln>
                  <a:noFill/>
                </a:ln>
                <a:solidFill>
                  <a:srgbClr val="C65D09"/>
                </a:solidFill>
                <a:effectLst/>
                <a:latin typeface="Arial Unicode MS" panose="020B0604020202020204" pitchFamily="34" charset="-128"/>
              </a:rPr>
              <a:t>&gt;&gt;&gt; </a:t>
            </a:r>
            <a:r>
              <a:rPr kumimoji="0" lang="sk-SK" sz="2400" b="0" i="0" u="none" strike="noStrike" cap="none" normalizeH="0" baseline="0" dirty="0" err="1" smtClean="0">
                <a:ln>
                  <a:noFill/>
                </a:ln>
                <a:solidFill>
                  <a:schemeClr val="tx1"/>
                </a:solidFill>
                <a:effectLst/>
                <a:latin typeface="Arial" panose="020B0604020202020204" pitchFamily="34" charset="0"/>
              </a:rPr>
              <a:t>tokens</a:t>
            </a:r>
            <a:r>
              <a:rPr kumimoji="0" lang="sk-SK" sz="2400" b="0" i="0" u="none" strike="noStrike" cap="none" normalizeH="0" baseline="0" dirty="0" smtClean="0">
                <a:ln>
                  <a:noFill/>
                </a:ln>
                <a:solidFill>
                  <a:srgbClr val="000000"/>
                </a:solidFill>
                <a:effectLst/>
                <a:latin typeface="Arial Unicode MS" panose="020B0604020202020204" pitchFamily="34" charset="-128"/>
              </a:rPr>
              <a:t> </a:t>
            </a:r>
            <a:r>
              <a:rPr kumimoji="0" lang="sk-SK" sz="2400" b="0" i="0" u="none" strike="noStrike" cap="none" normalizeH="0" baseline="0" dirty="0" smtClean="0">
                <a:ln>
                  <a:noFill/>
                </a:ln>
                <a:solidFill>
                  <a:srgbClr val="666666"/>
                </a:solidFill>
                <a:effectLst/>
                <a:latin typeface="Arial" panose="020B0604020202020204" pitchFamily="34" charset="0"/>
              </a:rPr>
              <a:t>=</a:t>
            </a:r>
            <a:r>
              <a:rPr kumimoji="0" lang="sk-SK" sz="2400" b="0" i="0" u="none" strike="noStrike" cap="none" normalizeH="0" baseline="0" dirty="0" smtClean="0">
                <a:ln>
                  <a:noFill/>
                </a:ln>
                <a:solidFill>
                  <a:srgbClr val="000000"/>
                </a:solidFill>
                <a:effectLst/>
                <a:latin typeface="Arial Unicode MS" panose="020B0604020202020204" pitchFamily="34" charset="-128"/>
              </a:rPr>
              <a:t> </a:t>
            </a:r>
            <a:r>
              <a:rPr kumimoji="0" lang="sk-SK" sz="2400" b="0" i="0" u="none" strike="noStrike" cap="none" normalizeH="0" baseline="0" dirty="0" err="1" smtClean="0">
                <a:ln>
                  <a:noFill/>
                </a:ln>
                <a:solidFill>
                  <a:schemeClr val="tx1"/>
                </a:solidFill>
                <a:effectLst/>
                <a:latin typeface="Arial" panose="020B0604020202020204" pitchFamily="34" charset="0"/>
              </a:rPr>
              <a:t>nltk</a:t>
            </a:r>
            <a:r>
              <a:rPr kumimoji="0" lang="sk-SK" sz="2400" b="0" i="0" u="none" strike="noStrike" cap="none" normalizeH="0" baseline="0" dirty="0" err="1" smtClean="0">
                <a:ln>
                  <a:noFill/>
                </a:ln>
                <a:solidFill>
                  <a:srgbClr val="666666"/>
                </a:solidFill>
                <a:effectLst/>
                <a:latin typeface="Arial" panose="020B0604020202020204" pitchFamily="34" charset="0"/>
              </a:rPr>
              <a:t>.</a:t>
            </a:r>
            <a:r>
              <a:rPr kumimoji="0" lang="sk-SK" sz="2400" b="0" i="0" u="none" strike="noStrike" cap="none" normalizeH="0" baseline="0" dirty="0" err="1" smtClean="0">
                <a:ln>
                  <a:noFill/>
                </a:ln>
                <a:solidFill>
                  <a:schemeClr val="tx1"/>
                </a:solidFill>
                <a:effectLst/>
                <a:latin typeface="Arial" panose="020B0604020202020204" pitchFamily="34" charset="0"/>
              </a:rPr>
              <a:t>word_tokenize</a:t>
            </a:r>
            <a:r>
              <a:rPr kumimoji="0" lang="sk-SK" sz="2400" b="0" i="0" u="none" strike="noStrike" cap="none" normalizeH="0" baseline="0" dirty="0" smtClean="0">
                <a:ln>
                  <a:noFill/>
                </a:ln>
                <a:solidFill>
                  <a:srgbClr val="000000"/>
                </a:solidFill>
                <a:effectLst/>
                <a:latin typeface="Arial Unicode MS" panose="020B0604020202020204" pitchFamily="34" charset="-128"/>
              </a:rPr>
              <a:t>(</a:t>
            </a:r>
            <a:r>
              <a:rPr kumimoji="0" lang="sk-SK" sz="2400" b="0" i="0" u="none" strike="noStrike" cap="none" normalizeH="0" baseline="0" dirty="0" err="1" smtClean="0">
                <a:ln>
                  <a:noFill/>
                </a:ln>
                <a:solidFill>
                  <a:schemeClr val="tx1"/>
                </a:solidFill>
                <a:effectLst/>
                <a:latin typeface="Arial" panose="020B0604020202020204" pitchFamily="34" charset="0"/>
              </a:rPr>
              <a:t>sentence</a:t>
            </a:r>
            <a:r>
              <a:rPr kumimoji="0" lang="sk-SK" sz="2400" b="0" i="0" u="none" strike="noStrike" cap="none" normalizeH="0" baseline="0" dirty="0" smtClean="0">
                <a:ln>
                  <a:noFill/>
                </a:ln>
                <a:solidFill>
                  <a:srgbClr val="000000"/>
                </a:solidFill>
                <a:effectLst/>
                <a:latin typeface="Arial Unicode MS" panose="020B0604020202020204" pitchFamily="34" charset="-128"/>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sk-SK" sz="2400" b="1" i="0" u="none" strike="noStrike" cap="none" normalizeH="0" baseline="0" dirty="0" smtClean="0">
                <a:ln>
                  <a:noFill/>
                </a:ln>
                <a:solidFill>
                  <a:srgbClr val="C65D09"/>
                </a:solidFill>
                <a:effectLst/>
                <a:latin typeface="Arial Unicode MS" panose="020B0604020202020204" pitchFamily="34" charset="-128"/>
              </a:rPr>
              <a:t>&gt;&gt;&gt; </a:t>
            </a:r>
            <a:r>
              <a:rPr kumimoji="0" lang="sk-SK" sz="2400" b="0" i="0" u="none" strike="noStrike" cap="none" normalizeH="0" baseline="0" dirty="0" err="1" smtClean="0">
                <a:ln>
                  <a:noFill/>
                </a:ln>
                <a:solidFill>
                  <a:schemeClr val="tx1"/>
                </a:solidFill>
                <a:effectLst/>
                <a:latin typeface="Arial" panose="020B0604020202020204" pitchFamily="34" charset="0"/>
              </a:rPr>
              <a:t>tokens</a:t>
            </a:r>
            <a:endParaRPr lang="sk-SK" sz="2400" dirty="0">
              <a:solidFill>
                <a:srgbClr val="000000"/>
              </a:solidFill>
              <a:latin typeface="Arial Unicode MS" panose="020B0604020202020204" pitchFamily="34" charset="-128"/>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sk-SK" sz="2400" b="0" i="0" u="none" strike="noStrike" cap="none" normalizeH="0" baseline="0" dirty="0" smtClean="0">
                <a:ln>
                  <a:noFill/>
                </a:ln>
                <a:solidFill>
                  <a:srgbClr val="333333"/>
                </a:solidFill>
                <a:effectLst/>
                <a:latin typeface="Arial Unicode MS" panose="020B0604020202020204" pitchFamily="34" charset="-128"/>
              </a:rPr>
              <a:t>['At', '</a:t>
            </a:r>
            <a:r>
              <a:rPr kumimoji="0" lang="sk-SK" sz="2400" b="0" i="0" u="none" strike="noStrike" cap="none" normalizeH="0" baseline="0" dirty="0" err="1" smtClean="0">
                <a:ln>
                  <a:noFill/>
                </a:ln>
                <a:solidFill>
                  <a:srgbClr val="333333"/>
                </a:solidFill>
                <a:effectLst/>
                <a:latin typeface="Arial Unicode MS" panose="020B0604020202020204" pitchFamily="34" charset="-128"/>
              </a:rPr>
              <a:t>eight</a:t>
            </a:r>
            <a:r>
              <a:rPr kumimoji="0" lang="sk-SK" sz="2400" b="0" i="0" u="none" strike="noStrike" cap="none" normalizeH="0" baseline="0" dirty="0" smtClean="0">
                <a:ln>
                  <a:noFill/>
                </a:ln>
                <a:solidFill>
                  <a:srgbClr val="333333"/>
                </a:solidFill>
                <a:effectLst/>
                <a:latin typeface="Arial Unicode MS" panose="020B0604020202020204" pitchFamily="34" charset="-128"/>
              </a:rPr>
              <a:t>', "</a:t>
            </a:r>
            <a:r>
              <a:rPr kumimoji="0" lang="sk-SK" sz="2400" b="0" i="0" u="none" strike="noStrike" cap="none" normalizeH="0" baseline="0" dirty="0" err="1" smtClean="0">
                <a:ln>
                  <a:noFill/>
                </a:ln>
                <a:solidFill>
                  <a:srgbClr val="333333"/>
                </a:solidFill>
                <a:effectLst/>
                <a:latin typeface="Arial Unicode MS" panose="020B0604020202020204" pitchFamily="34" charset="-128"/>
              </a:rPr>
              <a:t>o'clock</a:t>
            </a:r>
            <a:r>
              <a:rPr kumimoji="0" lang="sk-SK" sz="2400" b="0" i="0" u="none" strike="noStrike" cap="none" normalizeH="0" baseline="0" dirty="0" smtClean="0">
                <a:ln>
                  <a:noFill/>
                </a:ln>
                <a:solidFill>
                  <a:srgbClr val="333333"/>
                </a:solidFill>
                <a:effectLst/>
                <a:latin typeface="Arial Unicode MS" panose="020B0604020202020204" pitchFamily="34" charset="-128"/>
              </a:rPr>
              <a:t>", 'on', '</a:t>
            </a:r>
            <a:r>
              <a:rPr kumimoji="0" lang="sk-SK" sz="2400" b="0" i="0" u="none" strike="noStrike" cap="none" normalizeH="0" baseline="0" dirty="0" err="1" smtClean="0">
                <a:ln>
                  <a:noFill/>
                </a:ln>
                <a:solidFill>
                  <a:srgbClr val="333333"/>
                </a:solidFill>
                <a:effectLst/>
                <a:latin typeface="Arial Unicode MS" panose="020B0604020202020204" pitchFamily="34" charset="-128"/>
              </a:rPr>
              <a:t>Thursday</a:t>
            </a:r>
            <a:r>
              <a:rPr kumimoji="0" lang="sk-SK" sz="2400" b="0" i="0" u="none" strike="noStrike" cap="none" normalizeH="0" baseline="0" dirty="0" smtClean="0">
                <a:ln>
                  <a:noFill/>
                </a:ln>
                <a:solidFill>
                  <a:srgbClr val="333333"/>
                </a:solidFill>
                <a:effectLst/>
                <a:latin typeface="Arial Unicode MS" panose="020B0604020202020204" pitchFamily="34" charset="-128"/>
              </a:rPr>
              <a:t>', '</a:t>
            </a:r>
            <a:r>
              <a:rPr kumimoji="0" lang="sk-SK" sz="2400" b="0" i="0" u="none" strike="noStrike" cap="none" normalizeH="0" baseline="0" dirty="0" err="1" smtClean="0">
                <a:ln>
                  <a:noFill/>
                </a:ln>
                <a:solidFill>
                  <a:srgbClr val="333333"/>
                </a:solidFill>
                <a:effectLst/>
                <a:latin typeface="Arial Unicode MS" panose="020B0604020202020204" pitchFamily="34" charset="-128"/>
              </a:rPr>
              <a:t>morning</a:t>
            </a:r>
            <a:r>
              <a:rPr kumimoji="0" lang="sk-SK" sz="2400" b="0" i="0" u="none" strike="noStrike" cap="none" normalizeH="0" baseline="0" dirty="0" smtClean="0">
                <a:ln>
                  <a:noFill/>
                </a:ln>
                <a:solidFill>
                  <a:srgbClr val="333333"/>
                </a:solidFill>
                <a:effectLst/>
                <a:latin typeface="Arial Unicode MS" panose="020B0604020202020204" pitchFamily="34" charset="-128"/>
              </a:rPr>
              <a:t>',</a:t>
            </a:r>
            <a:r>
              <a:rPr kumimoji="0" lang="sk-SK" sz="2400" b="0" i="0" u="none" strike="noStrike" cap="none" normalizeH="0" baseline="0" dirty="0" smtClean="0">
                <a:ln>
                  <a:noFill/>
                </a:ln>
                <a:solidFill>
                  <a:srgbClr val="000000"/>
                </a:solidFill>
                <a:effectLst/>
                <a:latin typeface="Arial Unicode MS" panose="020B0604020202020204" pitchFamily="34" charset="-128"/>
              </a:rPr>
              <a:t> </a:t>
            </a:r>
            <a:r>
              <a:rPr kumimoji="0" lang="sk-SK" sz="2400" b="0" i="0" u="none" strike="noStrike" cap="none" normalizeH="0" baseline="0" dirty="0" smtClean="0">
                <a:ln>
                  <a:noFill/>
                </a:ln>
                <a:solidFill>
                  <a:srgbClr val="333333"/>
                </a:solidFill>
                <a:effectLst/>
                <a:latin typeface="Arial Unicode MS" panose="020B0604020202020204" pitchFamily="34" charset="-128"/>
              </a:rPr>
              <a:t>'Arthur', '</a:t>
            </a:r>
            <a:r>
              <a:rPr kumimoji="0" lang="sk-SK" sz="2400" b="0" i="0" u="none" strike="noStrike" cap="none" normalizeH="0" baseline="0" dirty="0" err="1" smtClean="0">
                <a:ln>
                  <a:noFill/>
                </a:ln>
                <a:solidFill>
                  <a:srgbClr val="333333"/>
                </a:solidFill>
                <a:effectLst/>
                <a:latin typeface="Arial Unicode MS" panose="020B0604020202020204" pitchFamily="34" charset="-128"/>
              </a:rPr>
              <a:t>did</a:t>
            </a:r>
            <a:r>
              <a:rPr kumimoji="0" lang="sk-SK" sz="2400" b="0" i="0" u="none" strike="noStrike" cap="none" normalizeH="0" baseline="0" dirty="0" smtClean="0">
                <a:ln>
                  <a:noFill/>
                </a:ln>
                <a:solidFill>
                  <a:srgbClr val="333333"/>
                </a:solidFill>
                <a:effectLst/>
                <a:latin typeface="Arial Unicode MS" panose="020B0604020202020204" pitchFamily="34" charset="-128"/>
              </a:rPr>
              <a:t>', "</a:t>
            </a:r>
            <a:r>
              <a:rPr kumimoji="0" lang="sk-SK" sz="2400" b="0" i="0" u="none" strike="noStrike" cap="none" normalizeH="0" baseline="0" dirty="0" err="1" smtClean="0">
                <a:ln>
                  <a:noFill/>
                </a:ln>
                <a:solidFill>
                  <a:srgbClr val="333333"/>
                </a:solidFill>
                <a:effectLst/>
                <a:latin typeface="Arial Unicode MS" panose="020B0604020202020204" pitchFamily="34" charset="-128"/>
              </a:rPr>
              <a:t>n't</a:t>
            </a:r>
            <a:r>
              <a:rPr kumimoji="0" lang="sk-SK" sz="2400" b="0" i="0" u="none" strike="noStrike" cap="none" normalizeH="0" baseline="0" dirty="0" smtClean="0">
                <a:ln>
                  <a:noFill/>
                </a:ln>
                <a:solidFill>
                  <a:srgbClr val="333333"/>
                </a:solidFill>
                <a:effectLst/>
                <a:latin typeface="Arial Unicode MS" panose="020B0604020202020204" pitchFamily="34" charset="-128"/>
              </a:rPr>
              <a:t>", '</a:t>
            </a:r>
            <a:r>
              <a:rPr kumimoji="0" lang="sk-SK" sz="2400" b="0" i="0" u="none" strike="noStrike" cap="none" normalizeH="0" baseline="0" dirty="0" err="1" smtClean="0">
                <a:ln>
                  <a:noFill/>
                </a:ln>
                <a:solidFill>
                  <a:srgbClr val="333333"/>
                </a:solidFill>
                <a:effectLst/>
                <a:latin typeface="Arial Unicode MS" panose="020B0604020202020204" pitchFamily="34" charset="-128"/>
              </a:rPr>
              <a:t>feel</a:t>
            </a:r>
            <a:r>
              <a:rPr kumimoji="0" lang="sk-SK" sz="2400" b="0" i="0" u="none" strike="noStrike" cap="none" normalizeH="0" baseline="0" dirty="0" smtClean="0">
                <a:ln>
                  <a:noFill/>
                </a:ln>
                <a:solidFill>
                  <a:srgbClr val="333333"/>
                </a:solidFill>
                <a:effectLst/>
                <a:latin typeface="Arial Unicode MS" panose="020B0604020202020204" pitchFamily="34" charset="-128"/>
              </a:rPr>
              <a:t>', '</a:t>
            </a:r>
            <a:r>
              <a:rPr kumimoji="0" lang="sk-SK" sz="2400" b="0" i="0" u="none" strike="noStrike" cap="none" normalizeH="0" baseline="0" dirty="0" err="1" smtClean="0">
                <a:ln>
                  <a:noFill/>
                </a:ln>
                <a:solidFill>
                  <a:srgbClr val="333333"/>
                </a:solidFill>
                <a:effectLst/>
                <a:latin typeface="Arial Unicode MS" panose="020B0604020202020204" pitchFamily="34" charset="-128"/>
              </a:rPr>
              <a:t>very</a:t>
            </a:r>
            <a:r>
              <a:rPr kumimoji="0" lang="sk-SK" sz="2400" b="0" i="0" u="none" strike="noStrike" cap="none" normalizeH="0" baseline="0" dirty="0" smtClean="0">
                <a:ln>
                  <a:noFill/>
                </a:ln>
                <a:solidFill>
                  <a:srgbClr val="333333"/>
                </a:solidFill>
                <a:effectLst/>
                <a:latin typeface="Arial Unicode MS" panose="020B0604020202020204" pitchFamily="34" charset="-128"/>
              </a:rPr>
              <a:t>', '</a:t>
            </a:r>
            <a:r>
              <a:rPr kumimoji="0" lang="sk-SK" sz="2400" b="0" i="0" u="none" strike="noStrike" cap="none" normalizeH="0" baseline="0" dirty="0" err="1" smtClean="0">
                <a:ln>
                  <a:noFill/>
                </a:ln>
                <a:solidFill>
                  <a:srgbClr val="333333"/>
                </a:solidFill>
                <a:effectLst/>
                <a:latin typeface="Arial Unicode MS" panose="020B0604020202020204" pitchFamily="34" charset="-128"/>
              </a:rPr>
              <a:t>good</a:t>
            </a:r>
            <a:r>
              <a:rPr kumimoji="0" lang="sk-SK" sz="2400" b="0" i="0" u="none" strike="noStrike" cap="none" normalizeH="0" baseline="0" dirty="0" smtClean="0">
                <a:ln>
                  <a:noFill/>
                </a:ln>
                <a:solidFill>
                  <a:srgbClr val="333333"/>
                </a:solidFill>
                <a:effectLst/>
                <a:latin typeface="Arial Unicode MS" panose="020B0604020202020204" pitchFamily="34" charset="-128"/>
              </a:rPr>
              <a:t>', '.']</a:t>
            </a:r>
            <a:endParaRPr kumimoji="0" lang="sk-SK"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9561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sz="6000" dirty="0" smtClean="0"/>
              <a:t>I made her duck.</a:t>
            </a:r>
            <a:endParaRPr lang="sk-SK" sz="6000" dirty="0"/>
          </a:p>
        </p:txBody>
      </p:sp>
    </p:spTree>
    <p:extLst>
      <p:ext uri="{BB962C8B-B14F-4D97-AF65-F5344CB8AC3E}">
        <p14:creationId xmlns:p14="http://schemas.microsoft.com/office/powerpoint/2010/main" val="26596735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NLTK – určovanie slovných druhov</a:t>
            </a:r>
            <a:endParaRPr lang="sk-SK" dirty="0"/>
          </a:p>
        </p:txBody>
      </p:sp>
      <p:sp>
        <p:nvSpPr>
          <p:cNvPr id="6" name="Rectangle 3"/>
          <p:cNvSpPr>
            <a:spLocks noGrp="1" noChangeArrowheads="1"/>
          </p:cNvSpPr>
          <p:nvPr>
            <p:ph idx="1"/>
          </p:nvPr>
        </p:nvSpPr>
        <p:spPr bwMode="auto">
          <a:xfrm>
            <a:off x="628650" y="1690689"/>
            <a:ext cx="7886700" cy="4697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rm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sk-SK" sz="2400" b="1" i="0" u="none" strike="noStrike" cap="none" normalizeH="0" baseline="0" dirty="0" smtClean="0">
                <a:ln>
                  <a:noFill/>
                </a:ln>
                <a:solidFill>
                  <a:srgbClr val="C65D09"/>
                </a:solidFill>
                <a:effectLst/>
                <a:latin typeface="Arial Unicode MS" panose="020B0604020202020204" pitchFamily="34" charset="-128"/>
              </a:rPr>
              <a:t>&gt;&gt;&gt; </a:t>
            </a:r>
            <a:r>
              <a:rPr kumimoji="0" lang="sk-SK" sz="2400" b="0" i="0" u="none" strike="noStrike" cap="none" normalizeH="0" baseline="0" dirty="0" err="1" smtClean="0">
                <a:ln>
                  <a:noFill/>
                </a:ln>
                <a:solidFill>
                  <a:schemeClr val="tx1"/>
                </a:solidFill>
                <a:effectLst/>
                <a:latin typeface="Arial" panose="020B0604020202020204" pitchFamily="34" charset="0"/>
              </a:rPr>
              <a:t>tagged</a:t>
            </a:r>
            <a:r>
              <a:rPr kumimoji="0" lang="sk-SK" sz="2400" b="0" i="0" u="none" strike="noStrike" cap="none" normalizeH="0" baseline="0" dirty="0" smtClean="0">
                <a:ln>
                  <a:noFill/>
                </a:ln>
                <a:solidFill>
                  <a:srgbClr val="000000"/>
                </a:solidFill>
                <a:effectLst/>
                <a:latin typeface="Arial Unicode MS" panose="020B0604020202020204" pitchFamily="34" charset="-128"/>
              </a:rPr>
              <a:t> </a:t>
            </a:r>
            <a:r>
              <a:rPr kumimoji="0" lang="sk-SK" sz="2400" b="0" i="0" u="none" strike="noStrike" cap="none" normalizeH="0" baseline="0" dirty="0" smtClean="0">
                <a:ln>
                  <a:noFill/>
                </a:ln>
                <a:solidFill>
                  <a:srgbClr val="666666"/>
                </a:solidFill>
                <a:effectLst/>
                <a:latin typeface="Arial" panose="020B0604020202020204" pitchFamily="34" charset="0"/>
              </a:rPr>
              <a:t>=</a:t>
            </a:r>
            <a:r>
              <a:rPr kumimoji="0" lang="sk-SK" sz="2400" b="0" i="0" u="none" strike="noStrike" cap="none" normalizeH="0" baseline="0" dirty="0" smtClean="0">
                <a:ln>
                  <a:noFill/>
                </a:ln>
                <a:solidFill>
                  <a:srgbClr val="000000"/>
                </a:solidFill>
                <a:effectLst/>
                <a:latin typeface="Arial Unicode MS" panose="020B0604020202020204" pitchFamily="34" charset="-128"/>
              </a:rPr>
              <a:t> </a:t>
            </a:r>
            <a:r>
              <a:rPr kumimoji="0" lang="sk-SK" sz="2400" b="0" i="0" u="none" strike="noStrike" cap="none" normalizeH="0" baseline="0" dirty="0" err="1" smtClean="0">
                <a:ln>
                  <a:noFill/>
                </a:ln>
                <a:solidFill>
                  <a:schemeClr val="tx1"/>
                </a:solidFill>
                <a:effectLst/>
                <a:latin typeface="Arial" panose="020B0604020202020204" pitchFamily="34" charset="0"/>
              </a:rPr>
              <a:t>nltk</a:t>
            </a:r>
            <a:r>
              <a:rPr kumimoji="0" lang="sk-SK" sz="2400" b="0" i="0" u="none" strike="noStrike" cap="none" normalizeH="0" baseline="0" dirty="0" err="1" smtClean="0">
                <a:ln>
                  <a:noFill/>
                </a:ln>
                <a:solidFill>
                  <a:srgbClr val="666666"/>
                </a:solidFill>
                <a:effectLst/>
                <a:latin typeface="Arial" panose="020B0604020202020204" pitchFamily="34" charset="0"/>
              </a:rPr>
              <a:t>.</a:t>
            </a:r>
            <a:r>
              <a:rPr kumimoji="0" lang="sk-SK" sz="2400" b="0" i="0" u="none" strike="noStrike" cap="none" normalizeH="0" baseline="0" dirty="0" err="1" smtClean="0">
                <a:ln>
                  <a:noFill/>
                </a:ln>
                <a:solidFill>
                  <a:schemeClr val="tx1"/>
                </a:solidFill>
                <a:effectLst/>
                <a:latin typeface="Arial" panose="020B0604020202020204" pitchFamily="34" charset="0"/>
              </a:rPr>
              <a:t>pos_tag</a:t>
            </a:r>
            <a:r>
              <a:rPr kumimoji="0" lang="sk-SK" sz="2400" b="0" i="0" u="none" strike="noStrike" cap="none" normalizeH="0" baseline="0" dirty="0" smtClean="0">
                <a:ln>
                  <a:noFill/>
                </a:ln>
                <a:solidFill>
                  <a:srgbClr val="000000"/>
                </a:solidFill>
                <a:effectLst/>
                <a:latin typeface="Arial Unicode MS" panose="020B0604020202020204" pitchFamily="34" charset="-128"/>
              </a:rPr>
              <a:t>(</a:t>
            </a:r>
            <a:r>
              <a:rPr kumimoji="0" lang="sk-SK" sz="2400" b="0" i="0" u="none" strike="noStrike" cap="none" normalizeH="0" baseline="0" dirty="0" err="1" smtClean="0">
                <a:ln>
                  <a:noFill/>
                </a:ln>
                <a:solidFill>
                  <a:schemeClr val="tx1"/>
                </a:solidFill>
                <a:effectLst/>
                <a:latin typeface="Arial" panose="020B0604020202020204" pitchFamily="34" charset="0"/>
              </a:rPr>
              <a:t>tokens</a:t>
            </a:r>
            <a:r>
              <a:rPr kumimoji="0" lang="sk-SK" sz="2400" b="0" i="0" u="none" strike="noStrike" cap="none" normalizeH="0" baseline="0" dirty="0" smtClean="0">
                <a:ln>
                  <a:noFill/>
                </a:ln>
                <a:solidFill>
                  <a:srgbClr val="000000"/>
                </a:solidFill>
                <a:effectLst/>
                <a:latin typeface="Arial Unicode MS" panose="020B0604020202020204" pitchFamily="34" charset="-128"/>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sk-SK" sz="2400" b="1" i="0" u="none" strike="noStrike" cap="none" normalizeH="0" baseline="0" dirty="0" smtClean="0">
                <a:ln>
                  <a:noFill/>
                </a:ln>
                <a:solidFill>
                  <a:srgbClr val="C65D09"/>
                </a:solidFill>
                <a:effectLst/>
                <a:latin typeface="Arial Unicode MS" panose="020B0604020202020204" pitchFamily="34" charset="-128"/>
              </a:rPr>
              <a:t>&gt;&gt;&gt; </a:t>
            </a:r>
            <a:r>
              <a:rPr kumimoji="0" lang="sk-SK" sz="2400" b="0" i="0" u="none" strike="noStrike" cap="none" normalizeH="0" baseline="0" dirty="0" err="1" smtClean="0">
                <a:ln>
                  <a:noFill/>
                </a:ln>
                <a:solidFill>
                  <a:schemeClr val="tx1"/>
                </a:solidFill>
                <a:effectLst/>
                <a:latin typeface="Arial" panose="020B0604020202020204" pitchFamily="34" charset="0"/>
              </a:rPr>
              <a:t>tagged</a:t>
            </a:r>
            <a:r>
              <a:rPr kumimoji="0" lang="sk-SK" sz="2400" b="0" i="0" u="none" strike="noStrike" cap="none" normalizeH="0" baseline="0" dirty="0" smtClean="0">
                <a:ln>
                  <a:noFill/>
                </a:ln>
                <a:solidFill>
                  <a:srgbClr val="000000"/>
                </a:solidFill>
                <a:effectLst/>
                <a:latin typeface="Arial Unicode MS" panose="020B0604020202020204" pitchFamily="34" charset="-128"/>
              </a:rPr>
              <a:t>[</a:t>
            </a:r>
            <a:r>
              <a:rPr kumimoji="0" lang="sk-SK" sz="2400" b="0" i="0" u="none" strike="noStrike" cap="none" normalizeH="0" baseline="0" dirty="0" smtClean="0">
                <a:ln>
                  <a:noFill/>
                </a:ln>
                <a:solidFill>
                  <a:srgbClr val="208050"/>
                </a:solidFill>
                <a:effectLst/>
                <a:latin typeface="Arial Unicode MS" panose="020B0604020202020204" pitchFamily="34" charset="-128"/>
              </a:rPr>
              <a:t>0</a:t>
            </a:r>
            <a:r>
              <a:rPr kumimoji="0" lang="sk-SK" sz="2400" b="0" i="0" u="none" strike="noStrike" cap="none" normalizeH="0" baseline="0" dirty="0" smtClean="0">
                <a:ln>
                  <a:noFill/>
                </a:ln>
                <a:solidFill>
                  <a:srgbClr val="000000"/>
                </a:solidFill>
                <a:effectLst/>
                <a:latin typeface="Arial Unicode MS" panose="020B0604020202020204" pitchFamily="34" charset="-128"/>
              </a:rPr>
              <a:t>:</a:t>
            </a:r>
            <a:r>
              <a:rPr kumimoji="0" lang="sk-SK" sz="2400" b="0" i="0" u="none" strike="noStrike" cap="none" normalizeH="0" baseline="0" dirty="0" smtClean="0">
                <a:ln>
                  <a:noFill/>
                </a:ln>
                <a:solidFill>
                  <a:srgbClr val="208050"/>
                </a:solidFill>
                <a:effectLst/>
                <a:latin typeface="Arial Unicode MS" panose="020B0604020202020204" pitchFamily="34" charset="-128"/>
              </a:rPr>
              <a:t>6</a:t>
            </a:r>
            <a:r>
              <a:rPr kumimoji="0" lang="sk-SK" sz="2400" b="0" i="0" u="none" strike="noStrike" cap="none" normalizeH="0" baseline="0" dirty="0" smtClean="0">
                <a:ln>
                  <a:noFill/>
                </a:ln>
                <a:solidFill>
                  <a:srgbClr val="000000"/>
                </a:solidFill>
                <a:effectLst/>
                <a:latin typeface="Arial Unicode MS" panose="020B0604020202020204" pitchFamily="34" charset="-128"/>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sk-SK" sz="2400" b="0" i="0" u="none" strike="noStrike" cap="none" normalizeH="0" baseline="0" dirty="0" smtClean="0">
                <a:ln>
                  <a:noFill/>
                </a:ln>
                <a:solidFill>
                  <a:srgbClr val="333333"/>
                </a:solidFill>
                <a:effectLst/>
                <a:latin typeface="Arial Unicode MS" panose="020B0604020202020204" pitchFamily="34" charset="-128"/>
              </a:rPr>
              <a:t>[('At', 'IN'), ('</a:t>
            </a:r>
            <a:r>
              <a:rPr kumimoji="0" lang="sk-SK" sz="2400" b="0" i="0" u="none" strike="noStrike" cap="none" normalizeH="0" baseline="0" dirty="0" err="1" smtClean="0">
                <a:ln>
                  <a:noFill/>
                </a:ln>
                <a:solidFill>
                  <a:srgbClr val="333333"/>
                </a:solidFill>
                <a:effectLst/>
                <a:latin typeface="Arial Unicode MS" panose="020B0604020202020204" pitchFamily="34" charset="-128"/>
              </a:rPr>
              <a:t>eight</a:t>
            </a:r>
            <a:r>
              <a:rPr kumimoji="0" lang="sk-SK" sz="2400" b="0" i="0" u="none" strike="noStrike" cap="none" normalizeH="0" baseline="0" dirty="0" smtClean="0">
                <a:ln>
                  <a:noFill/>
                </a:ln>
                <a:solidFill>
                  <a:srgbClr val="333333"/>
                </a:solidFill>
                <a:effectLst/>
                <a:latin typeface="Arial Unicode MS" panose="020B0604020202020204" pitchFamily="34" charset="-128"/>
              </a:rPr>
              <a:t>', 'CD'), ("</a:t>
            </a:r>
            <a:r>
              <a:rPr kumimoji="0" lang="sk-SK" sz="2400" b="0" i="0" u="none" strike="noStrike" cap="none" normalizeH="0" baseline="0" dirty="0" err="1" smtClean="0">
                <a:ln>
                  <a:noFill/>
                </a:ln>
                <a:solidFill>
                  <a:srgbClr val="333333"/>
                </a:solidFill>
                <a:effectLst/>
                <a:latin typeface="Arial Unicode MS" panose="020B0604020202020204" pitchFamily="34" charset="-128"/>
              </a:rPr>
              <a:t>o'clock</a:t>
            </a:r>
            <a:r>
              <a:rPr kumimoji="0" lang="sk-SK" sz="2400" b="0" i="0" u="none" strike="noStrike" cap="none" normalizeH="0" baseline="0" dirty="0" smtClean="0">
                <a:ln>
                  <a:noFill/>
                </a:ln>
                <a:solidFill>
                  <a:srgbClr val="333333"/>
                </a:solidFill>
                <a:effectLst/>
                <a:latin typeface="Arial Unicode MS" panose="020B0604020202020204" pitchFamily="34" charset="-128"/>
              </a:rPr>
              <a:t>", 'JJ'), ('on', 'IN'),</a:t>
            </a:r>
            <a:r>
              <a:rPr kumimoji="0" lang="sk-SK" sz="2400" b="0" i="0" u="none" strike="noStrike" cap="none" normalizeH="0" baseline="0" dirty="0" smtClean="0">
                <a:ln>
                  <a:noFill/>
                </a:ln>
                <a:solidFill>
                  <a:srgbClr val="000000"/>
                </a:solidFill>
                <a:effectLst/>
                <a:latin typeface="Arial Unicode MS" panose="020B0604020202020204" pitchFamily="34" charset="-128"/>
              </a:rPr>
              <a:t> </a:t>
            </a:r>
            <a:r>
              <a:rPr kumimoji="0" lang="sk-SK" sz="2400" b="0" i="0" u="none" strike="noStrike" cap="none" normalizeH="0" baseline="0" dirty="0" smtClean="0">
                <a:ln>
                  <a:noFill/>
                </a:ln>
                <a:solidFill>
                  <a:srgbClr val="333333"/>
                </a:solidFill>
                <a:effectLst/>
                <a:latin typeface="Arial Unicode MS" panose="020B0604020202020204" pitchFamily="34" charset="-128"/>
              </a:rPr>
              <a:t>('</a:t>
            </a:r>
            <a:r>
              <a:rPr kumimoji="0" lang="sk-SK" sz="2400" b="0" i="0" u="none" strike="noStrike" cap="none" normalizeH="0" baseline="0" dirty="0" err="1" smtClean="0">
                <a:ln>
                  <a:noFill/>
                </a:ln>
                <a:solidFill>
                  <a:srgbClr val="333333"/>
                </a:solidFill>
                <a:effectLst/>
                <a:latin typeface="Arial Unicode MS" panose="020B0604020202020204" pitchFamily="34" charset="-128"/>
              </a:rPr>
              <a:t>Thursday</a:t>
            </a:r>
            <a:r>
              <a:rPr kumimoji="0" lang="sk-SK" sz="2400" b="0" i="0" u="none" strike="noStrike" cap="none" normalizeH="0" baseline="0" dirty="0" smtClean="0">
                <a:ln>
                  <a:noFill/>
                </a:ln>
                <a:solidFill>
                  <a:srgbClr val="333333"/>
                </a:solidFill>
                <a:effectLst/>
                <a:latin typeface="Arial Unicode MS" panose="020B0604020202020204" pitchFamily="34" charset="-128"/>
              </a:rPr>
              <a:t>', 'NNP'), ('</a:t>
            </a:r>
            <a:r>
              <a:rPr kumimoji="0" lang="sk-SK" sz="2400" b="0" i="0" u="none" strike="noStrike" cap="none" normalizeH="0" baseline="0" dirty="0" err="1" smtClean="0">
                <a:ln>
                  <a:noFill/>
                </a:ln>
                <a:solidFill>
                  <a:srgbClr val="333333"/>
                </a:solidFill>
                <a:effectLst/>
                <a:latin typeface="Arial Unicode MS" panose="020B0604020202020204" pitchFamily="34" charset="-128"/>
              </a:rPr>
              <a:t>morning</a:t>
            </a:r>
            <a:r>
              <a:rPr kumimoji="0" lang="sk-SK" sz="2400" b="0" i="0" u="none" strike="noStrike" cap="none" normalizeH="0" baseline="0" dirty="0" smtClean="0">
                <a:ln>
                  <a:noFill/>
                </a:ln>
                <a:solidFill>
                  <a:srgbClr val="333333"/>
                </a:solidFill>
                <a:effectLst/>
                <a:latin typeface="Arial Unicode MS" panose="020B0604020202020204" pitchFamily="34" charset="-128"/>
              </a:rPr>
              <a:t>', 'NN')]</a:t>
            </a:r>
            <a:r>
              <a:rPr kumimoji="0" lang="sk-SK" sz="2400" b="0" i="0" u="none" strike="noStrike" cap="none" normalizeH="0" baseline="0" dirty="0" smtClean="0">
                <a:ln>
                  <a:noFill/>
                </a:ln>
                <a:solidFill>
                  <a:schemeClr val="tx1"/>
                </a:solidFill>
                <a:effectLst/>
              </a:rPr>
              <a:t> </a:t>
            </a:r>
            <a:endParaRPr kumimoji="0" lang="sk-SK"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859890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NLTK – určovanie menných entít</a:t>
            </a:r>
            <a:endParaRPr lang="sk-SK" dirty="0"/>
          </a:p>
        </p:txBody>
      </p:sp>
      <p:sp>
        <p:nvSpPr>
          <p:cNvPr id="4" name="Rectangle 2"/>
          <p:cNvSpPr>
            <a:spLocks noGrp="1" noChangeArrowheads="1"/>
          </p:cNvSpPr>
          <p:nvPr>
            <p:ph idx="1"/>
          </p:nvPr>
        </p:nvSpPr>
        <p:spPr bwMode="auto">
          <a:xfrm>
            <a:off x="628650" y="1690689"/>
            <a:ext cx="7905749" cy="5167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norm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sk-SK" sz="2800" b="1" i="0" u="none" strike="noStrike" cap="none" normalizeH="0" baseline="0" dirty="0" smtClean="0">
                <a:ln>
                  <a:noFill/>
                </a:ln>
                <a:solidFill>
                  <a:srgbClr val="C65D09"/>
                </a:solidFill>
                <a:effectLst/>
                <a:latin typeface="Arial Unicode MS" panose="020B0604020202020204" pitchFamily="34" charset="-128"/>
              </a:rPr>
              <a:t>&gt;&gt;&gt; </a:t>
            </a:r>
            <a:r>
              <a:rPr kumimoji="0" lang="sk-SK" sz="2800" b="0" i="0" u="none" strike="noStrike" cap="none" normalizeH="0" baseline="0" dirty="0" err="1" smtClean="0">
                <a:ln>
                  <a:noFill/>
                </a:ln>
                <a:solidFill>
                  <a:schemeClr val="tx1"/>
                </a:solidFill>
                <a:effectLst/>
                <a:latin typeface="Arial" panose="020B0604020202020204" pitchFamily="34" charset="0"/>
              </a:rPr>
              <a:t>entities</a:t>
            </a:r>
            <a:r>
              <a:rPr kumimoji="0" lang="sk-SK" sz="2800" b="0" i="0" u="none" strike="noStrike" cap="none" normalizeH="0" baseline="0" dirty="0" smtClean="0">
                <a:ln>
                  <a:noFill/>
                </a:ln>
                <a:solidFill>
                  <a:srgbClr val="000000"/>
                </a:solidFill>
                <a:effectLst/>
                <a:latin typeface="Arial Unicode MS" panose="020B0604020202020204" pitchFamily="34" charset="-128"/>
              </a:rPr>
              <a:t> </a:t>
            </a:r>
            <a:r>
              <a:rPr kumimoji="0" lang="sk-SK" sz="2800" b="0" i="0" u="none" strike="noStrike" cap="none" normalizeH="0" baseline="0" dirty="0" smtClean="0">
                <a:ln>
                  <a:noFill/>
                </a:ln>
                <a:solidFill>
                  <a:srgbClr val="666666"/>
                </a:solidFill>
                <a:effectLst/>
                <a:latin typeface="Arial" panose="020B0604020202020204" pitchFamily="34" charset="0"/>
              </a:rPr>
              <a:t>=</a:t>
            </a:r>
            <a:r>
              <a:rPr kumimoji="0" lang="sk-SK" sz="2800" b="0" i="0" u="none" strike="noStrike" cap="none" normalizeH="0" baseline="0" dirty="0" smtClean="0">
                <a:ln>
                  <a:noFill/>
                </a:ln>
                <a:solidFill>
                  <a:srgbClr val="000000"/>
                </a:solidFill>
                <a:effectLst/>
                <a:latin typeface="Arial Unicode MS" panose="020B0604020202020204" pitchFamily="34" charset="-128"/>
              </a:rPr>
              <a:t> </a:t>
            </a:r>
            <a:r>
              <a:rPr kumimoji="0" lang="sk-SK" sz="2800" b="0" i="0" u="none" strike="noStrike" cap="none" normalizeH="0" baseline="0" dirty="0" err="1" smtClean="0">
                <a:ln>
                  <a:noFill/>
                </a:ln>
                <a:solidFill>
                  <a:schemeClr val="tx1"/>
                </a:solidFill>
                <a:effectLst/>
                <a:latin typeface="Arial" panose="020B0604020202020204" pitchFamily="34" charset="0"/>
              </a:rPr>
              <a:t>nltk</a:t>
            </a:r>
            <a:r>
              <a:rPr kumimoji="0" lang="sk-SK" sz="2800" b="0" i="0" u="none" strike="noStrike" cap="none" normalizeH="0" baseline="0" dirty="0" err="1" smtClean="0">
                <a:ln>
                  <a:noFill/>
                </a:ln>
                <a:solidFill>
                  <a:srgbClr val="666666"/>
                </a:solidFill>
                <a:effectLst/>
                <a:latin typeface="Arial" panose="020B0604020202020204" pitchFamily="34" charset="0"/>
              </a:rPr>
              <a:t>.</a:t>
            </a:r>
            <a:r>
              <a:rPr kumimoji="0" lang="sk-SK" sz="2800" b="0" i="0" u="none" strike="noStrike" cap="none" normalizeH="0" baseline="0" dirty="0" err="1" smtClean="0">
                <a:ln>
                  <a:noFill/>
                </a:ln>
                <a:solidFill>
                  <a:schemeClr val="tx1"/>
                </a:solidFill>
                <a:effectLst/>
                <a:latin typeface="Arial" panose="020B0604020202020204" pitchFamily="34" charset="0"/>
              </a:rPr>
              <a:t>chunk</a:t>
            </a:r>
            <a:r>
              <a:rPr kumimoji="0" lang="sk-SK" sz="2800" b="0" i="0" u="none" strike="noStrike" cap="none" normalizeH="0" baseline="0" dirty="0" err="1" smtClean="0">
                <a:ln>
                  <a:noFill/>
                </a:ln>
                <a:solidFill>
                  <a:srgbClr val="666666"/>
                </a:solidFill>
                <a:effectLst/>
                <a:latin typeface="Arial" panose="020B0604020202020204" pitchFamily="34" charset="0"/>
              </a:rPr>
              <a:t>.</a:t>
            </a:r>
            <a:r>
              <a:rPr kumimoji="0" lang="sk-SK" sz="2800" b="0" i="0" u="none" strike="noStrike" cap="none" normalizeH="0" baseline="0" dirty="0" err="1" smtClean="0">
                <a:ln>
                  <a:noFill/>
                </a:ln>
                <a:solidFill>
                  <a:schemeClr val="tx1"/>
                </a:solidFill>
                <a:effectLst/>
                <a:latin typeface="Arial" panose="020B0604020202020204" pitchFamily="34" charset="0"/>
              </a:rPr>
              <a:t>ne_chunk</a:t>
            </a:r>
            <a:r>
              <a:rPr kumimoji="0" lang="sk-SK" sz="2800" b="0" i="0" u="none" strike="noStrike" cap="none" normalizeH="0" baseline="0" dirty="0" smtClean="0">
                <a:ln>
                  <a:noFill/>
                </a:ln>
                <a:solidFill>
                  <a:srgbClr val="000000"/>
                </a:solidFill>
                <a:effectLst/>
                <a:latin typeface="Arial Unicode MS" panose="020B0604020202020204" pitchFamily="34" charset="-128"/>
              </a:rPr>
              <a:t>(</a:t>
            </a:r>
            <a:r>
              <a:rPr kumimoji="0" lang="sk-SK" sz="2800" b="0" i="0" u="none" strike="noStrike" cap="none" normalizeH="0" baseline="0" dirty="0" err="1" smtClean="0">
                <a:ln>
                  <a:noFill/>
                </a:ln>
                <a:solidFill>
                  <a:schemeClr val="tx1"/>
                </a:solidFill>
                <a:effectLst/>
                <a:latin typeface="Arial" panose="020B0604020202020204" pitchFamily="34" charset="0"/>
              </a:rPr>
              <a:t>tagged</a:t>
            </a:r>
            <a:r>
              <a:rPr kumimoji="0" lang="sk-SK" sz="2800" b="0" i="0" u="none" strike="noStrike" cap="none" normalizeH="0" baseline="0" dirty="0" smtClean="0">
                <a:ln>
                  <a:noFill/>
                </a:ln>
                <a:solidFill>
                  <a:srgbClr val="000000"/>
                </a:solidFill>
                <a:effectLst/>
                <a:latin typeface="Arial Unicode MS" panose="020B0604020202020204" pitchFamily="34" charset="-128"/>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sk-SK" sz="2800" b="1" i="0" u="none" strike="noStrike" cap="none" normalizeH="0" baseline="0" dirty="0" smtClean="0">
                <a:ln>
                  <a:noFill/>
                </a:ln>
                <a:solidFill>
                  <a:srgbClr val="C65D09"/>
                </a:solidFill>
                <a:effectLst/>
                <a:latin typeface="Arial Unicode MS" panose="020B0604020202020204" pitchFamily="34" charset="-128"/>
              </a:rPr>
              <a:t>&gt;&gt;&gt; </a:t>
            </a:r>
            <a:r>
              <a:rPr kumimoji="0" lang="sk-SK" sz="2800" b="0" i="0" u="none" strike="noStrike" cap="none" normalizeH="0" baseline="0" dirty="0" err="1" smtClean="0">
                <a:ln>
                  <a:noFill/>
                </a:ln>
                <a:solidFill>
                  <a:schemeClr val="tx1"/>
                </a:solidFill>
                <a:effectLst/>
                <a:latin typeface="Arial" panose="020B0604020202020204" pitchFamily="34" charset="0"/>
              </a:rPr>
              <a:t>entities</a:t>
            </a:r>
            <a:endParaRPr lang="sk-SK" sz="2800" dirty="0">
              <a:solidFill>
                <a:srgbClr val="000000"/>
              </a:solidFill>
              <a:latin typeface="Arial Unicode MS" panose="020B0604020202020204" pitchFamily="34" charset="-128"/>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sk-SK" sz="2800" b="0" i="0" u="none" strike="noStrike" cap="none" normalizeH="0" baseline="0" dirty="0" err="1" smtClean="0">
                <a:ln>
                  <a:noFill/>
                </a:ln>
                <a:solidFill>
                  <a:srgbClr val="333333"/>
                </a:solidFill>
                <a:effectLst/>
                <a:latin typeface="Arial Unicode MS" panose="020B0604020202020204" pitchFamily="34" charset="-128"/>
              </a:rPr>
              <a:t>Tree</a:t>
            </a:r>
            <a:r>
              <a:rPr kumimoji="0" lang="sk-SK" sz="2800" b="0" i="0" u="none" strike="noStrike" cap="none" normalizeH="0" baseline="0" dirty="0" smtClean="0">
                <a:ln>
                  <a:noFill/>
                </a:ln>
                <a:solidFill>
                  <a:srgbClr val="333333"/>
                </a:solidFill>
                <a:effectLst/>
                <a:latin typeface="Arial Unicode MS" panose="020B0604020202020204" pitchFamily="34" charset="-128"/>
              </a:rPr>
              <a:t>('S', [('At', 'IN'), ('</a:t>
            </a:r>
            <a:r>
              <a:rPr kumimoji="0" lang="sk-SK" sz="2800" b="0" i="0" u="none" strike="noStrike" cap="none" normalizeH="0" baseline="0" dirty="0" err="1" smtClean="0">
                <a:ln>
                  <a:noFill/>
                </a:ln>
                <a:solidFill>
                  <a:srgbClr val="333333"/>
                </a:solidFill>
                <a:effectLst/>
                <a:latin typeface="Arial Unicode MS" panose="020B0604020202020204" pitchFamily="34" charset="-128"/>
              </a:rPr>
              <a:t>eight</a:t>
            </a:r>
            <a:r>
              <a:rPr kumimoji="0" lang="sk-SK" sz="2800" b="0" i="0" u="none" strike="noStrike" cap="none" normalizeH="0" baseline="0" dirty="0" smtClean="0">
                <a:ln>
                  <a:noFill/>
                </a:ln>
                <a:solidFill>
                  <a:srgbClr val="333333"/>
                </a:solidFill>
                <a:effectLst/>
                <a:latin typeface="Arial Unicode MS" panose="020B0604020202020204" pitchFamily="34" charset="-128"/>
              </a:rPr>
              <a:t>', 'CD'), ("</a:t>
            </a:r>
            <a:r>
              <a:rPr kumimoji="0" lang="sk-SK" sz="2800" b="0" i="0" u="none" strike="noStrike" cap="none" normalizeH="0" baseline="0" dirty="0" err="1" smtClean="0">
                <a:ln>
                  <a:noFill/>
                </a:ln>
                <a:solidFill>
                  <a:srgbClr val="333333"/>
                </a:solidFill>
                <a:effectLst/>
                <a:latin typeface="Arial Unicode MS" panose="020B0604020202020204" pitchFamily="34" charset="-128"/>
              </a:rPr>
              <a:t>o'clock</a:t>
            </a:r>
            <a:r>
              <a:rPr kumimoji="0" lang="sk-SK" sz="2800" b="0" i="0" u="none" strike="noStrike" cap="none" normalizeH="0" baseline="0" dirty="0" smtClean="0">
                <a:ln>
                  <a:noFill/>
                </a:ln>
                <a:solidFill>
                  <a:srgbClr val="333333"/>
                </a:solidFill>
                <a:effectLst/>
                <a:latin typeface="Arial Unicode MS" panose="020B0604020202020204" pitchFamily="34" charset="-128"/>
              </a:rPr>
              <a:t>", 'JJ'),</a:t>
            </a:r>
          </a:p>
          <a:p>
            <a:pPr marL="0" marR="0" lvl="0" indent="0" algn="l" defTabSz="914400" rtl="0" eaLnBrk="0" fontAlgn="base" latinLnBrk="0" hangingPunct="0">
              <a:lnSpc>
                <a:spcPct val="100000"/>
              </a:lnSpc>
              <a:spcBef>
                <a:spcPct val="30000"/>
              </a:spcBef>
              <a:spcAft>
                <a:spcPct val="0"/>
              </a:spcAft>
              <a:buClrTx/>
              <a:buSzTx/>
              <a:buFontTx/>
              <a:buNone/>
              <a:tabLst/>
            </a:pPr>
            <a:r>
              <a:rPr lang="sk-SK" sz="2800" dirty="0">
                <a:solidFill>
                  <a:srgbClr val="333333"/>
                </a:solidFill>
                <a:latin typeface="Arial Unicode MS" panose="020B0604020202020204" pitchFamily="34" charset="-128"/>
              </a:rPr>
              <a:t>	</a:t>
            </a:r>
            <a:r>
              <a:rPr kumimoji="0" lang="sk-SK" sz="2800" b="0" i="0" u="none" strike="noStrike" cap="none" normalizeH="0" baseline="0" dirty="0" smtClean="0">
                <a:ln>
                  <a:noFill/>
                </a:ln>
                <a:solidFill>
                  <a:srgbClr val="333333"/>
                </a:solidFill>
                <a:effectLst/>
                <a:latin typeface="Arial Unicode MS" panose="020B0604020202020204" pitchFamily="34" charset="-128"/>
              </a:rPr>
              <a:t>('on', 'IN'), ('</a:t>
            </a:r>
            <a:r>
              <a:rPr kumimoji="0" lang="sk-SK" sz="2800" b="0" i="0" u="none" strike="noStrike" cap="none" normalizeH="0" baseline="0" dirty="0" err="1" smtClean="0">
                <a:ln>
                  <a:noFill/>
                </a:ln>
                <a:solidFill>
                  <a:srgbClr val="333333"/>
                </a:solidFill>
                <a:effectLst/>
                <a:latin typeface="Arial Unicode MS" panose="020B0604020202020204" pitchFamily="34" charset="-128"/>
              </a:rPr>
              <a:t>Thursday</a:t>
            </a:r>
            <a:r>
              <a:rPr kumimoji="0" lang="sk-SK" sz="2800" b="0" i="0" u="none" strike="noStrike" cap="none" normalizeH="0" baseline="0" dirty="0" smtClean="0">
                <a:ln>
                  <a:noFill/>
                </a:ln>
                <a:solidFill>
                  <a:srgbClr val="333333"/>
                </a:solidFill>
                <a:effectLst/>
                <a:latin typeface="Arial Unicode MS" panose="020B0604020202020204" pitchFamily="34" charset="-128"/>
              </a:rPr>
              <a:t>', 'NNP'), ('</a:t>
            </a:r>
            <a:r>
              <a:rPr kumimoji="0" lang="sk-SK" sz="2800" b="0" i="0" u="none" strike="noStrike" cap="none" normalizeH="0" baseline="0" dirty="0" err="1" smtClean="0">
                <a:ln>
                  <a:noFill/>
                </a:ln>
                <a:solidFill>
                  <a:srgbClr val="333333"/>
                </a:solidFill>
                <a:effectLst/>
                <a:latin typeface="Arial Unicode MS" panose="020B0604020202020204" pitchFamily="34" charset="-128"/>
              </a:rPr>
              <a:t>morning</a:t>
            </a:r>
            <a:r>
              <a:rPr kumimoji="0" lang="sk-SK" sz="2800" b="0" i="0" u="none" strike="noStrike" cap="none" normalizeH="0" baseline="0" dirty="0" smtClean="0">
                <a:ln>
                  <a:noFill/>
                </a:ln>
                <a:solidFill>
                  <a:srgbClr val="333333"/>
                </a:solidFill>
                <a:effectLst/>
                <a:latin typeface="Arial Unicode MS" panose="020B0604020202020204" pitchFamily="34" charset="-128"/>
              </a:rPr>
              <a:t>', 'NN'),</a:t>
            </a:r>
            <a:endParaRPr lang="sk-SK" sz="2800" dirty="0">
              <a:solidFill>
                <a:srgbClr val="000000"/>
              </a:solidFill>
              <a:latin typeface="Arial Unicode MS" panose="020B0604020202020204" pitchFamily="34" charset="-128"/>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sk-SK" sz="2800" b="0" i="0" u="none" strike="noStrike" cap="none" normalizeH="0" baseline="0" dirty="0" smtClean="0">
                <a:ln>
                  <a:noFill/>
                </a:ln>
                <a:solidFill>
                  <a:srgbClr val="000000"/>
                </a:solidFill>
                <a:effectLst/>
                <a:latin typeface="Arial Unicode MS" panose="020B0604020202020204" pitchFamily="34" charset="-128"/>
              </a:rPr>
              <a:t>	</a:t>
            </a:r>
            <a:r>
              <a:rPr kumimoji="0" lang="sk-SK" sz="2800" b="0" i="0" u="none" strike="noStrike" cap="none" normalizeH="0" baseline="0" dirty="0" err="1" smtClean="0">
                <a:ln>
                  <a:noFill/>
                </a:ln>
                <a:solidFill>
                  <a:srgbClr val="333333"/>
                </a:solidFill>
                <a:effectLst/>
                <a:latin typeface="Arial Unicode MS" panose="020B0604020202020204" pitchFamily="34" charset="-128"/>
              </a:rPr>
              <a:t>Tree</a:t>
            </a:r>
            <a:r>
              <a:rPr kumimoji="0" lang="sk-SK" sz="2800" b="0" i="0" u="none" strike="noStrike" cap="none" normalizeH="0" baseline="0" dirty="0" smtClean="0">
                <a:ln>
                  <a:noFill/>
                </a:ln>
                <a:solidFill>
                  <a:srgbClr val="333333"/>
                </a:solidFill>
                <a:effectLst/>
                <a:latin typeface="Arial Unicode MS" panose="020B0604020202020204" pitchFamily="34" charset="-128"/>
              </a:rPr>
              <a:t>('PERSON', [('Arthur', 'NNP')]),</a:t>
            </a:r>
            <a:endParaRPr lang="sk-SK" sz="2800" dirty="0">
              <a:solidFill>
                <a:srgbClr val="000000"/>
              </a:solidFill>
              <a:latin typeface="Arial Unicode MS" panose="020B0604020202020204" pitchFamily="34" charset="-128"/>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sk-SK" sz="2800" b="0" i="0" u="none" strike="noStrike" cap="none" normalizeH="0" baseline="0" dirty="0" smtClean="0">
                <a:ln>
                  <a:noFill/>
                </a:ln>
                <a:solidFill>
                  <a:srgbClr val="000000"/>
                </a:solidFill>
                <a:effectLst/>
                <a:latin typeface="Arial Unicode MS" panose="020B0604020202020204" pitchFamily="34" charset="-128"/>
              </a:rPr>
              <a:t>		</a:t>
            </a:r>
            <a:r>
              <a:rPr kumimoji="0" lang="sk-SK" sz="2800" b="0" i="0" u="none" strike="noStrike" cap="none" normalizeH="0" baseline="0" dirty="0" smtClean="0">
                <a:ln>
                  <a:noFill/>
                </a:ln>
                <a:solidFill>
                  <a:srgbClr val="333333"/>
                </a:solidFill>
                <a:effectLst/>
                <a:latin typeface="Arial Unicode MS" panose="020B0604020202020204" pitchFamily="34" charset="-128"/>
              </a:rPr>
              <a:t>('</a:t>
            </a:r>
            <a:r>
              <a:rPr kumimoji="0" lang="sk-SK" sz="2800" b="0" i="0" u="none" strike="noStrike" cap="none" normalizeH="0" baseline="0" dirty="0" err="1" smtClean="0">
                <a:ln>
                  <a:noFill/>
                </a:ln>
                <a:solidFill>
                  <a:srgbClr val="333333"/>
                </a:solidFill>
                <a:effectLst/>
                <a:latin typeface="Arial Unicode MS" panose="020B0604020202020204" pitchFamily="34" charset="-128"/>
              </a:rPr>
              <a:t>did</a:t>
            </a:r>
            <a:r>
              <a:rPr kumimoji="0" lang="sk-SK" sz="2800" b="0" i="0" u="none" strike="noStrike" cap="none" normalizeH="0" baseline="0" dirty="0" smtClean="0">
                <a:ln>
                  <a:noFill/>
                </a:ln>
                <a:solidFill>
                  <a:srgbClr val="333333"/>
                </a:solidFill>
                <a:effectLst/>
                <a:latin typeface="Arial Unicode MS" panose="020B0604020202020204" pitchFamily="34" charset="-128"/>
              </a:rPr>
              <a:t>', 'VBD'), ("</a:t>
            </a:r>
            <a:r>
              <a:rPr kumimoji="0" lang="sk-SK" sz="2800" b="0" i="0" u="none" strike="noStrike" cap="none" normalizeH="0" baseline="0" dirty="0" err="1" smtClean="0">
                <a:ln>
                  <a:noFill/>
                </a:ln>
                <a:solidFill>
                  <a:srgbClr val="333333"/>
                </a:solidFill>
                <a:effectLst/>
                <a:latin typeface="Arial Unicode MS" panose="020B0604020202020204" pitchFamily="34" charset="-128"/>
              </a:rPr>
              <a:t>n't</a:t>
            </a:r>
            <a:r>
              <a:rPr kumimoji="0" lang="sk-SK" sz="2800" b="0" i="0" u="none" strike="noStrike" cap="none" normalizeH="0" baseline="0" dirty="0" smtClean="0">
                <a:ln>
                  <a:noFill/>
                </a:ln>
                <a:solidFill>
                  <a:srgbClr val="333333"/>
                </a:solidFill>
                <a:effectLst/>
                <a:latin typeface="Arial Unicode MS" panose="020B0604020202020204" pitchFamily="34" charset="-128"/>
              </a:rPr>
              <a:t>", 'RB'), ('</a:t>
            </a:r>
            <a:r>
              <a:rPr kumimoji="0" lang="sk-SK" sz="2800" b="0" i="0" u="none" strike="noStrike" cap="none" normalizeH="0" baseline="0" dirty="0" err="1" smtClean="0">
                <a:ln>
                  <a:noFill/>
                </a:ln>
                <a:solidFill>
                  <a:srgbClr val="333333"/>
                </a:solidFill>
                <a:effectLst/>
                <a:latin typeface="Arial Unicode MS" panose="020B0604020202020204" pitchFamily="34" charset="-128"/>
              </a:rPr>
              <a:t>feel</a:t>
            </a:r>
            <a:r>
              <a:rPr kumimoji="0" lang="sk-SK" sz="2800" b="0" i="0" u="none" strike="noStrike" cap="none" normalizeH="0" baseline="0" dirty="0" smtClean="0">
                <a:ln>
                  <a:noFill/>
                </a:ln>
                <a:solidFill>
                  <a:srgbClr val="333333"/>
                </a:solidFill>
                <a:effectLst/>
                <a:latin typeface="Arial Unicode MS" panose="020B0604020202020204" pitchFamily="34" charset="-128"/>
              </a:rPr>
              <a:t>', 'VB'),</a:t>
            </a:r>
            <a:endParaRPr lang="sk-SK" sz="2800" dirty="0">
              <a:solidFill>
                <a:srgbClr val="000000"/>
              </a:solidFill>
              <a:latin typeface="Arial Unicode MS" panose="020B0604020202020204" pitchFamily="34" charset="-128"/>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sk-SK" sz="2800" b="0" i="0" u="none" strike="noStrike" cap="none" normalizeH="0" baseline="0" dirty="0" smtClean="0">
                <a:ln>
                  <a:noFill/>
                </a:ln>
                <a:solidFill>
                  <a:srgbClr val="000000"/>
                </a:solidFill>
                <a:effectLst/>
                <a:latin typeface="Arial Unicode MS" panose="020B0604020202020204" pitchFamily="34" charset="-128"/>
              </a:rPr>
              <a:t>		</a:t>
            </a:r>
            <a:r>
              <a:rPr kumimoji="0" lang="sk-SK" sz="2800" b="0" i="0" u="none" strike="noStrike" cap="none" normalizeH="0" baseline="0" dirty="0" smtClean="0">
                <a:ln>
                  <a:noFill/>
                </a:ln>
                <a:solidFill>
                  <a:srgbClr val="333333"/>
                </a:solidFill>
                <a:effectLst/>
                <a:latin typeface="Arial Unicode MS" panose="020B0604020202020204" pitchFamily="34" charset="-128"/>
              </a:rPr>
              <a:t>('</a:t>
            </a:r>
            <a:r>
              <a:rPr kumimoji="0" lang="sk-SK" sz="2800" b="0" i="0" u="none" strike="noStrike" cap="none" normalizeH="0" baseline="0" dirty="0" err="1" smtClean="0">
                <a:ln>
                  <a:noFill/>
                </a:ln>
                <a:solidFill>
                  <a:srgbClr val="333333"/>
                </a:solidFill>
                <a:effectLst/>
                <a:latin typeface="Arial Unicode MS" panose="020B0604020202020204" pitchFamily="34" charset="-128"/>
              </a:rPr>
              <a:t>very</a:t>
            </a:r>
            <a:r>
              <a:rPr kumimoji="0" lang="sk-SK" sz="2800" b="0" i="0" u="none" strike="noStrike" cap="none" normalizeH="0" baseline="0" dirty="0" smtClean="0">
                <a:ln>
                  <a:noFill/>
                </a:ln>
                <a:solidFill>
                  <a:srgbClr val="333333"/>
                </a:solidFill>
                <a:effectLst/>
                <a:latin typeface="Arial Unicode MS" panose="020B0604020202020204" pitchFamily="34" charset="-128"/>
              </a:rPr>
              <a:t>', 'RB'), ('</a:t>
            </a:r>
            <a:r>
              <a:rPr kumimoji="0" lang="sk-SK" sz="2800" b="0" i="0" u="none" strike="noStrike" cap="none" normalizeH="0" baseline="0" dirty="0" err="1" smtClean="0">
                <a:ln>
                  <a:noFill/>
                </a:ln>
                <a:solidFill>
                  <a:srgbClr val="333333"/>
                </a:solidFill>
                <a:effectLst/>
                <a:latin typeface="Arial Unicode MS" panose="020B0604020202020204" pitchFamily="34" charset="-128"/>
              </a:rPr>
              <a:t>good</a:t>
            </a:r>
            <a:r>
              <a:rPr kumimoji="0" lang="sk-SK" sz="2800" b="0" i="0" u="none" strike="noStrike" cap="none" normalizeH="0" baseline="0" dirty="0" smtClean="0">
                <a:ln>
                  <a:noFill/>
                </a:ln>
                <a:solidFill>
                  <a:srgbClr val="333333"/>
                </a:solidFill>
                <a:effectLst/>
                <a:latin typeface="Arial Unicode MS" panose="020B0604020202020204" pitchFamily="34" charset="-128"/>
              </a:rPr>
              <a:t>', 'JJ'), ('.', '.')])</a:t>
            </a:r>
            <a:r>
              <a:rPr kumimoji="0" lang="sk-SK" sz="2800" b="0" i="0" u="none" strike="noStrike" cap="none" normalizeH="0" baseline="0" dirty="0" smtClean="0">
                <a:ln>
                  <a:noFill/>
                </a:ln>
                <a:solidFill>
                  <a:schemeClr val="tx1"/>
                </a:solidFill>
                <a:effectLst/>
              </a:rPr>
              <a:t> </a:t>
            </a:r>
            <a:endParaRPr kumimoji="0" lang="sk-SK"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297602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NLTK – </a:t>
            </a:r>
            <a:r>
              <a:rPr lang="sk-SK" dirty="0" err="1" smtClean="0"/>
              <a:t>parsovací</a:t>
            </a:r>
            <a:r>
              <a:rPr lang="sk-SK" dirty="0" smtClean="0"/>
              <a:t> strom</a:t>
            </a:r>
            <a:endParaRPr lang="sk-SK" dirty="0"/>
          </a:p>
        </p:txBody>
      </p:sp>
      <p:sp>
        <p:nvSpPr>
          <p:cNvPr id="4" name="Rectangle 1"/>
          <p:cNvSpPr>
            <a:spLocks noGrp="1" noChangeArrowheads="1"/>
          </p:cNvSpPr>
          <p:nvPr>
            <p:ph idx="1"/>
          </p:nvPr>
        </p:nvSpPr>
        <p:spPr bwMode="auto">
          <a:xfrm>
            <a:off x="628650" y="1690689"/>
            <a:ext cx="7896392" cy="1649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norm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sk-SK" sz="2800" b="1" i="0" u="none" strike="noStrike" cap="none" normalizeH="0" baseline="0" dirty="0" smtClean="0">
                <a:ln>
                  <a:noFill/>
                </a:ln>
                <a:solidFill>
                  <a:srgbClr val="C65D09"/>
                </a:solidFill>
                <a:effectLst/>
                <a:latin typeface="Arial Unicode MS" panose="020B0604020202020204" pitchFamily="34" charset="-128"/>
              </a:rPr>
              <a:t>&gt;&gt;&gt; </a:t>
            </a:r>
            <a:r>
              <a:rPr kumimoji="0" lang="sk-SK" sz="2800" b="1" i="0" u="none" strike="noStrike" cap="none" normalizeH="0" baseline="0" dirty="0" err="1" smtClean="0">
                <a:ln>
                  <a:noFill/>
                </a:ln>
                <a:solidFill>
                  <a:srgbClr val="007020"/>
                </a:solidFill>
                <a:effectLst/>
                <a:latin typeface="Arial Unicode MS" panose="020B0604020202020204" pitchFamily="34" charset="-128"/>
              </a:rPr>
              <a:t>from</a:t>
            </a:r>
            <a:r>
              <a:rPr kumimoji="0" lang="sk-SK" sz="2800" b="0" i="0" u="none" strike="noStrike" cap="none" normalizeH="0" baseline="0" dirty="0" smtClean="0">
                <a:ln>
                  <a:noFill/>
                </a:ln>
                <a:solidFill>
                  <a:srgbClr val="000000"/>
                </a:solidFill>
                <a:effectLst/>
                <a:latin typeface="Arial Unicode MS" panose="020B0604020202020204" pitchFamily="34" charset="-128"/>
              </a:rPr>
              <a:t> </a:t>
            </a:r>
            <a:r>
              <a:rPr kumimoji="0" lang="sk-SK" sz="2800" b="1" i="0" u="none" strike="noStrike" cap="none" normalizeH="0" baseline="0" dirty="0" err="1" smtClean="0">
                <a:ln>
                  <a:noFill/>
                </a:ln>
                <a:solidFill>
                  <a:srgbClr val="0E84B5"/>
                </a:solidFill>
                <a:effectLst/>
                <a:latin typeface="Arial Unicode MS" panose="020B0604020202020204" pitchFamily="34" charset="-128"/>
              </a:rPr>
              <a:t>nltk.corpus</a:t>
            </a:r>
            <a:r>
              <a:rPr kumimoji="0" lang="sk-SK" sz="2800" b="0" i="0" u="none" strike="noStrike" cap="none" normalizeH="0" baseline="0" dirty="0" smtClean="0">
                <a:ln>
                  <a:noFill/>
                </a:ln>
                <a:solidFill>
                  <a:srgbClr val="000000"/>
                </a:solidFill>
                <a:effectLst/>
                <a:latin typeface="Arial Unicode MS" panose="020B0604020202020204" pitchFamily="34" charset="-128"/>
              </a:rPr>
              <a:t> </a:t>
            </a:r>
            <a:r>
              <a:rPr kumimoji="0" lang="sk-SK" sz="2800" b="1" i="0" u="none" strike="noStrike" cap="none" normalizeH="0" baseline="0" dirty="0" smtClean="0">
                <a:ln>
                  <a:noFill/>
                </a:ln>
                <a:solidFill>
                  <a:srgbClr val="007020"/>
                </a:solidFill>
                <a:effectLst/>
                <a:latin typeface="Arial Unicode MS" panose="020B0604020202020204" pitchFamily="34" charset="-128"/>
              </a:rPr>
              <a:t>import</a:t>
            </a:r>
            <a:r>
              <a:rPr kumimoji="0" lang="sk-SK" sz="2800" b="0" i="0" u="none" strike="noStrike" cap="none" normalizeH="0" baseline="0" dirty="0" smtClean="0">
                <a:ln>
                  <a:noFill/>
                </a:ln>
                <a:solidFill>
                  <a:srgbClr val="000000"/>
                </a:solidFill>
                <a:effectLst/>
                <a:latin typeface="Arial Unicode MS" panose="020B0604020202020204" pitchFamily="34" charset="-128"/>
              </a:rPr>
              <a:t> </a:t>
            </a:r>
            <a:r>
              <a:rPr kumimoji="0" lang="sk-SK" sz="2800" b="0" i="0" u="none" strike="noStrike" cap="none" normalizeH="0" baseline="0" dirty="0" err="1" smtClean="0">
                <a:ln>
                  <a:noFill/>
                </a:ln>
                <a:solidFill>
                  <a:schemeClr val="tx1"/>
                </a:solidFill>
                <a:effectLst/>
                <a:latin typeface="Arial" panose="020B0604020202020204" pitchFamily="34" charset="0"/>
              </a:rPr>
              <a:t>treebank</a:t>
            </a:r>
            <a:endParaRPr kumimoji="0" lang="sk-SK" sz="2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sk-SK" sz="2800" b="1" i="0" u="none" strike="noStrike" cap="none" normalizeH="0" baseline="0" dirty="0" smtClean="0">
                <a:ln>
                  <a:noFill/>
                </a:ln>
                <a:solidFill>
                  <a:srgbClr val="C65D09"/>
                </a:solidFill>
                <a:effectLst/>
                <a:latin typeface="Arial Unicode MS" panose="020B0604020202020204" pitchFamily="34" charset="-128"/>
              </a:rPr>
              <a:t>&gt;&gt;&gt; </a:t>
            </a:r>
            <a:r>
              <a:rPr kumimoji="0" lang="sk-SK" sz="2800" b="0" i="0" u="none" strike="noStrike" cap="none" normalizeH="0" baseline="0" dirty="0" smtClean="0">
                <a:ln>
                  <a:noFill/>
                </a:ln>
                <a:solidFill>
                  <a:schemeClr val="tx1"/>
                </a:solidFill>
                <a:effectLst/>
                <a:latin typeface="Arial" panose="020B0604020202020204" pitchFamily="34" charset="0"/>
              </a:rPr>
              <a:t>t</a:t>
            </a:r>
            <a:r>
              <a:rPr kumimoji="0" lang="sk-SK" sz="2800" b="0" i="0" u="none" strike="noStrike" cap="none" normalizeH="0" baseline="0" dirty="0" smtClean="0">
                <a:ln>
                  <a:noFill/>
                </a:ln>
                <a:solidFill>
                  <a:srgbClr val="000000"/>
                </a:solidFill>
                <a:effectLst/>
                <a:latin typeface="Arial Unicode MS" panose="020B0604020202020204" pitchFamily="34" charset="-128"/>
              </a:rPr>
              <a:t> </a:t>
            </a:r>
            <a:r>
              <a:rPr kumimoji="0" lang="sk-SK" sz="2800" b="0" i="0" u="none" strike="noStrike" cap="none" normalizeH="0" baseline="0" dirty="0" smtClean="0">
                <a:ln>
                  <a:noFill/>
                </a:ln>
                <a:solidFill>
                  <a:srgbClr val="666666"/>
                </a:solidFill>
                <a:effectLst/>
                <a:latin typeface="Arial" panose="020B0604020202020204" pitchFamily="34" charset="0"/>
              </a:rPr>
              <a:t>=</a:t>
            </a:r>
            <a:r>
              <a:rPr kumimoji="0" lang="sk-SK" sz="2800" b="0" i="0" u="none" strike="noStrike" cap="none" normalizeH="0" baseline="0" dirty="0" smtClean="0">
                <a:ln>
                  <a:noFill/>
                </a:ln>
                <a:solidFill>
                  <a:srgbClr val="000000"/>
                </a:solidFill>
                <a:effectLst/>
                <a:latin typeface="Arial Unicode MS" panose="020B0604020202020204" pitchFamily="34" charset="-128"/>
              </a:rPr>
              <a:t> </a:t>
            </a:r>
            <a:r>
              <a:rPr kumimoji="0" lang="sk-SK" sz="2800" b="0" i="0" u="none" strike="noStrike" cap="none" normalizeH="0" baseline="0" dirty="0" err="1" smtClean="0">
                <a:ln>
                  <a:noFill/>
                </a:ln>
                <a:solidFill>
                  <a:schemeClr val="tx1"/>
                </a:solidFill>
                <a:effectLst/>
                <a:latin typeface="Arial" panose="020B0604020202020204" pitchFamily="34" charset="0"/>
              </a:rPr>
              <a:t>treebank</a:t>
            </a:r>
            <a:r>
              <a:rPr kumimoji="0" lang="sk-SK" sz="2800" b="0" i="0" u="none" strike="noStrike" cap="none" normalizeH="0" baseline="0" dirty="0" err="1" smtClean="0">
                <a:ln>
                  <a:noFill/>
                </a:ln>
                <a:solidFill>
                  <a:srgbClr val="666666"/>
                </a:solidFill>
                <a:effectLst/>
                <a:latin typeface="Arial" panose="020B0604020202020204" pitchFamily="34" charset="0"/>
              </a:rPr>
              <a:t>.</a:t>
            </a:r>
            <a:r>
              <a:rPr kumimoji="0" lang="sk-SK" sz="2800" b="0" i="0" u="none" strike="noStrike" cap="none" normalizeH="0" baseline="0" dirty="0" err="1" smtClean="0">
                <a:ln>
                  <a:noFill/>
                </a:ln>
                <a:solidFill>
                  <a:schemeClr val="tx1"/>
                </a:solidFill>
                <a:effectLst/>
                <a:latin typeface="Arial" panose="020B0604020202020204" pitchFamily="34" charset="0"/>
              </a:rPr>
              <a:t>parsed_sents</a:t>
            </a:r>
            <a:r>
              <a:rPr kumimoji="0" lang="sk-SK" sz="2800" b="0" i="0" u="none" strike="noStrike" cap="none" normalizeH="0" baseline="0" dirty="0" smtClean="0">
                <a:ln>
                  <a:noFill/>
                </a:ln>
                <a:solidFill>
                  <a:srgbClr val="000000"/>
                </a:solidFill>
                <a:effectLst/>
                <a:latin typeface="Arial Unicode MS" panose="020B0604020202020204" pitchFamily="34" charset="-128"/>
              </a:rPr>
              <a:t>(</a:t>
            </a:r>
            <a:r>
              <a:rPr kumimoji="0" lang="sk-SK" sz="2800" b="0" i="0" u="none" strike="noStrike" cap="none" normalizeH="0" baseline="0" dirty="0" smtClean="0">
                <a:ln>
                  <a:noFill/>
                </a:ln>
                <a:solidFill>
                  <a:srgbClr val="4070A0"/>
                </a:solidFill>
                <a:effectLst/>
                <a:latin typeface="Arial Unicode MS" panose="020B0604020202020204" pitchFamily="34" charset="-128"/>
              </a:rPr>
              <a:t>'wsj_0001.mrg'</a:t>
            </a:r>
            <a:r>
              <a:rPr kumimoji="0" lang="sk-SK" sz="2800" b="0" i="0" u="none" strike="noStrike" cap="none" normalizeH="0" baseline="0" dirty="0" smtClean="0">
                <a:ln>
                  <a:noFill/>
                </a:ln>
                <a:solidFill>
                  <a:srgbClr val="000000"/>
                </a:solidFill>
                <a:effectLst/>
                <a:latin typeface="Arial Unicode MS" panose="020B0604020202020204" pitchFamily="34" charset="-128"/>
              </a:rPr>
              <a:t>)[</a:t>
            </a:r>
            <a:r>
              <a:rPr kumimoji="0" lang="sk-SK" sz="2800" b="0" i="0" u="none" strike="noStrike" cap="none" normalizeH="0" baseline="0" dirty="0" smtClean="0">
                <a:ln>
                  <a:noFill/>
                </a:ln>
                <a:solidFill>
                  <a:srgbClr val="208050"/>
                </a:solidFill>
                <a:effectLst/>
                <a:latin typeface="Arial Unicode MS" panose="020B0604020202020204" pitchFamily="34" charset="-128"/>
              </a:rPr>
              <a:t>0</a:t>
            </a:r>
            <a:r>
              <a:rPr kumimoji="0" lang="sk-SK" sz="2800" b="0" i="0" u="none" strike="noStrike" cap="none" normalizeH="0" baseline="0" dirty="0" smtClean="0">
                <a:ln>
                  <a:noFill/>
                </a:ln>
                <a:solidFill>
                  <a:srgbClr val="000000"/>
                </a:solidFill>
                <a:effectLst/>
                <a:latin typeface="Arial Unicode MS" panose="020B0604020202020204" pitchFamily="34" charset="-128"/>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sk-SK" sz="2800" b="1" i="0" u="none" strike="noStrike" cap="none" normalizeH="0" baseline="0" dirty="0" smtClean="0">
                <a:ln>
                  <a:noFill/>
                </a:ln>
                <a:solidFill>
                  <a:srgbClr val="C65D09"/>
                </a:solidFill>
                <a:effectLst/>
                <a:latin typeface="Arial Unicode MS" panose="020B0604020202020204" pitchFamily="34" charset="-128"/>
              </a:rPr>
              <a:t>&gt;&gt;&gt; </a:t>
            </a:r>
            <a:r>
              <a:rPr kumimoji="0" lang="sk-SK" sz="2800" b="0" i="0" u="none" strike="noStrike" cap="none" normalizeH="0" baseline="0" dirty="0" err="1" smtClean="0">
                <a:ln>
                  <a:noFill/>
                </a:ln>
                <a:solidFill>
                  <a:schemeClr val="tx1"/>
                </a:solidFill>
                <a:effectLst/>
                <a:latin typeface="Arial" panose="020B0604020202020204" pitchFamily="34" charset="0"/>
              </a:rPr>
              <a:t>t</a:t>
            </a:r>
            <a:r>
              <a:rPr kumimoji="0" lang="sk-SK" sz="2800" b="0" i="0" u="none" strike="noStrike" cap="none" normalizeH="0" baseline="0" dirty="0" err="1" smtClean="0">
                <a:ln>
                  <a:noFill/>
                </a:ln>
                <a:solidFill>
                  <a:srgbClr val="666666"/>
                </a:solidFill>
                <a:effectLst/>
                <a:latin typeface="Arial" panose="020B0604020202020204" pitchFamily="34" charset="0"/>
              </a:rPr>
              <a:t>.</a:t>
            </a:r>
            <a:r>
              <a:rPr kumimoji="0" lang="sk-SK" sz="2800" b="0" i="0" u="none" strike="noStrike" cap="none" normalizeH="0" baseline="0" dirty="0" err="1" smtClean="0">
                <a:ln>
                  <a:noFill/>
                </a:ln>
                <a:solidFill>
                  <a:schemeClr val="tx1"/>
                </a:solidFill>
                <a:effectLst/>
                <a:latin typeface="Arial" panose="020B0604020202020204" pitchFamily="34" charset="0"/>
              </a:rPr>
              <a:t>draw</a:t>
            </a:r>
            <a:r>
              <a:rPr kumimoji="0" lang="sk-SK" sz="2800" b="0" i="0" u="none" strike="noStrike" cap="none" normalizeH="0" baseline="0" dirty="0" smtClean="0">
                <a:ln>
                  <a:noFill/>
                </a:ln>
                <a:solidFill>
                  <a:srgbClr val="000000"/>
                </a:solidFill>
                <a:effectLst/>
                <a:latin typeface="Arial Unicode MS" panose="020B0604020202020204" pitchFamily="34" charset="-128"/>
              </a:rPr>
              <a:t>()</a:t>
            </a:r>
            <a:r>
              <a:rPr kumimoji="0" lang="sk-SK" sz="2800" b="0" i="0" u="none" strike="noStrike" cap="none" normalizeH="0" baseline="0" dirty="0" smtClean="0">
                <a:ln>
                  <a:noFill/>
                </a:ln>
                <a:solidFill>
                  <a:schemeClr val="tx1"/>
                </a:solidFill>
                <a:effectLst/>
              </a:rPr>
              <a:t> </a:t>
            </a:r>
            <a:endParaRPr kumimoji="0" lang="sk-SK" sz="2800" b="0" i="0" u="none" strike="noStrike" cap="none" normalizeH="0" baseline="0" dirty="0" smtClean="0">
              <a:ln>
                <a:noFill/>
              </a:ln>
              <a:solidFill>
                <a:schemeClr val="tx1"/>
              </a:solidFill>
              <a:effectLst/>
              <a:latin typeface="Arial" panose="020B0604020202020204" pitchFamily="34" charset="0"/>
            </a:endParaRPr>
          </a:p>
        </p:txBody>
      </p:sp>
      <p:pic>
        <p:nvPicPr>
          <p:cNvPr id="10243" name="Picture 3" descr="_images/tre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1" y="3340100"/>
            <a:ext cx="7896392" cy="2353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90097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err="1" smtClean="0"/>
              <a:t>Gensim</a:t>
            </a:r>
            <a:endParaRPr lang="sk-SK" dirty="0"/>
          </a:p>
        </p:txBody>
      </p:sp>
      <p:sp>
        <p:nvSpPr>
          <p:cNvPr id="3" name="Content Placeholder 2"/>
          <p:cNvSpPr>
            <a:spLocks noGrp="1"/>
          </p:cNvSpPr>
          <p:nvPr>
            <p:ph idx="1"/>
          </p:nvPr>
        </p:nvSpPr>
        <p:spPr/>
        <p:txBody>
          <a:bodyPr/>
          <a:lstStyle/>
          <a:p>
            <a:r>
              <a:rPr lang="sk-SK" dirty="0" smtClean="0"/>
              <a:t>Nástroj na modelovanie tém (</a:t>
            </a:r>
            <a:r>
              <a:rPr lang="sk-SK" dirty="0" err="1" smtClean="0"/>
              <a:t>Python</a:t>
            </a:r>
            <a:r>
              <a:rPr lang="sk-SK" dirty="0" smtClean="0"/>
              <a:t>)</a:t>
            </a:r>
          </a:p>
          <a:p>
            <a:r>
              <a:rPr lang="sk-SK" dirty="0" smtClean="0"/>
              <a:t>Vie TF-IDF, LSA, </a:t>
            </a:r>
            <a:r>
              <a:rPr lang="sk-SK" dirty="0" err="1" smtClean="0"/>
              <a:t>pLSA</a:t>
            </a:r>
            <a:r>
              <a:rPr lang="sk-SK" dirty="0" smtClean="0"/>
              <a:t>, LDA, HDP</a:t>
            </a:r>
            <a:r>
              <a:rPr lang="en-GB" dirty="0" smtClean="0"/>
              <a:t>, DTM, word2vec</a:t>
            </a:r>
            <a:endParaRPr lang="sk-SK" dirty="0" smtClean="0"/>
          </a:p>
          <a:p>
            <a:r>
              <a:rPr lang="sk-SK" dirty="0" smtClean="0"/>
              <a:t>Jednoduché použitie</a:t>
            </a:r>
            <a:endParaRPr lang="sk-SK" dirty="0"/>
          </a:p>
        </p:txBody>
      </p:sp>
    </p:spTree>
    <p:extLst>
      <p:ext uri="{BB962C8B-B14F-4D97-AF65-F5344CB8AC3E}">
        <p14:creationId xmlns:p14="http://schemas.microsoft.com/office/powerpoint/2010/main" val="34449747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TF-IDF</a:t>
            </a:r>
            <a:endParaRPr lang="sk-SK" dirty="0"/>
          </a:p>
        </p:txBody>
      </p:sp>
      <p:sp>
        <p:nvSpPr>
          <p:cNvPr id="3" name="Content Placeholder 2"/>
          <p:cNvSpPr>
            <a:spLocks noGrp="1"/>
          </p:cNvSpPr>
          <p:nvPr>
            <p:ph idx="1"/>
          </p:nvPr>
        </p:nvSpPr>
        <p:spPr/>
        <p:txBody>
          <a:bodyPr/>
          <a:lstStyle/>
          <a:p>
            <a:r>
              <a:rPr lang="sk-SK" dirty="0" smtClean="0"/>
              <a:t>Term </a:t>
            </a:r>
            <a:r>
              <a:rPr lang="sk-SK" dirty="0" err="1" smtClean="0"/>
              <a:t>frequency</a:t>
            </a:r>
            <a:r>
              <a:rPr lang="sk-SK" dirty="0" smtClean="0"/>
              <a:t> – </a:t>
            </a:r>
            <a:r>
              <a:rPr lang="sk-SK" dirty="0" err="1" smtClean="0"/>
              <a:t>inverse</a:t>
            </a:r>
            <a:r>
              <a:rPr lang="sk-SK" dirty="0" smtClean="0"/>
              <a:t> </a:t>
            </a:r>
            <a:r>
              <a:rPr lang="sk-SK" dirty="0" err="1" smtClean="0"/>
              <a:t>document</a:t>
            </a:r>
            <a:r>
              <a:rPr lang="sk-SK" dirty="0" smtClean="0"/>
              <a:t> </a:t>
            </a:r>
            <a:r>
              <a:rPr lang="sk-SK" dirty="0" err="1" smtClean="0"/>
              <a:t>frequency</a:t>
            </a:r>
            <a:endParaRPr lang="sk-SK" dirty="0" smtClean="0"/>
          </a:p>
          <a:p>
            <a:r>
              <a:rPr lang="en-GB" b="1" dirty="0" smtClean="0"/>
              <a:t>TF </a:t>
            </a:r>
            <a:r>
              <a:rPr lang="en-GB" dirty="0" smtClean="0"/>
              <a:t>–</a:t>
            </a:r>
            <a:r>
              <a:rPr lang="sk-SK" dirty="0" smtClean="0"/>
              <a:t> frekvencia slova v aktuálnom dokumente</a:t>
            </a:r>
          </a:p>
          <a:p>
            <a:r>
              <a:rPr lang="sk-SK" b="1" dirty="0" smtClean="0"/>
              <a:t>IDF </a:t>
            </a:r>
            <a:r>
              <a:rPr lang="sk-SK" dirty="0" smtClean="0"/>
              <a:t>– záporný logaritmus pravdepodobnosti výskytu slova v dokumente (rovnaká pre všetky dokumenty)</a:t>
            </a:r>
            <a:endParaRPr lang="sk-SK" dirty="0"/>
          </a:p>
        </p:txBody>
      </p:sp>
      <p:pic>
        <p:nvPicPr>
          <p:cNvPr id="6" name="Picture 5"/>
          <p:cNvPicPr>
            <a:picLocks noChangeAspect="1"/>
          </p:cNvPicPr>
          <p:nvPr/>
        </p:nvPicPr>
        <p:blipFill>
          <a:blip r:embed="rId2"/>
          <a:stretch>
            <a:fillRect/>
          </a:stretch>
        </p:blipFill>
        <p:spPr>
          <a:xfrm>
            <a:off x="2401216" y="4144963"/>
            <a:ext cx="4341568" cy="2032000"/>
          </a:xfrm>
          <a:prstGeom prst="rect">
            <a:avLst/>
          </a:prstGeom>
        </p:spPr>
      </p:pic>
    </p:spTree>
    <p:extLst>
      <p:ext uri="{BB962C8B-B14F-4D97-AF65-F5344CB8AC3E}">
        <p14:creationId xmlns:p14="http://schemas.microsoft.com/office/powerpoint/2010/main" val="34835871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Gensim</a:t>
            </a:r>
            <a:r>
              <a:rPr lang="sk-SK" dirty="0" smtClean="0"/>
              <a:t> – LDA</a:t>
            </a:r>
            <a:endParaRPr lang="sk-SK" dirty="0"/>
          </a:p>
        </p:txBody>
      </p:sp>
      <p:sp>
        <p:nvSpPr>
          <p:cNvPr id="8" name="Rectangle 4"/>
          <p:cNvSpPr>
            <a:spLocks noGrp="1" noChangeArrowheads="1"/>
          </p:cNvSpPr>
          <p:nvPr>
            <p:ph idx="1"/>
          </p:nvPr>
        </p:nvSpPr>
        <p:spPr bwMode="auto">
          <a:xfrm>
            <a:off x="628651" y="1863779"/>
            <a:ext cx="7755496" cy="4275016"/>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sk-SK" sz="1800" b="1" i="0" u="none" strike="noStrike" cap="none" normalizeH="0" baseline="0" dirty="0" smtClean="0">
                <a:ln>
                  <a:noFill/>
                </a:ln>
                <a:solidFill>
                  <a:srgbClr val="C65D09"/>
                </a:solidFill>
                <a:effectLst/>
                <a:latin typeface="Consolas" panose="020B0609020204030204" pitchFamily="49" charset="0"/>
                <a:cs typeface="Consolas" panose="020B0609020204030204" pitchFamily="49" charset="0"/>
              </a:rPr>
              <a:t>&gt;&gt;&gt; </a:t>
            </a:r>
            <a:r>
              <a:rPr kumimoji="0" lang="sk-SK" sz="1800" b="1" i="0" u="none" strike="noStrike" cap="none" normalizeH="0" baseline="0" dirty="0" smtClean="0">
                <a:ln>
                  <a:noFill/>
                </a:ln>
                <a:solidFill>
                  <a:srgbClr val="007020"/>
                </a:solidFill>
                <a:effectLst/>
                <a:latin typeface="Consolas" panose="020B0609020204030204" pitchFamily="49" charset="0"/>
                <a:cs typeface="Consolas" panose="020B0609020204030204" pitchFamily="49" charset="0"/>
              </a:rPr>
              <a:t>import</a:t>
            </a:r>
            <a:r>
              <a:rPr kumimoji="0" lang="sk-SK" sz="18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a:t>
            </a:r>
            <a:r>
              <a:rPr kumimoji="0" lang="sk-SK" sz="1800" b="1" i="0" u="none" strike="noStrike" cap="none" normalizeH="0" baseline="0" dirty="0" err="1" smtClean="0">
                <a:ln>
                  <a:noFill/>
                </a:ln>
                <a:solidFill>
                  <a:srgbClr val="0E84B5"/>
                </a:solidFill>
                <a:effectLst/>
                <a:latin typeface="Consolas" panose="020B0609020204030204" pitchFamily="49" charset="0"/>
                <a:cs typeface="Consolas" panose="020B0609020204030204" pitchFamily="49" charset="0"/>
              </a:rPr>
              <a:t>logging</a:t>
            </a:r>
            <a:r>
              <a:rPr kumimoji="0" lang="sk-SK" sz="1800" b="0" i="0" u="none" strike="noStrike" cap="none" normalizeH="0" baseline="0" dirty="0" smtClean="0">
                <a:ln>
                  <a:noFill/>
                </a:ln>
                <a:solidFill>
                  <a:srgbClr val="666666"/>
                </a:solidFill>
                <a:effectLst/>
                <a:latin typeface="Arial" panose="020B0604020202020204" pitchFamily="34" charset="0"/>
              </a:rPr>
              <a:t>,</a:t>
            </a:r>
            <a:r>
              <a:rPr kumimoji="0" lang="sk-SK" sz="18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a:t>
            </a:r>
            <a:r>
              <a:rPr kumimoji="0" lang="sk-SK" sz="1800" b="1" i="0" u="none" strike="noStrike" cap="none" normalizeH="0" baseline="0" dirty="0" err="1" smtClean="0">
                <a:ln>
                  <a:noFill/>
                </a:ln>
                <a:solidFill>
                  <a:srgbClr val="0E84B5"/>
                </a:solidFill>
                <a:effectLst/>
                <a:latin typeface="Consolas" panose="020B0609020204030204" pitchFamily="49" charset="0"/>
                <a:cs typeface="Consolas" panose="020B0609020204030204" pitchFamily="49" charset="0"/>
              </a:rPr>
              <a:t>gensim</a:t>
            </a:r>
            <a:r>
              <a:rPr kumimoji="0" lang="sk-SK" sz="1800" b="0" i="0" u="none" strike="noStrike" cap="none" normalizeH="0" baseline="0" dirty="0" smtClean="0">
                <a:ln>
                  <a:noFill/>
                </a:ln>
                <a:solidFill>
                  <a:srgbClr val="666666"/>
                </a:solidFill>
                <a:effectLst/>
                <a:latin typeface="Arial" panose="020B0604020202020204" pitchFamily="34" charset="0"/>
              </a:rPr>
              <a:t>,</a:t>
            </a:r>
            <a:r>
              <a:rPr kumimoji="0" lang="sk-SK" sz="18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a:t>
            </a:r>
            <a:r>
              <a:rPr kumimoji="0" lang="sk-SK" sz="1800" b="1" i="0" u="none" strike="noStrike" cap="none" normalizeH="0" baseline="0" dirty="0" smtClean="0">
                <a:ln>
                  <a:noFill/>
                </a:ln>
                <a:solidFill>
                  <a:srgbClr val="0E84B5"/>
                </a:solidFill>
                <a:effectLst/>
                <a:latin typeface="Consolas" panose="020B0609020204030204" pitchFamily="49" charset="0"/>
                <a:cs typeface="Consolas" panose="020B0609020204030204" pitchFamily="49" charset="0"/>
              </a:rPr>
              <a:t>bz2</a:t>
            </a:r>
            <a:endParaRPr lang="sk-SK" sz="1800" dirty="0">
              <a:solidFill>
                <a:srgbClr val="333333"/>
              </a:solidFill>
              <a:latin typeface="Consolas" panose="020B0609020204030204" pitchFamily="49" charset="0"/>
              <a:cs typeface="Consolas" panose="020B06090202040302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sk-SK" sz="1800" b="1" i="0" u="none" strike="noStrike" cap="none" normalizeH="0" baseline="0" dirty="0" smtClean="0">
                <a:ln>
                  <a:noFill/>
                </a:ln>
                <a:solidFill>
                  <a:srgbClr val="C65D09"/>
                </a:solidFill>
                <a:effectLst/>
                <a:latin typeface="Consolas" panose="020B0609020204030204" pitchFamily="49" charset="0"/>
                <a:cs typeface="Consolas" panose="020B0609020204030204" pitchFamily="49" charset="0"/>
              </a:rPr>
              <a:t>&gt;&gt;&gt; </a:t>
            </a:r>
            <a:r>
              <a:rPr kumimoji="0" lang="sk-SK" sz="1800" b="0" i="0" u="none" strike="noStrike" cap="none" normalizeH="0" baseline="0" dirty="0" err="1" smtClean="0">
                <a:ln>
                  <a:noFill/>
                </a:ln>
                <a:solidFill>
                  <a:schemeClr val="tx1"/>
                </a:solidFill>
                <a:effectLst/>
                <a:latin typeface="Arial" panose="020B0604020202020204" pitchFamily="34" charset="0"/>
              </a:rPr>
              <a:t>logging</a:t>
            </a:r>
            <a:r>
              <a:rPr kumimoji="0" lang="sk-SK" sz="1800" b="0" i="0" u="none" strike="noStrike" cap="none" normalizeH="0" baseline="0" dirty="0" err="1" smtClean="0">
                <a:ln>
                  <a:noFill/>
                </a:ln>
                <a:solidFill>
                  <a:srgbClr val="666666"/>
                </a:solidFill>
                <a:effectLst/>
                <a:latin typeface="Arial" panose="020B0604020202020204" pitchFamily="34" charset="0"/>
              </a:rPr>
              <a:t>.</a:t>
            </a:r>
            <a:r>
              <a:rPr kumimoji="0" lang="sk-SK" sz="1800" b="0" i="0" u="none" strike="noStrike" cap="none" normalizeH="0" baseline="0" dirty="0" err="1" smtClean="0">
                <a:ln>
                  <a:noFill/>
                </a:ln>
                <a:solidFill>
                  <a:schemeClr val="tx1"/>
                </a:solidFill>
                <a:effectLst/>
                <a:latin typeface="Arial" panose="020B0604020202020204" pitchFamily="34" charset="0"/>
              </a:rPr>
              <a:t>basicConfig</a:t>
            </a:r>
            <a:r>
              <a:rPr kumimoji="0" lang="sk-SK" sz="18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a:t>
            </a:r>
            <a:r>
              <a:rPr kumimoji="0" lang="sk-SK" sz="1800" b="0" i="0" u="none" strike="noStrike" cap="none" normalizeH="0" baseline="0" dirty="0" err="1" smtClean="0">
                <a:ln>
                  <a:noFill/>
                </a:ln>
                <a:solidFill>
                  <a:schemeClr val="tx1"/>
                </a:solidFill>
                <a:effectLst/>
                <a:latin typeface="Arial" panose="020B0604020202020204" pitchFamily="34" charset="0"/>
              </a:rPr>
              <a:t>format</a:t>
            </a:r>
            <a:r>
              <a:rPr kumimoji="0" lang="sk-SK" sz="1800" b="0" i="0" u="none" strike="noStrike" cap="none" normalizeH="0" baseline="0" dirty="0" smtClean="0">
                <a:ln>
                  <a:noFill/>
                </a:ln>
                <a:solidFill>
                  <a:srgbClr val="666666"/>
                </a:solidFill>
                <a:effectLst/>
                <a:latin typeface="Arial" panose="020B0604020202020204" pitchFamily="34" charset="0"/>
              </a:rPr>
              <a:t>=</a:t>
            </a:r>
            <a:r>
              <a:rPr kumimoji="0" lang="sk-SK" sz="1800" b="0" i="0" u="none" strike="noStrike" cap="none" normalizeH="0" baseline="0" dirty="0" smtClean="0">
                <a:ln>
                  <a:noFill/>
                </a:ln>
                <a:solidFill>
                  <a:srgbClr val="4070A0"/>
                </a:solidFill>
                <a:effectLst/>
                <a:latin typeface="Consolas" panose="020B0609020204030204" pitchFamily="49" charset="0"/>
                <a:cs typeface="Consolas" panose="020B0609020204030204" pitchFamily="49" charset="0"/>
              </a:rPr>
              <a:t>'</a:t>
            </a:r>
            <a:r>
              <a:rPr kumimoji="0" lang="sk-SK" sz="1800" b="0" i="1" u="none" strike="noStrike" cap="none" normalizeH="0" baseline="0" dirty="0" smtClean="0">
                <a:ln>
                  <a:noFill/>
                </a:ln>
                <a:solidFill>
                  <a:srgbClr val="70A0D0"/>
                </a:solidFill>
                <a:effectLst/>
                <a:latin typeface="Consolas" panose="020B0609020204030204" pitchFamily="49" charset="0"/>
                <a:cs typeface="Consolas" panose="020B0609020204030204" pitchFamily="49" charset="0"/>
              </a:rPr>
              <a:t>%(</a:t>
            </a:r>
            <a:r>
              <a:rPr kumimoji="0" lang="sk-SK" sz="1800" b="0" i="1" u="none" strike="noStrike" cap="none" normalizeH="0" baseline="0" dirty="0" err="1" smtClean="0">
                <a:ln>
                  <a:noFill/>
                </a:ln>
                <a:solidFill>
                  <a:srgbClr val="70A0D0"/>
                </a:solidFill>
                <a:effectLst/>
                <a:latin typeface="Consolas" panose="020B0609020204030204" pitchFamily="49" charset="0"/>
                <a:cs typeface="Consolas" panose="020B0609020204030204" pitchFamily="49" charset="0"/>
              </a:rPr>
              <a:t>asctime</a:t>
            </a:r>
            <a:r>
              <a:rPr kumimoji="0" lang="sk-SK" sz="1800" b="0" i="1" u="none" strike="noStrike" cap="none" normalizeH="0" baseline="0" dirty="0" smtClean="0">
                <a:ln>
                  <a:noFill/>
                </a:ln>
                <a:solidFill>
                  <a:srgbClr val="70A0D0"/>
                </a:solidFill>
                <a:effectLst/>
                <a:latin typeface="Consolas" panose="020B0609020204030204" pitchFamily="49" charset="0"/>
                <a:cs typeface="Consolas" panose="020B0609020204030204" pitchFamily="49" charset="0"/>
              </a:rPr>
              <a:t>)s</a:t>
            </a:r>
            <a:r>
              <a:rPr kumimoji="0" lang="sk-SK" sz="1800" b="0" i="0" u="none" strike="noStrike" cap="none" normalizeH="0" baseline="0" dirty="0" smtClean="0">
                <a:ln>
                  <a:noFill/>
                </a:ln>
                <a:solidFill>
                  <a:srgbClr val="4070A0"/>
                </a:solidFill>
                <a:effectLst/>
                <a:latin typeface="Consolas" panose="020B0609020204030204" pitchFamily="49" charset="0"/>
                <a:cs typeface="Consolas" panose="020B0609020204030204" pitchFamily="49" charset="0"/>
              </a:rPr>
              <a:t> : </a:t>
            </a:r>
            <a:r>
              <a:rPr kumimoji="0" lang="sk-SK" sz="1800" b="0" i="1" u="none" strike="noStrike" cap="none" normalizeH="0" baseline="0" dirty="0" smtClean="0">
                <a:ln>
                  <a:noFill/>
                </a:ln>
                <a:solidFill>
                  <a:srgbClr val="70A0D0"/>
                </a:solidFill>
                <a:effectLst/>
                <a:latin typeface="Consolas" panose="020B0609020204030204" pitchFamily="49" charset="0"/>
                <a:cs typeface="Consolas" panose="020B0609020204030204" pitchFamily="49" charset="0"/>
              </a:rPr>
              <a:t>%(</a:t>
            </a:r>
            <a:r>
              <a:rPr kumimoji="0" lang="sk-SK" sz="1800" b="0" i="1" u="none" strike="noStrike" cap="none" normalizeH="0" baseline="0" dirty="0" err="1" smtClean="0">
                <a:ln>
                  <a:noFill/>
                </a:ln>
                <a:solidFill>
                  <a:srgbClr val="70A0D0"/>
                </a:solidFill>
                <a:effectLst/>
                <a:latin typeface="Consolas" panose="020B0609020204030204" pitchFamily="49" charset="0"/>
                <a:cs typeface="Consolas" panose="020B0609020204030204" pitchFamily="49" charset="0"/>
              </a:rPr>
              <a:t>levelname</a:t>
            </a:r>
            <a:r>
              <a:rPr kumimoji="0" lang="sk-SK" sz="1800" b="0" i="1" u="none" strike="noStrike" cap="none" normalizeH="0" baseline="0" dirty="0" smtClean="0">
                <a:ln>
                  <a:noFill/>
                </a:ln>
                <a:solidFill>
                  <a:srgbClr val="70A0D0"/>
                </a:solidFill>
                <a:effectLst/>
                <a:latin typeface="Consolas" panose="020B0609020204030204" pitchFamily="49" charset="0"/>
                <a:cs typeface="Consolas" panose="020B0609020204030204" pitchFamily="49" charset="0"/>
              </a:rPr>
              <a:t>)s</a:t>
            </a:r>
            <a:r>
              <a:rPr kumimoji="0" lang="sk-SK" sz="1800" b="0" i="0" u="none" strike="noStrike" cap="none" normalizeH="0" baseline="0" dirty="0" smtClean="0">
                <a:ln>
                  <a:noFill/>
                </a:ln>
                <a:solidFill>
                  <a:srgbClr val="4070A0"/>
                </a:solidFill>
                <a:effectLst/>
                <a:latin typeface="Consolas" panose="020B0609020204030204" pitchFamily="49" charset="0"/>
                <a:cs typeface="Consolas" panose="020B0609020204030204" pitchFamily="49" charset="0"/>
              </a:rPr>
              <a:t> : 	</a:t>
            </a:r>
            <a:r>
              <a:rPr kumimoji="0" lang="sk-SK" sz="1800" b="0" i="1" u="none" strike="noStrike" cap="none" normalizeH="0" baseline="0" dirty="0" smtClean="0">
                <a:ln>
                  <a:noFill/>
                </a:ln>
                <a:solidFill>
                  <a:srgbClr val="70A0D0"/>
                </a:solidFill>
                <a:effectLst/>
                <a:latin typeface="Consolas" panose="020B0609020204030204" pitchFamily="49" charset="0"/>
                <a:cs typeface="Consolas" panose="020B0609020204030204" pitchFamily="49" charset="0"/>
              </a:rPr>
              <a:t>%(</a:t>
            </a:r>
            <a:r>
              <a:rPr kumimoji="0" lang="sk-SK" sz="1800" b="0" i="1" u="none" strike="noStrike" cap="none" normalizeH="0" baseline="0" dirty="0" err="1" smtClean="0">
                <a:ln>
                  <a:noFill/>
                </a:ln>
                <a:solidFill>
                  <a:srgbClr val="70A0D0"/>
                </a:solidFill>
                <a:effectLst/>
                <a:latin typeface="Consolas" panose="020B0609020204030204" pitchFamily="49" charset="0"/>
                <a:cs typeface="Consolas" panose="020B0609020204030204" pitchFamily="49" charset="0"/>
              </a:rPr>
              <a:t>message</a:t>
            </a:r>
            <a:r>
              <a:rPr kumimoji="0" lang="sk-SK" sz="1800" b="0" i="1" u="none" strike="noStrike" cap="none" normalizeH="0" baseline="0" dirty="0" smtClean="0">
                <a:ln>
                  <a:noFill/>
                </a:ln>
                <a:solidFill>
                  <a:srgbClr val="70A0D0"/>
                </a:solidFill>
                <a:effectLst/>
                <a:latin typeface="Consolas" panose="020B0609020204030204" pitchFamily="49" charset="0"/>
                <a:cs typeface="Consolas" panose="020B0609020204030204" pitchFamily="49" charset="0"/>
              </a:rPr>
              <a:t>)s</a:t>
            </a:r>
            <a:r>
              <a:rPr kumimoji="0" lang="sk-SK" sz="1800" b="0" i="0" u="none" strike="noStrike" cap="none" normalizeH="0" baseline="0" dirty="0" smtClean="0">
                <a:ln>
                  <a:noFill/>
                </a:ln>
                <a:solidFill>
                  <a:srgbClr val="4070A0"/>
                </a:solidFill>
                <a:effectLst/>
                <a:latin typeface="Consolas" panose="020B0609020204030204" pitchFamily="49" charset="0"/>
                <a:cs typeface="Consolas" panose="020B0609020204030204" pitchFamily="49" charset="0"/>
              </a:rPr>
              <a:t>'</a:t>
            </a:r>
            <a:r>
              <a:rPr kumimoji="0" lang="sk-SK" sz="18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a:t>
            </a:r>
            <a:r>
              <a:rPr kumimoji="0" lang="sk-SK" sz="1800" b="0" i="0" u="none" strike="noStrike" cap="none" normalizeH="0" baseline="0" dirty="0" smtClean="0">
                <a:ln>
                  <a:noFill/>
                </a:ln>
                <a:solidFill>
                  <a:schemeClr val="tx1"/>
                </a:solidFill>
                <a:effectLst/>
                <a:latin typeface="Arial" panose="020B0604020202020204" pitchFamily="34" charset="0"/>
              </a:rPr>
              <a:t>level</a:t>
            </a:r>
            <a:r>
              <a:rPr kumimoji="0" lang="sk-SK" sz="1800" b="0" i="0" u="none" strike="noStrike" cap="none" normalizeH="0" baseline="0" dirty="0" smtClean="0">
                <a:ln>
                  <a:noFill/>
                </a:ln>
                <a:solidFill>
                  <a:srgbClr val="666666"/>
                </a:solidFill>
                <a:effectLst/>
                <a:latin typeface="Arial" panose="020B0604020202020204" pitchFamily="34" charset="0"/>
              </a:rPr>
              <a:t>=</a:t>
            </a:r>
            <a:r>
              <a:rPr kumimoji="0" lang="sk-SK" sz="1800" b="0" i="0" u="none" strike="noStrike" cap="none" normalizeH="0" baseline="0" dirty="0" smtClean="0">
                <a:ln>
                  <a:noFill/>
                </a:ln>
                <a:solidFill>
                  <a:schemeClr val="tx1"/>
                </a:solidFill>
                <a:effectLst/>
                <a:latin typeface="Arial" panose="020B0604020202020204" pitchFamily="34" charset="0"/>
              </a:rPr>
              <a:t>logging</a:t>
            </a:r>
            <a:r>
              <a:rPr kumimoji="0" lang="sk-SK" sz="1800" b="0" i="0" u="none" strike="noStrike" cap="none" normalizeH="0" baseline="0" dirty="0" smtClean="0">
                <a:ln>
                  <a:noFill/>
                </a:ln>
                <a:solidFill>
                  <a:srgbClr val="666666"/>
                </a:solidFill>
                <a:effectLst/>
                <a:latin typeface="Arial" panose="020B0604020202020204" pitchFamily="34" charset="0"/>
              </a:rPr>
              <a:t>.</a:t>
            </a:r>
            <a:r>
              <a:rPr kumimoji="0" lang="sk-SK" sz="1800" b="0" i="0" u="none" strike="noStrike" cap="none" normalizeH="0" baseline="0" dirty="0" smtClean="0">
                <a:ln>
                  <a:noFill/>
                </a:ln>
                <a:solidFill>
                  <a:schemeClr val="tx1"/>
                </a:solidFill>
                <a:effectLst/>
                <a:latin typeface="Arial" panose="020B0604020202020204" pitchFamily="34" charset="0"/>
              </a:rPr>
              <a:t>INFO</a:t>
            </a:r>
            <a:r>
              <a:rPr kumimoji="0" lang="sk-SK" sz="18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sk-SK" sz="1800" b="1" i="0" u="none" strike="noStrike" cap="none" normalizeH="0" baseline="0" dirty="0" smtClean="0">
                <a:ln>
                  <a:noFill/>
                </a:ln>
                <a:solidFill>
                  <a:srgbClr val="C65D09"/>
                </a:solidFill>
                <a:effectLst/>
                <a:latin typeface="Consolas" panose="020B0609020204030204" pitchFamily="49" charset="0"/>
                <a:cs typeface="Consolas" panose="020B0609020204030204" pitchFamily="49" charset="0"/>
              </a:rPr>
              <a:t>&gt;&gt;&gt; </a:t>
            </a:r>
            <a:r>
              <a:rPr kumimoji="0" lang="sk-SK" sz="1800" b="0" i="1" u="none" strike="noStrike" cap="none" normalizeH="0" baseline="0" dirty="0" smtClean="0">
                <a:ln>
                  <a:noFill/>
                </a:ln>
                <a:solidFill>
                  <a:srgbClr val="408090"/>
                </a:solidFill>
                <a:effectLst/>
                <a:latin typeface="Consolas" panose="020B0609020204030204" pitchFamily="49" charset="0"/>
                <a:cs typeface="Consolas" panose="020B0609020204030204" pitchFamily="49" charset="0"/>
              </a:rPr>
              <a:t># </a:t>
            </a:r>
            <a:r>
              <a:rPr kumimoji="0" lang="sk-SK" sz="1800" b="0" i="1" u="none" strike="noStrike" cap="none" normalizeH="0" baseline="0" dirty="0" err="1" smtClean="0">
                <a:ln>
                  <a:noFill/>
                </a:ln>
                <a:solidFill>
                  <a:srgbClr val="408090"/>
                </a:solidFill>
                <a:effectLst/>
                <a:latin typeface="Consolas" panose="020B0609020204030204" pitchFamily="49" charset="0"/>
                <a:cs typeface="Consolas" panose="020B0609020204030204" pitchFamily="49" charset="0"/>
              </a:rPr>
              <a:t>load</a:t>
            </a:r>
            <a:r>
              <a:rPr kumimoji="0" lang="sk-SK" sz="1800" b="0" i="1" u="none" strike="noStrike" cap="none" normalizeH="0" baseline="0" dirty="0" smtClean="0">
                <a:ln>
                  <a:noFill/>
                </a:ln>
                <a:solidFill>
                  <a:srgbClr val="408090"/>
                </a:solidFill>
                <a:effectLst/>
                <a:latin typeface="Consolas" panose="020B0609020204030204" pitchFamily="49" charset="0"/>
                <a:cs typeface="Consolas" panose="020B0609020204030204" pitchFamily="49" charset="0"/>
              </a:rPr>
              <a:t> id-&gt;</a:t>
            </a:r>
            <a:r>
              <a:rPr kumimoji="0" lang="sk-SK" sz="1800" b="0" i="1" u="none" strike="noStrike" cap="none" normalizeH="0" baseline="0" dirty="0" err="1" smtClean="0">
                <a:ln>
                  <a:noFill/>
                </a:ln>
                <a:solidFill>
                  <a:srgbClr val="408090"/>
                </a:solidFill>
                <a:effectLst/>
                <a:latin typeface="Consolas" panose="020B0609020204030204" pitchFamily="49" charset="0"/>
                <a:cs typeface="Consolas" panose="020B0609020204030204" pitchFamily="49" charset="0"/>
              </a:rPr>
              <a:t>word</a:t>
            </a:r>
            <a:r>
              <a:rPr kumimoji="0" lang="sk-SK" sz="1800" b="0" i="1" u="none" strike="noStrike" cap="none" normalizeH="0" baseline="0" dirty="0" smtClean="0">
                <a:ln>
                  <a:noFill/>
                </a:ln>
                <a:solidFill>
                  <a:srgbClr val="408090"/>
                </a:solidFill>
                <a:effectLst/>
                <a:latin typeface="Consolas" panose="020B0609020204030204" pitchFamily="49" charset="0"/>
                <a:cs typeface="Consolas" panose="020B0609020204030204" pitchFamily="49" charset="0"/>
              </a:rPr>
              <a:t> </a:t>
            </a:r>
            <a:r>
              <a:rPr kumimoji="0" lang="sk-SK" sz="1800" b="0" i="1" u="none" strike="noStrike" cap="none" normalizeH="0" baseline="0" dirty="0" err="1" smtClean="0">
                <a:ln>
                  <a:noFill/>
                </a:ln>
                <a:solidFill>
                  <a:srgbClr val="408090"/>
                </a:solidFill>
                <a:effectLst/>
                <a:latin typeface="Consolas" panose="020B0609020204030204" pitchFamily="49" charset="0"/>
                <a:cs typeface="Consolas" panose="020B0609020204030204" pitchFamily="49" charset="0"/>
              </a:rPr>
              <a:t>mapping</a:t>
            </a:r>
            <a:r>
              <a:rPr kumimoji="0" lang="sk-SK" sz="1800" b="0" i="1" u="none" strike="noStrike" cap="none" normalizeH="0" baseline="0" dirty="0" smtClean="0">
                <a:ln>
                  <a:noFill/>
                </a:ln>
                <a:solidFill>
                  <a:srgbClr val="408090"/>
                </a:solidFill>
                <a:effectLst/>
                <a:latin typeface="Consolas" panose="020B0609020204030204" pitchFamily="49" charset="0"/>
                <a:cs typeface="Consolas" panose="020B0609020204030204" pitchFamily="49" charset="0"/>
              </a:rPr>
              <a:t> (</a:t>
            </a:r>
            <a:r>
              <a:rPr kumimoji="0" lang="sk-SK" sz="1800" b="0" i="1" u="none" strike="noStrike" cap="none" normalizeH="0" baseline="0" dirty="0" err="1" smtClean="0">
                <a:ln>
                  <a:noFill/>
                </a:ln>
                <a:solidFill>
                  <a:srgbClr val="408090"/>
                </a:solidFill>
                <a:effectLst/>
                <a:latin typeface="Consolas" panose="020B0609020204030204" pitchFamily="49" charset="0"/>
                <a:cs typeface="Consolas" panose="020B0609020204030204" pitchFamily="49" charset="0"/>
              </a:rPr>
              <a:t>the</a:t>
            </a:r>
            <a:r>
              <a:rPr kumimoji="0" lang="sk-SK" sz="1800" b="0" i="1" u="none" strike="noStrike" cap="none" normalizeH="0" baseline="0" dirty="0" smtClean="0">
                <a:ln>
                  <a:noFill/>
                </a:ln>
                <a:solidFill>
                  <a:srgbClr val="408090"/>
                </a:solidFill>
                <a:effectLst/>
                <a:latin typeface="Consolas" panose="020B0609020204030204" pitchFamily="49" charset="0"/>
                <a:cs typeface="Consolas" panose="020B0609020204030204" pitchFamily="49" charset="0"/>
              </a:rPr>
              <a:t> </a:t>
            </a:r>
            <a:r>
              <a:rPr kumimoji="0" lang="sk-SK" sz="1800" b="0" i="1" u="none" strike="noStrike" cap="none" normalizeH="0" baseline="0" dirty="0" err="1" smtClean="0">
                <a:ln>
                  <a:noFill/>
                </a:ln>
                <a:solidFill>
                  <a:srgbClr val="408090"/>
                </a:solidFill>
                <a:effectLst/>
                <a:latin typeface="Consolas" panose="020B0609020204030204" pitchFamily="49" charset="0"/>
                <a:cs typeface="Consolas" panose="020B0609020204030204" pitchFamily="49" charset="0"/>
              </a:rPr>
              <a:t>dictionary</a:t>
            </a:r>
            <a:r>
              <a:rPr kumimoji="0" lang="sk-SK" sz="1800" b="0" i="1" u="none" strike="noStrike" cap="none" normalizeH="0" baseline="0" dirty="0" smtClean="0">
                <a:ln>
                  <a:noFill/>
                </a:ln>
                <a:solidFill>
                  <a:srgbClr val="408090"/>
                </a:solidFill>
                <a:effectLst/>
                <a:latin typeface="Consolas" panose="020B0609020204030204" pitchFamily="49" charset="0"/>
                <a:cs typeface="Consolas" panose="020B0609020204030204" pitchFamily="49" charset="0"/>
              </a:rPr>
              <a:t>), </a:t>
            </a:r>
            <a:r>
              <a:rPr kumimoji="0" lang="sk-SK" sz="1800" b="0" i="1" u="none" strike="noStrike" cap="none" normalizeH="0" baseline="0" dirty="0" err="1" smtClean="0">
                <a:ln>
                  <a:noFill/>
                </a:ln>
                <a:solidFill>
                  <a:srgbClr val="408090"/>
                </a:solidFill>
                <a:effectLst/>
                <a:latin typeface="Consolas" panose="020B0609020204030204" pitchFamily="49" charset="0"/>
                <a:cs typeface="Consolas" panose="020B0609020204030204" pitchFamily="49" charset="0"/>
              </a:rPr>
              <a:t>one</a:t>
            </a:r>
            <a:r>
              <a:rPr kumimoji="0" lang="sk-SK" sz="1800" b="0" i="1" u="none" strike="noStrike" cap="none" normalizeH="0" baseline="0" dirty="0" smtClean="0">
                <a:ln>
                  <a:noFill/>
                </a:ln>
                <a:solidFill>
                  <a:srgbClr val="408090"/>
                </a:solidFill>
                <a:effectLst/>
                <a:latin typeface="Consolas" panose="020B0609020204030204" pitchFamily="49" charset="0"/>
                <a:cs typeface="Consolas" panose="020B0609020204030204" pitchFamily="49" charset="0"/>
              </a:rPr>
              <a:t> of </a:t>
            </a:r>
            <a:r>
              <a:rPr kumimoji="0" lang="sk-SK" sz="1800" b="0" i="1" u="none" strike="noStrike" cap="none" normalizeH="0" baseline="0" dirty="0" err="1" smtClean="0">
                <a:ln>
                  <a:noFill/>
                </a:ln>
                <a:solidFill>
                  <a:srgbClr val="408090"/>
                </a:solidFill>
                <a:effectLst/>
                <a:latin typeface="Consolas" panose="020B0609020204030204" pitchFamily="49" charset="0"/>
                <a:cs typeface="Consolas" panose="020B0609020204030204" pitchFamily="49" charset="0"/>
              </a:rPr>
              <a:t>the</a:t>
            </a:r>
            <a:r>
              <a:rPr kumimoji="0" lang="sk-SK" sz="1800" b="0" i="1" u="none" strike="noStrike" cap="none" normalizeH="0" baseline="0" dirty="0" smtClean="0">
                <a:ln>
                  <a:noFill/>
                </a:ln>
                <a:solidFill>
                  <a:srgbClr val="408090"/>
                </a:solidFill>
                <a:effectLst/>
                <a:latin typeface="Consolas" panose="020B0609020204030204" pitchFamily="49" charset="0"/>
                <a:cs typeface="Consolas" panose="020B0609020204030204" pitchFamily="49" charset="0"/>
              </a:rPr>
              <a:t> 	</a:t>
            </a:r>
            <a:r>
              <a:rPr kumimoji="0" lang="sk-SK" sz="1800" b="0" i="1" u="none" strike="noStrike" cap="none" normalizeH="0" baseline="0" dirty="0" err="1" smtClean="0">
                <a:ln>
                  <a:noFill/>
                </a:ln>
                <a:solidFill>
                  <a:srgbClr val="408090"/>
                </a:solidFill>
                <a:effectLst/>
                <a:latin typeface="Consolas" panose="020B0609020204030204" pitchFamily="49" charset="0"/>
                <a:cs typeface="Consolas" panose="020B0609020204030204" pitchFamily="49" charset="0"/>
              </a:rPr>
              <a:t>results</a:t>
            </a:r>
            <a:r>
              <a:rPr kumimoji="0" lang="sk-SK" sz="1800" b="0" i="1" u="none" strike="noStrike" cap="none" normalizeH="0" baseline="0" dirty="0" smtClean="0">
                <a:ln>
                  <a:noFill/>
                </a:ln>
                <a:solidFill>
                  <a:srgbClr val="408090"/>
                </a:solidFill>
                <a:effectLst/>
                <a:latin typeface="Consolas" panose="020B0609020204030204" pitchFamily="49" charset="0"/>
                <a:cs typeface="Consolas" panose="020B0609020204030204" pitchFamily="49" charset="0"/>
              </a:rPr>
              <a:t> of step 2 </a:t>
            </a:r>
            <a:r>
              <a:rPr kumimoji="0" lang="sk-SK" sz="1800" b="0" i="1" u="none" strike="noStrike" cap="none" normalizeH="0" baseline="0" dirty="0" err="1" smtClean="0">
                <a:ln>
                  <a:noFill/>
                </a:ln>
                <a:solidFill>
                  <a:srgbClr val="408090"/>
                </a:solidFill>
                <a:effectLst/>
                <a:latin typeface="Consolas" panose="020B0609020204030204" pitchFamily="49" charset="0"/>
                <a:cs typeface="Consolas" panose="020B0609020204030204" pitchFamily="49" charset="0"/>
              </a:rPr>
              <a:t>above</a:t>
            </a:r>
            <a:endParaRPr lang="sk-SK" sz="1800" dirty="0">
              <a:solidFill>
                <a:srgbClr val="333333"/>
              </a:solidFill>
              <a:latin typeface="Consolas" panose="020B0609020204030204" pitchFamily="49" charset="0"/>
              <a:cs typeface="Consolas" panose="020B06090202040302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sk-SK" sz="1800" b="1" i="0" u="none" strike="noStrike" cap="none" normalizeH="0" baseline="0" dirty="0" smtClean="0">
                <a:ln>
                  <a:noFill/>
                </a:ln>
                <a:solidFill>
                  <a:srgbClr val="C65D09"/>
                </a:solidFill>
                <a:effectLst/>
                <a:latin typeface="Consolas" panose="020B0609020204030204" pitchFamily="49" charset="0"/>
                <a:cs typeface="Consolas" panose="020B0609020204030204" pitchFamily="49" charset="0"/>
              </a:rPr>
              <a:t>&gt;&gt;&gt; </a:t>
            </a:r>
            <a:r>
              <a:rPr kumimoji="0" lang="sk-SK" sz="1800" b="0" i="0" u="none" strike="noStrike" cap="none" normalizeH="0" baseline="0" dirty="0" smtClean="0">
                <a:ln>
                  <a:noFill/>
                </a:ln>
                <a:solidFill>
                  <a:schemeClr val="tx1"/>
                </a:solidFill>
                <a:effectLst/>
                <a:latin typeface="Arial" panose="020B0604020202020204" pitchFamily="34" charset="0"/>
              </a:rPr>
              <a:t>id2word</a:t>
            </a:r>
            <a:r>
              <a:rPr kumimoji="0" lang="sk-SK" sz="18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a:t>
            </a:r>
            <a:r>
              <a:rPr kumimoji="0" lang="sk-SK" sz="1800" b="0" i="0" u="none" strike="noStrike" cap="none" normalizeH="0" baseline="0" dirty="0" smtClean="0">
                <a:ln>
                  <a:noFill/>
                </a:ln>
                <a:solidFill>
                  <a:srgbClr val="666666"/>
                </a:solidFill>
                <a:effectLst/>
                <a:latin typeface="Arial" panose="020B0604020202020204" pitchFamily="34" charset="0"/>
              </a:rPr>
              <a:t>=</a:t>
            </a:r>
            <a:r>
              <a:rPr lang="sk-SK" sz="1800" dirty="0">
                <a:solidFill>
                  <a:srgbClr val="333333"/>
                </a:solidFill>
                <a:latin typeface="Consolas" panose="020B0609020204030204" pitchFamily="49" charset="0"/>
                <a:cs typeface="Consolas" panose="020B0609020204030204" pitchFamily="49" charset="0"/>
              </a:rPr>
              <a:t> </a:t>
            </a:r>
            <a:r>
              <a:rPr kumimoji="0" lang="sk-SK" sz="1800" b="0" i="0" u="none" strike="noStrike" cap="none" normalizeH="0" baseline="0" dirty="0" err="1" smtClean="0">
                <a:ln>
                  <a:noFill/>
                </a:ln>
                <a:solidFill>
                  <a:schemeClr val="tx1"/>
                </a:solidFill>
                <a:effectLst/>
                <a:latin typeface="Arial" panose="020B0604020202020204" pitchFamily="34" charset="0"/>
              </a:rPr>
              <a:t>gensim</a:t>
            </a:r>
            <a:r>
              <a:rPr kumimoji="0" lang="sk-SK" sz="1800" b="0" i="0" u="none" strike="noStrike" cap="none" normalizeH="0" baseline="0" dirty="0" err="1" smtClean="0">
                <a:ln>
                  <a:noFill/>
                </a:ln>
                <a:solidFill>
                  <a:srgbClr val="666666"/>
                </a:solidFill>
                <a:effectLst/>
                <a:latin typeface="Arial" panose="020B0604020202020204" pitchFamily="34" charset="0"/>
              </a:rPr>
              <a:t>.</a:t>
            </a:r>
            <a:r>
              <a:rPr kumimoji="0" lang="sk-SK" sz="1800" b="0" i="0" u="none" strike="noStrike" cap="none" normalizeH="0" baseline="0" dirty="0" err="1" smtClean="0">
                <a:ln>
                  <a:noFill/>
                </a:ln>
                <a:solidFill>
                  <a:schemeClr val="tx1"/>
                </a:solidFill>
                <a:effectLst/>
                <a:latin typeface="Arial" panose="020B0604020202020204" pitchFamily="34" charset="0"/>
              </a:rPr>
              <a:t>corpora</a:t>
            </a:r>
            <a:r>
              <a:rPr kumimoji="0" lang="sk-SK" sz="1800" b="0" i="0" u="none" strike="noStrike" cap="none" normalizeH="0" baseline="0" dirty="0" smtClean="0">
                <a:ln>
                  <a:noFill/>
                </a:ln>
                <a:solidFill>
                  <a:srgbClr val="666666"/>
                </a:solidFill>
                <a:effectLst/>
                <a:latin typeface="Arial" panose="020B0604020202020204" pitchFamily="34" charset="0"/>
              </a:rPr>
              <a:t>. 	</a:t>
            </a:r>
            <a:r>
              <a:rPr kumimoji="0" lang="sk-SK" sz="1800" b="0" i="0" u="none" strike="noStrike" cap="none" normalizeH="0" baseline="0" dirty="0" err="1" smtClean="0">
                <a:ln>
                  <a:noFill/>
                </a:ln>
                <a:solidFill>
                  <a:schemeClr val="tx1"/>
                </a:solidFill>
                <a:effectLst/>
                <a:latin typeface="Arial" panose="020B0604020202020204" pitchFamily="34" charset="0"/>
              </a:rPr>
              <a:t>Dictionary</a:t>
            </a:r>
            <a:r>
              <a:rPr kumimoji="0" lang="sk-SK" sz="1800" b="0" i="0" u="none" strike="noStrike" cap="none" normalizeH="0" baseline="0" dirty="0" err="1" smtClean="0">
                <a:ln>
                  <a:noFill/>
                </a:ln>
                <a:solidFill>
                  <a:srgbClr val="666666"/>
                </a:solidFill>
                <a:effectLst/>
                <a:latin typeface="Arial" panose="020B0604020202020204" pitchFamily="34" charset="0"/>
              </a:rPr>
              <a:t>.</a:t>
            </a:r>
            <a:r>
              <a:rPr kumimoji="0" lang="sk-SK" sz="1800" b="0" i="0" u="none" strike="noStrike" cap="none" normalizeH="0" baseline="0" dirty="0" err="1" smtClean="0">
                <a:ln>
                  <a:noFill/>
                </a:ln>
                <a:solidFill>
                  <a:schemeClr val="tx1"/>
                </a:solidFill>
                <a:effectLst/>
                <a:latin typeface="Arial" panose="020B0604020202020204" pitchFamily="34" charset="0"/>
              </a:rPr>
              <a:t>load_from_text</a:t>
            </a:r>
            <a:r>
              <a:rPr kumimoji="0" lang="sk-SK" sz="18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a:t>
            </a:r>
            <a:r>
              <a:rPr kumimoji="0" lang="sk-SK" sz="1800" b="0" i="0" u="none" strike="noStrike" cap="none" normalizeH="0" baseline="0" dirty="0" smtClean="0">
                <a:ln>
                  <a:noFill/>
                </a:ln>
                <a:solidFill>
                  <a:srgbClr val="4070A0"/>
                </a:solidFill>
                <a:effectLst/>
                <a:latin typeface="Consolas" panose="020B0609020204030204" pitchFamily="49" charset="0"/>
                <a:cs typeface="Consolas" panose="020B0609020204030204" pitchFamily="49" charset="0"/>
              </a:rPr>
              <a:t>'wiki_en_wordids.txt'</a:t>
            </a:r>
            <a:r>
              <a:rPr kumimoji="0" lang="sk-SK" sz="18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sk-SK" sz="1800" b="1" i="0" u="none" strike="noStrike" cap="none" normalizeH="0" baseline="0" dirty="0" smtClean="0">
                <a:ln>
                  <a:noFill/>
                </a:ln>
                <a:solidFill>
                  <a:srgbClr val="C65D09"/>
                </a:solidFill>
                <a:effectLst/>
                <a:latin typeface="Consolas" panose="020B0609020204030204" pitchFamily="49" charset="0"/>
                <a:cs typeface="Consolas" panose="020B0609020204030204" pitchFamily="49" charset="0"/>
              </a:rPr>
              <a:t>&gt;&gt;&gt; </a:t>
            </a:r>
            <a:r>
              <a:rPr kumimoji="0" lang="sk-SK" sz="1800" b="0" i="0" u="none" strike="noStrike" cap="none" normalizeH="0" baseline="0" dirty="0" smtClean="0">
                <a:ln>
                  <a:noFill/>
                </a:ln>
                <a:solidFill>
                  <a:schemeClr val="tx1"/>
                </a:solidFill>
                <a:effectLst/>
                <a:latin typeface="Arial" panose="020B0604020202020204" pitchFamily="34" charset="0"/>
              </a:rPr>
              <a:t>mm</a:t>
            </a:r>
            <a:r>
              <a:rPr kumimoji="0" lang="sk-SK" sz="18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a:t>
            </a:r>
            <a:r>
              <a:rPr kumimoji="0" lang="sk-SK" sz="1800" b="0" i="0" u="none" strike="noStrike" cap="none" normalizeH="0" baseline="0" dirty="0" smtClean="0">
                <a:ln>
                  <a:noFill/>
                </a:ln>
                <a:solidFill>
                  <a:srgbClr val="666666"/>
                </a:solidFill>
                <a:effectLst/>
                <a:latin typeface="Arial" panose="020B0604020202020204" pitchFamily="34" charset="0"/>
              </a:rPr>
              <a:t>=</a:t>
            </a:r>
            <a:r>
              <a:rPr kumimoji="0" lang="sk-SK" sz="18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a:t>
            </a:r>
            <a:r>
              <a:rPr kumimoji="0" lang="sk-SK" sz="1800" b="0" i="0" u="none" strike="noStrike" cap="none" normalizeH="0" baseline="0" dirty="0" err="1" smtClean="0">
                <a:ln>
                  <a:noFill/>
                </a:ln>
                <a:solidFill>
                  <a:schemeClr val="tx1"/>
                </a:solidFill>
                <a:effectLst/>
                <a:latin typeface="Arial" panose="020B0604020202020204" pitchFamily="34" charset="0"/>
              </a:rPr>
              <a:t>gensim</a:t>
            </a:r>
            <a:r>
              <a:rPr kumimoji="0" lang="sk-SK" sz="1800" b="0" i="0" u="none" strike="noStrike" cap="none" normalizeH="0" baseline="0" dirty="0" err="1" smtClean="0">
                <a:ln>
                  <a:noFill/>
                </a:ln>
                <a:solidFill>
                  <a:srgbClr val="666666"/>
                </a:solidFill>
                <a:effectLst/>
                <a:latin typeface="Arial" panose="020B0604020202020204" pitchFamily="34" charset="0"/>
              </a:rPr>
              <a:t>.</a:t>
            </a:r>
            <a:r>
              <a:rPr kumimoji="0" lang="sk-SK" sz="1800" b="0" i="0" u="none" strike="noStrike" cap="none" normalizeH="0" baseline="0" dirty="0" err="1" smtClean="0">
                <a:ln>
                  <a:noFill/>
                </a:ln>
                <a:solidFill>
                  <a:schemeClr val="tx1"/>
                </a:solidFill>
                <a:effectLst/>
                <a:latin typeface="Arial" panose="020B0604020202020204" pitchFamily="34" charset="0"/>
              </a:rPr>
              <a:t>corpora</a:t>
            </a:r>
            <a:r>
              <a:rPr kumimoji="0" lang="sk-SK" sz="1800" b="0" i="0" u="none" strike="noStrike" cap="none" normalizeH="0" baseline="0" dirty="0" err="1" smtClean="0">
                <a:ln>
                  <a:noFill/>
                </a:ln>
                <a:solidFill>
                  <a:srgbClr val="666666"/>
                </a:solidFill>
                <a:effectLst/>
                <a:latin typeface="Arial" panose="020B0604020202020204" pitchFamily="34" charset="0"/>
              </a:rPr>
              <a:t>.</a:t>
            </a:r>
            <a:r>
              <a:rPr kumimoji="0" lang="sk-SK" sz="1800" b="0" i="0" u="none" strike="noStrike" cap="none" normalizeH="0" baseline="0" dirty="0" err="1" smtClean="0">
                <a:ln>
                  <a:noFill/>
                </a:ln>
                <a:solidFill>
                  <a:schemeClr val="tx1"/>
                </a:solidFill>
                <a:effectLst/>
                <a:latin typeface="Arial" panose="020B0604020202020204" pitchFamily="34" charset="0"/>
              </a:rPr>
              <a:t>MmCorpus</a:t>
            </a:r>
            <a:r>
              <a:rPr kumimoji="0" lang="sk-SK" sz="18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a:t>
            </a:r>
            <a:r>
              <a:rPr kumimoji="0" lang="sk-SK" sz="1800" b="0" i="0" u="none" strike="noStrike" cap="none" normalizeH="0" baseline="0" dirty="0" smtClean="0">
                <a:ln>
                  <a:noFill/>
                </a:ln>
                <a:solidFill>
                  <a:srgbClr val="4070A0"/>
                </a:solidFill>
                <a:effectLst/>
                <a:latin typeface="Consolas" panose="020B0609020204030204" pitchFamily="49" charset="0"/>
                <a:cs typeface="Consolas" panose="020B0609020204030204" pitchFamily="49" charset="0"/>
              </a:rPr>
              <a:t>'wiki_en_tfidf.mm'</a:t>
            </a:r>
            <a:r>
              <a:rPr kumimoji="0" lang="sk-SK" sz="18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sk-SK" sz="1800" b="1" i="0" u="none" strike="noStrike" cap="none" normalizeH="0" baseline="0" dirty="0" smtClean="0">
                <a:ln>
                  <a:noFill/>
                </a:ln>
                <a:solidFill>
                  <a:srgbClr val="C65D09"/>
                </a:solidFill>
                <a:effectLst/>
                <a:latin typeface="Consolas" panose="020B0609020204030204" pitchFamily="49" charset="0"/>
                <a:cs typeface="Consolas" panose="020B0609020204030204" pitchFamily="49" charset="0"/>
              </a:rPr>
              <a:t>&gt;&gt;&gt; </a:t>
            </a:r>
            <a:r>
              <a:rPr kumimoji="0" lang="sk-SK" sz="1800" b="0" i="1" u="none" strike="noStrike" cap="none" normalizeH="0" baseline="0" dirty="0" smtClean="0">
                <a:ln>
                  <a:noFill/>
                </a:ln>
                <a:solidFill>
                  <a:srgbClr val="408090"/>
                </a:solidFill>
                <a:effectLst/>
                <a:latin typeface="Consolas" panose="020B0609020204030204" pitchFamily="49" charset="0"/>
                <a:cs typeface="Consolas" panose="020B0609020204030204" pitchFamily="49" charset="0"/>
              </a:rPr>
              <a:t># mm = </a:t>
            </a:r>
            <a:r>
              <a:rPr kumimoji="0" lang="sk-SK" sz="1800" b="0" i="1" u="none" strike="noStrike" cap="none" normalizeH="0" baseline="0" dirty="0" err="1" smtClean="0">
                <a:ln>
                  <a:noFill/>
                </a:ln>
                <a:solidFill>
                  <a:srgbClr val="408090"/>
                </a:solidFill>
                <a:effectLst/>
                <a:latin typeface="Consolas" panose="020B0609020204030204" pitchFamily="49" charset="0"/>
                <a:cs typeface="Consolas" panose="020B0609020204030204" pitchFamily="49" charset="0"/>
              </a:rPr>
              <a:t>gensim.corpora.MmCorpus</a:t>
            </a:r>
            <a:r>
              <a:rPr kumimoji="0" lang="sk-SK" sz="1800" b="0" i="1" u="none" strike="noStrike" cap="none" normalizeH="0" baseline="0" dirty="0" smtClean="0">
                <a:ln>
                  <a:noFill/>
                </a:ln>
                <a:solidFill>
                  <a:srgbClr val="408090"/>
                </a:solidFill>
                <a:effectLst/>
                <a:latin typeface="Consolas" panose="020B0609020204030204" pitchFamily="49" charset="0"/>
                <a:cs typeface="Consolas" panose="020B0609020204030204" pitchFamily="49" charset="0"/>
              </a:rPr>
              <a:t> 	(bz2.BZ2File('wiki_en_tfidf.mm.bz2'))</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sk-SK" sz="1800" b="1" i="0" u="none" strike="noStrike" cap="none" normalizeH="0" baseline="0" dirty="0" smtClean="0">
                <a:ln>
                  <a:noFill/>
                </a:ln>
                <a:solidFill>
                  <a:srgbClr val="C65D09"/>
                </a:solidFill>
                <a:effectLst/>
                <a:latin typeface="Consolas" panose="020B0609020204030204" pitchFamily="49" charset="0"/>
                <a:cs typeface="Consolas" panose="020B0609020204030204" pitchFamily="49" charset="0"/>
              </a:rPr>
              <a:t>&gt;&gt;&gt; </a:t>
            </a:r>
            <a:r>
              <a:rPr kumimoji="0" lang="sk-SK" sz="1800" b="1" i="0" u="none" strike="noStrike" cap="none" normalizeH="0" baseline="0" dirty="0" err="1" smtClean="0">
                <a:ln>
                  <a:noFill/>
                </a:ln>
                <a:solidFill>
                  <a:srgbClr val="007020"/>
                </a:solidFill>
                <a:effectLst/>
                <a:latin typeface="Consolas" panose="020B0609020204030204" pitchFamily="49" charset="0"/>
                <a:cs typeface="Consolas" panose="020B0609020204030204" pitchFamily="49" charset="0"/>
              </a:rPr>
              <a:t>print</a:t>
            </a:r>
            <a:r>
              <a:rPr kumimoji="0" lang="sk-SK" sz="18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a:t>
            </a:r>
            <a:r>
              <a:rPr kumimoji="0" lang="sk-SK" sz="1800" b="0" i="0" u="none" strike="noStrike" cap="none" normalizeH="0" baseline="0" dirty="0" smtClean="0">
                <a:ln>
                  <a:noFill/>
                </a:ln>
                <a:solidFill>
                  <a:schemeClr val="tx1"/>
                </a:solidFill>
                <a:effectLst/>
                <a:latin typeface="Arial" panose="020B0604020202020204" pitchFamily="34" charset="0"/>
              </a:rPr>
              <a:t>mm</a:t>
            </a:r>
            <a:endParaRPr lang="sk-SK" sz="1800" dirty="0" smtClean="0">
              <a:solidFill>
                <a:srgbClr val="333333"/>
              </a:solidFill>
              <a:latin typeface="Consolas" panose="020B0609020204030204" pitchFamily="49" charset="0"/>
              <a:cs typeface="Consolas" panose="020B06090202040302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sk-SK" sz="18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MmCorpus</a:t>
            </a:r>
            <a:r>
              <a:rPr kumimoji="0" lang="sk-SK" sz="18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(3931787 </a:t>
            </a:r>
            <a:r>
              <a:rPr kumimoji="0" lang="sk-SK" sz="18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documents</a:t>
            </a:r>
            <a:r>
              <a:rPr kumimoji="0" lang="sk-SK" sz="18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100000 </a:t>
            </a:r>
            <a:r>
              <a:rPr kumimoji="0" lang="sk-SK" sz="18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features</a:t>
            </a:r>
            <a:r>
              <a:rPr kumimoji="0" lang="sk-SK" sz="18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756379027 </a:t>
            </a:r>
            <a:r>
              <a:rPr kumimoji="0" lang="sk-SK" sz="18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non-zero</a:t>
            </a:r>
            <a:r>
              <a:rPr kumimoji="0" lang="sk-SK" sz="18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a:t>
            </a:r>
            <a:r>
              <a:rPr kumimoji="0" lang="sk-SK" sz="18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entries</a:t>
            </a:r>
            <a:r>
              <a:rPr kumimoji="0" lang="sk-SK" sz="18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a:t>
            </a:r>
            <a:r>
              <a:rPr kumimoji="0" lang="sk-SK" sz="1800" b="0" i="0" u="none" strike="noStrike" cap="none" normalizeH="0" baseline="0" dirty="0" smtClean="0">
                <a:ln>
                  <a:noFill/>
                </a:ln>
                <a:solidFill>
                  <a:schemeClr val="tx1"/>
                </a:solidFill>
                <a:effectLst/>
              </a:rPr>
              <a:t> </a:t>
            </a:r>
            <a:endParaRPr kumimoji="0" lang="sk-SK"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820851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Gensim</a:t>
            </a:r>
            <a:r>
              <a:rPr lang="sk-SK" dirty="0" smtClean="0"/>
              <a:t> – LDA</a:t>
            </a:r>
            <a:endParaRPr lang="sk-SK" dirty="0"/>
          </a:p>
        </p:txBody>
      </p:sp>
      <p:sp>
        <p:nvSpPr>
          <p:cNvPr id="5" name="Rectangle 2"/>
          <p:cNvSpPr>
            <a:spLocks noGrp="1" noChangeArrowheads="1"/>
          </p:cNvSpPr>
          <p:nvPr>
            <p:ph idx="1"/>
          </p:nvPr>
        </p:nvSpPr>
        <p:spPr bwMode="auto">
          <a:xfrm>
            <a:off x="628650" y="1690689"/>
            <a:ext cx="7886700" cy="3049270"/>
          </a:xfrm>
          <a:prstGeom prst="rect">
            <a:avLst/>
          </a:prstGeom>
          <a:noFill/>
          <a:ln>
            <a:noFill/>
          </a:ln>
          <a:effectLst/>
        </p:spPr>
        <p:txBody>
          <a:bodyPr vert="horz" wrap="square" lIns="91440" tIns="45720" rIns="91440" bIns="45720" numCol="1" anchor="t" anchorCtr="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k-SK" sz="1800" b="1" i="0" u="none" strike="noStrike" cap="none" normalizeH="0" baseline="0" dirty="0" smtClean="0">
                <a:ln>
                  <a:noFill/>
                </a:ln>
                <a:solidFill>
                  <a:srgbClr val="C65D09"/>
                </a:solidFill>
                <a:effectLst/>
                <a:latin typeface="Consolas" panose="020B0609020204030204" pitchFamily="49" charset="0"/>
                <a:cs typeface="Consolas" panose="020B0609020204030204" pitchFamily="49" charset="0"/>
              </a:rPr>
              <a:t>&gt;&gt;&gt; </a:t>
            </a:r>
            <a:r>
              <a:rPr kumimoji="0" lang="sk-SK" sz="1800" b="0" i="1" u="none" strike="noStrike" cap="none" normalizeH="0" baseline="0" dirty="0" smtClean="0">
                <a:ln>
                  <a:noFill/>
                </a:ln>
                <a:solidFill>
                  <a:srgbClr val="408090"/>
                </a:solidFill>
                <a:effectLst/>
                <a:latin typeface="Consolas" panose="020B0609020204030204" pitchFamily="49" charset="0"/>
                <a:cs typeface="Consolas" panose="020B0609020204030204" pitchFamily="49" charset="0"/>
              </a:rPr>
              <a:t># </a:t>
            </a:r>
            <a:r>
              <a:rPr kumimoji="0" lang="sk-SK" sz="1800" b="0" i="1" u="none" strike="noStrike" cap="none" normalizeH="0" baseline="0" dirty="0" err="1" smtClean="0">
                <a:ln>
                  <a:noFill/>
                </a:ln>
                <a:solidFill>
                  <a:srgbClr val="408090"/>
                </a:solidFill>
                <a:effectLst/>
                <a:latin typeface="Consolas" panose="020B0609020204030204" pitchFamily="49" charset="0"/>
                <a:cs typeface="Consolas" panose="020B0609020204030204" pitchFamily="49" charset="0"/>
              </a:rPr>
              <a:t>extract</a:t>
            </a:r>
            <a:r>
              <a:rPr kumimoji="0" lang="sk-SK" sz="1800" b="0" i="1" u="none" strike="noStrike" cap="none" normalizeH="0" baseline="0" dirty="0" smtClean="0">
                <a:ln>
                  <a:noFill/>
                </a:ln>
                <a:solidFill>
                  <a:srgbClr val="408090"/>
                </a:solidFill>
                <a:effectLst/>
                <a:latin typeface="Consolas" panose="020B0609020204030204" pitchFamily="49" charset="0"/>
                <a:cs typeface="Consolas" panose="020B0609020204030204" pitchFamily="49" charset="0"/>
              </a:rPr>
              <a:t> 100 LDA </a:t>
            </a:r>
            <a:r>
              <a:rPr kumimoji="0" lang="sk-SK" sz="1800" b="0" i="1" u="none" strike="noStrike" cap="none" normalizeH="0" baseline="0" dirty="0" err="1" smtClean="0">
                <a:ln>
                  <a:noFill/>
                </a:ln>
                <a:solidFill>
                  <a:srgbClr val="408090"/>
                </a:solidFill>
                <a:effectLst/>
                <a:latin typeface="Consolas" panose="020B0609020204030204" pitchFamily="49" charset="0"/>
                <a:cs typeface="Consolas" panose="020B0609020204030204" pitchFamily="49" charset="0"/>
              </a:rPr>
              <a:t>topics</a:t>
            </a:r>
            <a:r>
              <a:rPr kumimoji="0" lang="sk-SK" sz="1800" b="0" i="1" u="none" strike="noStrike" cap="none" normalizeH="0" baseline="0" dirty="0" smtClean="0">
                <a:ln>
                  <a:noFill/>
                </a:ln>
                <a:solidFill>
                  <a:srgbClr val="408090"/>
                </a:solidFill>
                <a:effectLst/>
                <a:latin typeface="Consolas" panose="020B0609020204030204" pitchFamily="49" charset="0"/>
                <a:cs typeface="Consolas" panose="020B0609020204030204" pitchFamily="49" charset="0"/>
              </a:rPr>
              <a:t>, </a:t>
            </a:r>
            <a:r>
              <a:rPr kumimoji="0" lang="sk-SK" sz="1800" b="0" i="1" u="none" strike="noStrike" cap="none" normalizeH="0" baseline="0" dirty="0" err="1" smtClean="0">
                <a:ln>
                  <a:noFill/>
                </a:ln>
                <a:solidFill>
                  <a:srgbClr val="408090"/>
                </a:solidFill>
                <a:effectLst/>
                <a:latin typeface="Consolas" panose="020B0609020204030204" pitchFamily="49" charset="0"/>
                <a:cs typeface="Consolas" panose="020B0609020204030204" pitchFamily="49" charset="0"/>
              </a:rPr>
              <a:t>using</a:t>
            </a:r>
            <a:r>
              <a:rPr kumimoji="0" lang="sk-SK" sz="1800" b="0" i="1" u="none" strike="noStrike" cap="none" normalizeH="0" baseline="0" dirty="0" smtClean="0">
                <a:ln>
                  <a:noFill/>
                </a:ln>
                <a:solidFill>
                  <a:srgbClr val="408090"/>
                </a:solidFill>
                <a:effectLst/>
                <a:latin typeface="Consolas" panose="020B0609020204030204" pitchFamily="49" charset="0"/>
                <a:cs typeface="Consolas" panose="020B0609020204030204" pitchFamily="49" charset="0"/>
              </a:rPr>
              <a:t> 1 </a:t>
            </a:r>
            <a:r>
              <a:rPr kumimoji="0" lang="sk-SK" sz="1800" b="0" i="1" u="none" strike="noStrike" cap="none" normalizeH="0" baseline="0" dirty="0" err="1" smtClean="0">
                <a:ln>
                  <a:noFill/>
                </a:ln>
                <a:solidFill>
                  <a:srgbClr val="408090"/>
                </a:solidFill>
                <a:effectLst/>
                <a:latin typeface="Consolas" panose="020B0609020204030204" pitchFamily="49" charset="0"/>
                <a:cs typeface="Consolas" panose="020B0609020204030204" pitchFamily="49" charset="0"/>
              </a:rPr>
              <a:t>pass</a:t>
            </a:r>
            <a:r>
              <a:rPr kumimoji="0" lang="sk-SK" sz="1800" b="0" i="1" u="none" strike="noStrike" cap="none" normalizeH="0" baseline="0" dirty="0" smtClean="0">
                <a:ln>
                  <a:noFill/>
                </a:ln>
                <a:solidFill>
                  <a:srgbClr val="408090"/>
                </a:solidFill>
                <a:effectLst/>
                <a:latin typeface="Consolas" panose="020B0609020204030204" pitchFamily="49" charset="0"/>
                <a:cs typeface="Consolas" panose="020B0609020204030204" pitchFamily="49" charset="0"/>
              </a:rPr>
              <a:t> and </a:t>
            </a:r>
            <a:r>
              <a:rPr kumimoji="0" lang="sk-SK" sz="1800" b="0" i="1" u="none" strike="noStrike" cap="none" normalizeH="0" baseline="0" dirty="0" err="1" smtClean="0">
                <a:ln>
                  <a:noFill/>
                </a:ln>
                <a:solidFill>
                  <a:srgbClr val="408090"/>
                </a:solidFill>
                <a:effectLst/>
                <a:latin typeface="Consolas" panose="020B0609020204030204" pitchFamily="49" charset="0"/>
                <a:cs typeface="Consolas" panose="020B0609020204030204" pitchFamily="49" charset="0"/>
              </a:rPr>
              <a:t>updating</a:t>
            </a:r>
            <a:r>
              <a:rPr kumimoji="0" lang="sk-SK" sz="1800" b="0" i="1" u="none" strike="noStrike" cap="none" normalizeH="0" baseline="0" dirty="0" smtClean="0">
                <a:ln>
                  <a:noFill/>
                </a:ln>
                <a:solidFill>
                  <a:srgbClr val="408090"/>
                </a:solidFill>
                <a:effectLst/>
                <a:latin typeface="Consolas" panose="020B0609020204030204" pitchFamily="49" charset="0"/>
                <a:cs typeface="Consolas" panose="020B0609020204030204" pitchFamily="49" charset="0"/>
              </a:rPr>
              <a:t> </a:t>
            </a:r>
            <a:r>
              <a:rPr kumimoji="0" lang="sk-SK" sz="1800" b="0" i="1" u="none" strike="noStrike" cap="none" normalizeH="0" baseline="0" dirty="0" err="1" smtClean="0">
                <a:ln>
                  <a:noFill/>
                </a:ln>
                <a:solidFill>
                  <a:srgbClr val="408090"/>
                </a:solidFill>
                <a:effectLst/>
                <a:latin typeface="Consolas" panose="020B0609020204030204" pitchFamily="49" charset="0"/>
                <a:cs typeface="Consolas" panose="020B0609020204030204" pitchFamily="49" charset="0"/>
              </a:rPr>
              <a:t>once</a:t>
            </a:r>
            <a:r>
              <a:rPr kumimoji="0" lang="sk-SK" sz="1800" b="0" i="1" u="none" strike="noStrike" cap="none" normalizeH="0" baseline="0" dirty="0" smtClean="0">
                <a:ln>
                  <a:noFill/>
                </a:ln>
                <a:solidFill>
                  <a:srgbClr val="408090"/>
                </a:solidFill>
                <a:effectLst/>
                <a:latin typeface="Consolas" panose="020B0609020204030204" pitchFamily="49" charset="0"/>
                <a:cs typeface="Consolas" panose="020B0609020204030204" pitchFamily="49" charset="0"/>
              </a:rPr>
              <a:t> 	</a:t>
            </a:r>
            <a:r>
              <a:rPr kumimoji="0" lang="sk-SK" sz="1800" b="0" i="1" u="none" strike="noStrike" cap="none" normalizeH="0" baseline="0" dirty="0" err="1" smtClean="0">
                <a:ln>
                  <a:noFill/>
                </a:ln>
                <a:solidFill>
                  <a:srgbClr val="408090"/>
                </a:solidFill>
                <a:effectLst/>
                <a:latin typeface="Consolas" panose="020B0609020204030204" pitchFamily="49" charset="0"/>
                <a:cs typeface="Consolas" panose="020B0609020204030204" pitchFamily="49" charset="0"/>
              </a:rPr>
              <a:t>every</a:t>
            </a:r>
            <a:r>
              <a:rPr kumimoji="0" lang="sk-SK" sz="1800" b="0" i="1" u="none" strike="noStrike" cap="none" normalizeH="0" baseline="0" dirty="0" smtClean="0">
                <a:ln>
                  <a:noFill/>
                </a:ln>
                <a:solidFill>
                  <a:srgbClr val="408090"/>
                </a:solidFill>
                <a:effectLst/>
                <a:latin typeface="Consolas" panose="020B0609020204030204" pitchFamily="49" charset="0"/>
                <a:cs typeface="Consolas" panose="020B0609020204030204" pitchFamily="49" charset="0"/>
              </a:rPr>
              <a:t> 1 </a:t>
            </a:r>
            <a:r>
              <a:rPr kumimoji="0" lang="sk-SK" sz="1800" b="0" i="1" u="none" strike="noStrike" cap="none" normalizeH="0" baseline="0" dirty="0" err="1" smtClean="0">
                <a:ln>
                  <a:noFill/>
                </a:ln>
                <a:solidFill>
                  <a:srgbClr val="408090"/>
                </a:solidFill>
                <a:effectLst/>
                <a:latin typeface="Consolas" panose="020B0609020204030204" pitchFamily="49" charset="0"/>
                <a:cs typeface="Consolas" panose="020B0609020204030204" pitchFamily="49" charset="0"/>
              </a:rPr>
              <a:t>chunk</a:t>
            </a:r>
            <a:r>
              <a:rPr kumimoji="0" lang="sk-SK" sz="1800" b="0" i="1" u="none" strike="noStrike" cap="none" normalizeH="0" baseline="0" dirty="0" smtClean="0">
                <a:ln>
                  <a:noFill/>
                </a:ln>
                <a:solidFill>
                  <a:srgbClr val="408090"/>
                </a:solidFill>
                <a:effectLst/>
                <a:latin typeface="Consolas" panose="020B0609020204030204" pitchFamily="49" charset="0"/>
                <a:cs typeface="Consolas" panose="020B0609020204030204" pitchFamily="49" charset="0"/>
              </a:rPr>
              <a:t> (10,000 </a:t>
            </a:r>
            <a:r>
              <a:rPr kumimoji="0" lang="sk-SK" sz="1800" b="0" i="1" u="none" strike="noStrike" cap="none" normalizeH="0" baseline="0" dirty="0" err="1" smtClean="0">
                <a:ln>
                  <a:noFill/>
                </a:ln>
                <a:solidFill>
                  <a:srgbClr val="408090"/>
                </a:solidFill>
                <a:effectLst/>
                <a:latin typeface="Consolas" panose="020B0609020204030204" pitchFamily="49" charset="0"/>
                <a:cs typeface="Consolas" panose="020B0609020204030204" pitchFamily="49" charset="0"/>
              </a:rPr>
              <a:t>documents</a:t>
            </a:r>
            <a:r>
              <a:rPr kumimoji="0" lang="sk-SK" sz="1800" b="0" i="1" u="none" strike="noStrike" cap="none" normalizeH="0" baseline="0" dirty="0" smtClean="0">
                <a:ln>
                  <a:noFill/>
                </a:ln>
                <a:solidFill>
                  <a:srgbClr val="408090"/>
                </a:solidFill>
                <a:effectLst/>
                <a:latin typeface="Consolas" panose="020B0609020204030204" pitchFamily="49" charset="0"/>
                <a:cs typeface="Consolas" panose="020B0609020204030204" pitchFamily="49" charset="0"/>
              </a:rPr>
              <a:t>)</a:t>
            </a:r>
            <a:endParaRPr lang="sk-SK" sz="1800" dirty="0">
              <a:solidFill>
                <a:srgbClr val="333333"/>
              </a:solidFill>
              <a:latin typeface="Consolas" panose="020B0609020204030204" pitchFamily="49" charset="0"/>
              <a:cs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k-SK" sz="1800" b="1" i="0" u="none" strike="noStrike" cap="none" normalizeH="0" baseline="0" dirty="0" smtClean="0">
                <a:ln>
                  <a:noFill/>
                </a:ln>
                <a:solidFill>
                  <a:srgbClr val="C65D09"/>
                </a:solidFill>
                <a:effectLst/>
                <a:latin typeface="Consolas" panose="020B0609020204030204" pitchFamily="49" charset="0"/>
                <a:cs typeface="Consolas" panose="020B0609020204030204" pitchFamily="49" charset="0"/>
              </a:rPr>
              <a:t>&gt;&gt;&gt; </a:t>
            </a:r>
            <a:r>
              <a:rPr kumimoji="0" lang="sk-SK" sz="1800" b="0" i="0" u="none" strike="noStrike" cap="none" normalizeH="0" baseline="0" dirty="0" err="1" smtClean="0">
                <a:ln>
                  <a:noFill/>
                </a:ln>
                <a:solidFill>
                  <a:schemeClr val="tx1"/>
                </a:solidFill>
                <a:effectLst/>
                <a:latin typeface="Arial" panose="020B0604020202020204" pitchFamily="34" charset="0"/>
              </a:rPr>
              <a:t>lda</a:t>
            </a:r>
            <a:r>
              <a:rPr kumimoji="0" lang="sk-SK" sz="18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a:t>
            </a:r>
            <a:r>
              <a:rPr kumimoji="0" lang="sk-SK" sz="1800" b="0" i="0" u="none" strike="noStrike" cap="none" normalizeH="0" baseline="0" dirty="0" smtClean="0">
                <a:ln>
                  <a:noFill/>
                </a:ln>
                <a:solidFill>
                  <a:srgbClr val="666666"/>
                </a:solidFill>
                <a:effectLst/>
                <a:latin typeface="Arial" panose="020B0604020202020204" pitchFamily="34" charset="0"/>
              </a:rPr>
              <a:t>=</a:t>
            </a:r>
            <a:r>
              <a:rPr kumimoji="0" lang="sk-SK" sz="18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a:t>
            </a:r>
            <a:r>
              <a:rPr kumimoji="0" lang="sk-SK" sz="1800" b="0" i="0" u="none" strike="noStrike" cap="none" normalizeH="0" baseline="0" dirty="0" err="1" smtClean="0">
                <a:ln>
                  <a:noFill/>
                </a:ln>
                <a:solidFill>
                  <a:schemeClr val="tx1"/>
                </a:solidFill>
                <a:effectLst/>
                <a:latin typeface="Arial" panose="020B0604020202020204" pitchFamily="34" charset="0"/>
              </a:rPr>
              <a:t>gensim</a:t>
            </a:r>
            <a:r>
              <a:rPr kumimoji="0" lang="sk-SK" sz="1800" b="0" i="0" u="none" strike="noStrike" cap="none" normalizeH="0" baseline="0" dirty="0" err="1" smtClean="0">
                <a:ln>
                  <a:noFill/>
                </a:ln>
                <a:solidFill>
                  <a:srgbClr val="666666"/>
                </a:solidFill>
                <a:effectLst/>
                <a:latin typeface="Arial" panose="020B0604020202020204" pitchFamily="34" charset="0"/>
              </a:rPr>
              <a:t>.</a:t>
            </a:r>
            <a:r>
              <a:rPr kumimoji="0" lang="sk-SK" sz="1800" b="0" i="0" u="none" strike="noStrike" cap="none" normalizeH="0" baseline="0" dirty="0" err="1" smtClean="0">
                <a:ln>
                  <a:noFill/>
                </a:ln>
                <a:solidFill>
                  <a:schemeClr val="tx1"/>
                </a:solidFill>
                <a:effectLst/>
                <a:latin typeface="Arial" panose="020B0604020202020204" pitchFamily="34" charset="0"/>
              </a:rPr>
              <a:t>models</a:t>
            </a:r>
            <a:r>
              <a:rPr kumimoji="0" lang="sk-SK" sz="1800" b="0" i="0" u="none" strike="noStrike" cap="none" normalizeH="0" baseline="0" dirty="0" err="1" smtClean="0">
                <a:ln>
                  <a:noFill/>
                </a:ln>
                <a:solidFill>
                  <a:srgbClr val="666666"/>
                </a:solidFill>
                <a:effectLst/>
                <a:latin typeface="Arial" panose="020B0604020202020204" pitchFamily="34" charset="0"/>
              </a:rPr>
              <a:t>.</a:t>
            </a:r>
            <a:r>
              <a:rPr kumimoji="0" lang="sk-SK" sz="1800" b="0" i="0" u="none" strike="noStrike" cap="none" normalizeH="0" baseline="0" dirty="0" err="1" smtClean="0">
                <a:ln>
                  <a:noFill/>
                </a:ln>
                <a:solidFill>
                  <a:schemeClr val="tx1"/>
                </a:solidFill>
                <a:effectLst/>
                <a:latin typeface="Arial" panose="020B0604020202020204" pitchFamily="34" charset="0"/>
              </a:rPr>
              <a:t>ldamodel</a:t>
            </a:r>
            <a:r>
              <a:rPr kumimoji="0" lang="sk-SK" sz="1800" b="0" i="0" u="none" strike="noStrike" cap="none" normalizeH="0" baseline="0" dirty="0" err="1" smtClean="0">
                <a:ln>
                  <a:noFill/>
                </a:ln>
                <a:solidFill>
                  <a:srgbClr val="666666"/>
                </a:solidFill>
                <a:effectLst/>
                <a:latin typeface="Arial" panose="020B0604020202020204" pitchFamily="34" charset="0"/>
              </a:rPr>
              <a:t>.</a:t>
            </a:r>
            <a:r>
              <a:rPr kumimoji="0" lang="sk-SK" sz="1800" b="0" i="0" u="none" strike="noStrike" cap="none" normalizeH="0" baseline="0" dirty="0" err="1" smtClean="0">
                <a:ln>
                  <a:noFill/>
                </a:ln>
                <a:solidFill>
                  <a:schemeClr val="tx1"/>
                </a:solidFill>
                <a:effectLst/>
                <a:latin typeface="Arial" panose="020B0604020202020204" pitchFamily="34" charset="0"/>
              </a:rPr>
              <a:t>LdaModel</a:t>
            </a:r>
            <a:r>
              <a:rPr kumimoji="0" lang="sk-SK" sz="18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a:t>
            </a:r>
            <a:r>
              <a:rPr kumimoji="0" lang="sk-SK" sz="1800" b="0" i="0" u="none" strike="noStrike" cap="none" normalizeH="0" baseline="0" dirty="0" smtClean="0">
                <a:ln>
                  <a:noFill/>
                </a:ln>
                <a:solidFill>
                  <a:schemeClr val="tx1"/>
                </a:solidFill>
                <a:effectLst/>
                <a:latin typeface="Arial" panose="020B0604020202020204" pitchFamily="34" charset="0"/>
              </a:rPr>
              <a:t>corpus</a:t>
            </a:r>
            <a:r>
              <a:rPr kumimoji="0" lang="sk-SK" sz="1800" b="0" i="0" u="none" strike="noStrike" cap="none" normalizeH="0" baseline="0" dirty="0" smtClean="0">
                <a:ln>
                  <a:noFill/>
                </a:ln>
                <a:solidFill>
                  <a:srgbClr val="666666"/>
                </a:solidFill>
                <a:effectLst/>
                <a:latin typeface="Arial" panose="020B0604020202020204" pitchFamily="34" charset="0"/>
              </a:rPr>
              <a:t>=</a:t>
            </a:r>
            <a:r>
              <a:rPr kumimoji="0" lang="sk-SK" sz="1800" b="0" i="0" u="none" strike="noStrike" cap="none" normalizeH="0" baseline="0" dirty="0" smtClean="0">
                <a:ln>
                  <a:noFill/>
                </a:ln>
                <a:solidFill>
                  <a:schemeClr val="tx1"/>
                </a:solidFill>
                <a:effectLst/>
                <a:latin typeface="Arial" panose="020B0604020202020204" pitchFamily="34" charset="0"/>
              </a:rPr>
              <a:t>mm</a:t>
            </a:r>
            <a:r>
              <a:rPr kumimoji="0" lang="sk-SK" sz="18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a:t>
            </a:r>
            <a:r>
              <a:rPr kumimoji="0" lang="sk-SK" sz="1800" b="0" i="0" u="none" strike="noStrike" cap="none" normalizeH="0" baseline="0" dirty="0" smtClean="0">
                <a:ln>
                  <a:noFill/>
                </a:ln>
                <a:solidFill>
                  <a:schemeClr val="tx1"/>
                </a:solidFill>
                <a:effectLst/>
                <a:latin typeface="Arial" panose="020B0604020202020204" pitchFamily="34" charset="0"/>
              </a:rPr>
              <a:t>id2word</a:t>
            </a:r>
            <a:r>
              <a:rPr kumimoji="0" lang="sk-SK" sz="1800" b="0" i="0" u="none" strike="noStrike" cap="none" normalizeH="0" baseline="0" dirty="0" smtClean="0">
                <a:ln>
                  <a:noFill/>
                </a:ln>
                <a:solidFill>
                  <a:srgbClr val="666666"/>
                </a:solidFill>
                <a:effectLst/>
                <a:latin typeface="Arial" panose="020B0604020202020204" pitchFamily="34" charset="0"/>
              </a:rPr>
              <a:t>=</a:t>
            </a:r>
            <a:r>
              <a:rPr kumimoji="0" lang="sk-SK" sz="1800" b="0" i="0" u="none" strike="noStrike" cap="none" normalizeH="0" baseline="0" dirty="0" smtClean="0">
                <a:ln>
                  <a:noFill/>
                </a:ln>
                <a:solidFill>
                  <a:schemeClr val="tx1"/>
                </a:solidFill>
                <a:effectLst/>
                <a:latin typeface="Arial" panose="020B0604020202020204" pitchFamily="34" charset="0"/>
              </a:rPr>
              <a:t>id2word</a:t>
            </a:r>
            <a:r>
              <a:rPr kumimoji="0" lang="sk-SK" sz="18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a:t>
            </a:r>
            <a:r>
              <a:rPr kumimoji="0" lang="sk-SK" sz="1800" b="0" i="0" u="none" strike="noStrike" cap="none" normalizeH="0" baseline="0" dirty="0" err="1" smtClean="0">
                <a:ln>
                  <a:noFill/>
                </a:ln>
                <a:solidFill>
                  <a:schemeClr val="tx1"/>
                </a:solidFill>
                <a:effectLst/>
                <a:latin typeface="Arial" panose="020B0604020202020204" pitchFamily="34" charset="0"/>
              </a:rPr>
              <a:t>num_topics</a:t>
            </a:r>
            <a:r>
              <a:rPr kumimoji="0" lang="sk-SK" sz="1800" b="0" i="0" u="none" strike="noStrike" cap="none" normalizeH="0" baseline="0" dirty="0" smtClean="0">
                <a:ln>
                  <a:noFill/>
                </a:ln>
                <a:solidFill>
                  <a:srgbClr val="666666"/>
                </a:solidFill>
                <a:effectLst/>
                <a:latin typeface="Arial" panose="020B0604020202020204" pitchFamily="34" charset="0"/>
              </a:rPr>
              <a:t>=</a:t>
            </a:r>
            <a:r>
              <a:rPr kumimoji="0" lang="sk-SK" sz="1800" b="0" i="0" u="none" strike="noStrike" cap="none" normalizeH="0" baseline="0" dirty="0" smtClean="0">
                <a:ln>
                  <a:noFill/>
                </a:ln>
                <a:solidFill>
                  <a:srgbClr val="208050"/>
                </a:solidFill>
                <a:effectLst/>
                <a:latin typeface="Consolas" panose="020B0609020204030204" pitchFamily="49" charset="0"/>
                <a:cs typeface="Consolas" panose="020B0609020204030204" pitchFamily="49" charset="0"/>
              </a:rPr>
              <a:t>100</a:t>
            </a:r>
            <a:r>
              <a:rPr kumimoji="0" lang="sk-SK" sz="18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a:t>
            </a:r>
            <a:r>
              <a:rPr kumimoji="0" lang="sk-SK" sz="1800" b="0" i="0" u="none" strike="noStrike" cap="none" normalizeH="0" baseline="0" dirty="0" err="1" smtClean="0">
                <a:ln>
                  <a:noFill/>
                </a:ln>
                <a:solidFill>
                  <a:schemeClr val="tx1"/>
                </a:solidFill>
                <a:effectLst/>
                <a:latin typeface="Arial" panose="020B0604020202020204" pitchFamily="34" charset="0"/>
              </a:rPr>
              <a:t>update_every</a:t>
            </a:r>
            <a:r>
              <a:rPr kumimoji="0" lang="sk-SK" sz="1800" b="0" i="0" u="none" strike="noStrike" cap="none" normalizeH="0" baseline="0" dirty="0" smtClean="0">
                <a:ln>
                  <a:noFill/>
                </a:ln>
                <a:solidFill>
                  <a:srgbClr val="666666"/>
                </a:solidFill>
                <a:effectLst/>
                <a:latin typeface="Arial" panose="020B0604020202020204" pitchFamily="34" charset="0"/>
              </a:rPr>
              <a:t>=</a:t>
            </a:r>
            <a:r>
              <a:rPr kumimoji="0" lang="sk-SK" sz="1800" b="0" i="0" u="none" strike="noStrike" cap="none" normalizeH="0" baseline="0" dirty="0" smtClean="0">
                <a:ln>
                  <a:noFill/>
                </a:ln>
                <a:solidFill>
                  <a:srgbClr val="208050"/>
                </a:solidFill>
                <a:effectLst/>
                <a:latin typeface="Consolas" panose="020B0609020204030204" pitchFamily="49" charset="0"/>
                <a:cs typeface="Consolas" panose="020B0609020204030204" pitchFamily="49" charset="0"/>
              </a:rPr>
              <a:t>1</a:t>
            </a:r>
            <a:r>
              <a:rPr kumimoji="0" lang="sk-SK" sz="18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a:t>
            </a:r>
            <a:r>
              <a:rPr kumimoji="0" lang="sk-SK" sz="1800" b="0" i="0" u="none" strike="noStrike" cap="none" normalizeH="0" baseline="0" dirty="0" err="1" smtClean="0">
                <a:ln>
                  <a:noFill/>
                </a:ln>
                <a:solidFill>
                  <a:schemeClr val="tx1"/>
                </a:solidFill>
                <a:effectLst/>
                <a:latin typeface="Arial" panose="020B0604020202020204" pitchFamily="34" charset="0"/>
              </a:rPr>
              <a:t>chunksize</a:t>
            </a:r>
            <a:r>
              <a:rPr kumimoji="0" lang="sk-SK" sz="1800" b="0" i="0" u="none" strike="noStrike" cap="none" normalizeH="0" baseline="0" dirty="0" smtClean="0">
                <a:ln>
                  <a:noFill/>
                </a:ln>
                <a:solidFill>
                  <a:srgbClr val="666666"/>
                </a:solidFill>
                <a:effectLst/>
                <a:latin typeface="Arial" panose="020B0604020202020204" pitchFamily="34" charset="0"/>
              </a:rPr>
              <a:t>=</a:t>
            </a:r>
            <a:r>
              <a:rPr kumimoji="0" lang="sk-SK" sz="1800" b="0" i="0" u="none" strike="noStrike" cap="none" normalizeH="0" baseline="0" dirty="0" smtClean="0">
                <a:ln>
                  <a:noFill/>
                </a:ln>
                <a:solidFill>
                  <a:srgbClr val="208050"/>
                </a:solidFill>
                <a:effectLst/>
                <a:latin typeface="Consolas" panose="020B0609020204030204" pitchFamily="49" charset="0"/>
                <a:cs typeface="Consolas" panose="020B0609020204030204" pitchFamily="49" charset="0"/>
              </a:rPr>
              <a:t>10000</a:t>
            </a:r>
            <a:r>
              <a:rPr kumimoji="0" lang="sk-SK" sz="18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a:t>
            </a:r>
            <a:r>
              <a:rPr kumimoji="0" lang="sk-SK" sz="1800" b="0" i="0" u="none" strike="noStrike" cap="none" normalizeH="0" baseline="0" dirty="0" err="1" smtClean="0">
                <a:ln>
                  <a:noFill/>
                </a:ln>
                <a:solidFill>
                  <a:schemeClr val="tx1"/>
                </a:solidFill>
                <a:effectLst/>
                <a:latin typeface="Arial" panose="020B0604020202020204" pitchFamily="34" charset="0"/>
              </a:rPr>
              <a:t>passes</a:t>
            </a:r>
            <a:r>
              <a:rPr kumimoji="0" lang="sk-SK" sz="1800" b="0" i="0" u="none" strike="noStrike" cap="none" normalizeH="0" baseline="0" dirty="0" smtClean="0">
                <a:ln>
                  <a:noFill/>
                </a:ln>
                <a:solidFill>
                  <a:srgbClr val="666666"/>
                </a:solidFill>
                <a:effectLst/>
                <a:latin typeface="Arial" panose="020B0604020202020204" pitchFamily="34" charset="0"/>
              </a:rPr>
              <a:t>=</a:t>
            </a:r>
            <a:r>
              <a:rPr kumimoji="0" lang="sk-SK" sz="1800" b="0" i="0" u="none" strike="noStrike" cap="none" normalizeH="0" baseline="0" dirty="0" smtClean="0">
                <a:ln>
                  <a:noFill/>
                </a:ln>
                <a:solidFill>
                  <a:srgbClr val="208050"/>
                </a:solidFill>
                <a:effectLst/>
                <a:latin typeface="Consolas" panose="020B0609020204030204" pitchFamily="49" charset="0"/>
                <a:cs typeface="Consolas" panose="020B0609020204030204" pitchFamily="49" charset="0"/>
              </a:rPr>
              <a:t>1</a:t>
            </a:r>
            <a:r>
              <a:rPr kumimoji="0" lang="sk-SK" sz="18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a:t>
            </a:r>
            <a:r>
              <a:rPr kumimoji="0" lang="sk-SK" sz="1800" b="0" i="0" u="none" strike="noStrike" cap="none" normalizeH="0" baseline="0" dirty="0" smtClean="0">
                <a:ln>
                  <a:noFill/>
                </a:ln>
                <a:solidFill>
                  <a:schemeClr val="tx1"/>
                </a:solidFill>
                <a:effectLst/>
              </a:rPr>
              <a:t> </a:t>
            </a:r>
          </a:p>
          <a:p>
            <a:pPr marL="0" lvl="0" indent="0" eaLnBrk="0" fontAlgn="base" hangingPunct="0">
              <a:lnSpc>
                <a:spcPct val="100000"/>
              </a:lnSpc>
              <a:spcBef>
                <a:spcPct val="0"/>
              </a:spcBef>
              <a:spcAft>
                <a:spcPct val="0"/>
              </a:spcAft>
              <a:buNone/>
            </a:pPr>
            <a:r>
              <a:rPr lang="sk-SK" sz="1800" b="1" dirty="0">
                <a:solidFill>
                  <a:srgbClr val="C65D09"/>
                </a:solidFill>
                <a:latin typeface="Consolas" panose="020B0609020204030204" pitchFamily="49" charset="0"/>
                <a:cs typeface="Consolas" panose="020B0609020204030204" pitchFamily="49" charset="0"/>
              </a:rPr>
              <a:t>&gt;&gt;&gt; </a:t>
            </a:r>
            <a:r>
              <a:rPr lang="sk-SK" sz="1800" dirty="0" err="1" smtClean="0">
                <a:latin typeface="Arial" panose="020B0604020202020204" pitchFamily="34" charset="0"/>
              </a:rPr>
              <a:t>lda.print_topics</a:t>
            </a:r>
            <a:r>
              <a:rPr lang="sk-SK" sz="1800" dirty="0" smtClean="0">
                <a:latin typeface="Arial" panose="020B0604020202020204" pitchFamily="34" charset="0"/>
              </a:rPr>
              <a:t>(20</a:t>
            </a:r>
            <a:r>
              <a:rPr lang="sk-SK" sz="1800" dirty="0">
                <a:latin typeface="Arial" panose="020B0604020202020204" pitchFamily="34" charset="0"/>
              </a:rPr>
              <a:t>)</a:t>
            </a:r>
            <a:endParaRPr kumimoji="0" lang="sk-SK"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610734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0" y="1"/>
            <a:ext cx="9143999" cy="6857999"/>
          </a:xfrm>
          <a:prstGeom prst="rect">
            <a:avLst/>
          </a:prstGeom>
          <a:noFill/>
          <a:ln>
            <a:noFill/>
          </a:ln>
          <a:effectLst/>
        </p:spPr>
        <p:txBody>
          <a:bodyPr vert="horz" wrap="square" lIns="91440" tIns="45720" rIns="91440" bIns="45720" numCol="1" anchor="ctr" anchorCtr="0" compatLnSpc="1">
            <a:prstTxWarp prst="textNoShape">
              <a:avLst/>
            </a:prstTxWarp>
            <a:norm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k-SK" sz="2000" b="1"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topic</a:t>
            </a:r>
            <a:r>
              <a:rPr kumimoji="0" lang="sk-SK" sz="2000" b="1"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#0:</a:t>
            </a:r>
          </a:p>
          <a:p>
            <a:pPr marL="269875" marR="0" lvl="0" indent="0" algn="l" defTabSz="914400" rtl="0" eaLnBrk="0" fontAlgn="base" latinLnBrk="0" hangingPunct="0">
              <a:lnSpc>
                <a:spcPct val="100000"/>
              </a:lnSpc>
              <a:spcBef>
                <a:spcPct val="0"/>
              </a:spcBef>
              <a:spcAft>
                <a:spcPct val="0"/>
              </a:spcAft>
              <a:buClrTx/>
              <a:buSzTx/>
              <a:buFontTx/>
              <a:buNone/>
              <a:tabLst/>
            </a:pP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0.009*</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river</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+ 0.008*</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lake</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+ 0.006*</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island</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+ 0.005*</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mountain</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+ 0.004*</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area</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+ 0.004*park + 0.004*</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antarctic</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+ 0.004*</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south</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+ 0.004*</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mountains</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+ 0.004*</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dam</a:t>
            </a:r>
            <a:endParaRPr lang="sk-SK" sz="2000" dirty="0">
              <a:solidFill>
                <a:srgbClr val="333333"/>
              </a:solidFill>
              <a:latin typeface="Consolas" panose="020B0609020204030204" pitchFamily="49" charset="0"/>
              <a:cs typeface="Consolas" panose="020B0609020204030204" pitchFamily="49" charset="0"/>
            </a:endParaRPr>
          </a:p>
          <a:p>
            <a:pPr marL="0" indent="0" eaLnBrk="0" fontAlgn="base" hangingPunct="0">
              <a:lnSpc>
                <a:spcPct val="110000"/>
              </a:lnSpc>
              <a:spcBef>
                <a:spcPct val="0"/>
              </a:spcBef>
              <a:spcAft>
                <a:spcPct val="0"/>
              </a:spcAft>
              <a:buNone/>
            </a:pPr>
            <a:r>
              <a:rPr lang="sk-SK" sz="2000" b="1" dirty="0" err="1">
                <a:solidFill>
                  <a:srgbClr val="333333"/>
                </a:solidFill>
                <a:latin typeface="Consolas" panose="020B0609020204030204" pitchFamily="49" charset="0"/>
                <a:cs typeface="Consolas" panose="020B0609020204030204" pitchFamily="49" charset="0"/>
              </a:rPr>
              <a:t>topic</a:t>
            </a:r>
            <a:r>
              <a:rPr lang="sk-SK" sz="2000" b="1" dirty="0">
                <a:solidFill>
                  <a:srgbClr val="333333"/>
                </a:solidFill>
                <a:latin typeface="Consolas" panose="020B0609020204030204" pitchFamily="49" charset="0"/>
                <a:cs typeface="Consolas" panose="020B0609020204030204" pitchFamily="49" charset="0"/>
              </a:rPr>
              <a:t> #1:</a:t>
            </a:r>
          </a:p>
          <a:p>
            <a:pPr marL="269875" marR="0" lvl="0" indent="0" algn="l" defTabSz="914400" rtl="0" eaLnBrk="0" fontAlgn="base" latinLnBrk="0" hangingPunct="0">
              <a:lnSpc>
                <a:spcPct val="100000"/>
              </a:lnSpc>
              <a:spcBef>
                <a:spcPct val="0"/>
              </a:spcBef>
              <a:spcAft>
                <a:spcPct val="0"/>
              </a:spcAft>
              <a:buClrTx/>
              <a:buSzTx/>
              <a:buFontTx/>
              <a:buNone/>
              <a:tabLst/>
            </a:pP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0.026*</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relay</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+ 0.026*</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athletics</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+ 0.025*</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metres</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+ 0.023*</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freestyle</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+ 0.022*</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hurdles</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+ 0.020*</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ret</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+ 0.017*</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divisão</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+ 0.017*</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athletes</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+ 0.016*bundesliga + 0.014*</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medals</a:t>
            </a:r>
            <a:endParaRPr lang="sk-SK" sz="2000" dirty="0">
              <a:solidFill>
                <a:srgbClr val="333333"/>
              </a:solidFill>
              <a:latin typeface="Consolas" panose="020B0609020204030204" pitchFamily="49" charset="0"/>
              <a:cs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k-SK" sz="2000" b="1"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topic</a:t>
            </a:r>
            <a:r>
              <a:rPr kumimoji="0" lang="sk-SK" sz="2000" b="1"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#2:</a:t>
            </a:r>
          </a:p>
          <a:p>
            <a:pPr marL="269875" marR="0" lvl="0" indent="0" algn="l" defTabSz="914400" rtl="0" eaLnBrk="0" fontAlgn="base" latinLnBrk="0" hangingPunct="0">
              <a:lnSpc>
                <a:spcPct val="100000"/>
              </a:lnSpc>
              <a:spcBef>
                <a:spcPct val="0"/>
              </a:spcBef>
              <a:spcAft>
                <a:spcPct val="0"/>
              </a:spcAft>
              <a:buClrTx/>
              <a:buSzTx/>
              <a:buFontTx/>
              <a:buNone/>
              <a:tabLst/>
            </a:pP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0.002*</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were</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+ 0.002*he + 0.002*</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court</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+ 0.002*</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his</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+ 0.002*had + 0.002*</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law</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+ 0.002*</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government</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+ 0.002*police + 0.002*</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patrolling</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+ 0.002*</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their</a:t>
            </a:r>
            <a:endParaRPr lang="sk-SK" sz="2000" dirty="0">
              <a:solidFill>
                <a:srgbClr val="333333"/>
              </a:solidFill>
              <a:latin typeface="Consolas" panose="020B0609020204030204" pitchFamily="49" charset="0"/>
              <a:cs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k-SK" sz="2000" b="1"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topic</a:t>
            </a:r>
            <a:r>
              <a:rPr kumimoji="0" lang="sk-SK" sz="2000" b="1"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#3:</a:t>
            </a:r>
            <a:endParaRPr lang="sk-SK" sz="2000" dirty="0">
              <a:solidFill>
                <a:srgbClr val="333333"/>
              </a:solidFill>
              <a:latin typeface="Consolas" panose="020B0609020204030204" pitchFamily="49" charset="0"/>
              <a:cs typeface="Consolas" panose="020B0609020204030204" pitchFamily="49" charset="0"/>
            </a:endParaRPr>
          </a:p>
          <a:p>
            <a:pPr marL="269875" marR="0" lvl="0" indent="0" algn="l" defTabSz="914400" rtl="0" eaLnBrk="0" fontAlgn="base" latinLnBrk="0" hangingPunct="0">
              <a:lnSpc>
                <a:spcPct val="100000"/>
              </a:lnSpc>
              <a:spcBef>
                <a:spcPct val="0"/>
              </a:spcBef>
              <a:spcAft>
                <a:spcPct val="0"/>
              </a:spcAft>
              <a:buClrTx/>
              <a:buSzTx/>
              <a:buFontTx/>
              <a:buNone/>
              <a:tabLst/>
            </a:pP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0.040*</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courcelles</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+ 0.035*</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centimeters</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+ 0.023*</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mattythewhite</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+ 0.021*</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wine</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+ 0.019*</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stamps</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+ 0.018*oko + 0.017*</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perennial</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+ 0.014*</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stubs</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+ 0.012*</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ovate</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+ 0.011*</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greyish</a:t>
            </a:r>
            <a:endParaRPr lang="sk-SK" sz="2000" dirty="0">
              <a:solidFill>
                <a:srgbClr val="333333"/>
              </a:solidFill>
              <a:latin typeface="Consolas" panose="020B0609020204030204" pitchFamily="49" charset="0"/>
              <a:cs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k-SK" sz="2000" b="1"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topic</a:t>
            </a:r>
            <a:r>
              <a:rPr kumimoji="0" lang="sk-SK" sz="2000" b="1"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#4:</a:t>
            </a:r>
            <a:endParaRPr lang="sk-SK" sz="2000" dirty="0">
              <a:solidFill>
                <a:srgbClr val="333333"/>
              </a:solidFill>
              <a:latin typeface="Consolas" panose="020B0609020204030204" pitchFamily="49" charset="0"/>
              <a:cs typeface="Consolas" panose="020B0609020204030204" pitchFamily="49" charset="0"/>
            </a:endParaRPr>
          </a:p>
          <a:p>
            <a:pPr marL="269875" marR="0" lvl="0" indent="0" algn="l" defTabSz="914400" rtl="0" eaLnBrk="0" fontAlgn="base" latinLnBrk="0" hangingPunct="0">
              <a:lnSpc>
                <a:spcPct val="100000"/>
              </a:lnSpc>
              <a:spcBef>
                <a:spcPct val="0"/>
              </a:spcBef>
              <a:spcAft>
                <a:spcPct val="0"/>
              </a:spcAft>
              <a:buClrTx/>
              <a:buSzTx/>
              <a:buFontTx/>
              <a:buNone/>
              <a:tabLst/>
            </a:pP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0.039*</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al</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+ 0.029*</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sysop</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+ 0.019*</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iran</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+ 0.015*</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pakistan</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+ 0.014*</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ali</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+ 0.013*arab + 0.010*</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islamic</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+ 0.010*</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arabic</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+ 0.010*</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saudi</a:t>
            </a:r>
            <a:r>
              <a:rPr kumimoji="0" lang="sk-SK" sz="20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 + 0.010*</a:t>
            </a:r>
            <a:r>
              <a:rPr kumimoji="0" lang="sk-SK" sz="2000" b="0" i="0" u="none" strike="noStrike" cap="none" normalizeH="0" baseline="0" dirty="0" err="1" smtClean="0">
                <a:ln>
                  <a:noFill/>
                </a:ln>
                <a:solidFill>
                  <a:srgbClr val="333333"/>
                </a:solidFill>
                <a:effectLst/>
                <a:latin typeface="Consolas" panose="020B0609020204030204" pitchFamily="49" charset="0"/>
                <a:cs typeface="Consolas" panose="020B0609020204030204" pitchFamily="49" charset="0"/>
              </a:rPr>
              <a:t>muhammad</a:t>
            </a:r>
            <a:endParaRPr kumimoji="0" lang="sk-SK"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443823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err="1" smtClean="0"/>
              <a:t>Gensim</a:t>
            </a:r>
            <a:r>
              <a:rPr lang="sk-SK" dirty="0" smtClean="0"/>
              <a:t> – LDA</a:t>
            </a:r>
            <a:endParaRPr lang="sk-SK"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There appears to be a lot of noise in your dataset. The first three </a:t>
            </a:r>
            <a:r>
              <a:rPr lang="en-US" dirty="0" smtClean="0"/>
              <a:t>topics</a:t>
            </a:r>
            <a:r>
              <a:rPr lang="sk-SK" dirty="0" smtClean="0"/>
              <a:t> </a:t>
            </a:r>
            <a:r>
              <a:rPr lang="en-US" dirty="0" smtClean="0"/>
              <a:t>in </a:t>
            </a:r>
            <a:r>
              <a:rPr lang="en-US" dirty="0"/>
              <a:t>your list appear to be meta topics, concerning the administration </a:t>
            </a:r>
            <a:r>
              <a:rPr lang="en-US" dirty="0" smtClean="0"/>
              <a:t>and</a:t>
            </a:r>
            <a:r>
              <a:rPr lang="sk-SK" dirty="0" smtClean="0"/>
              <a:t> </a:t>
            </a:r>
            <a:r>
              <a:rPr lang="en-US" dirty="0" smtClean="0"/>
              <a:t>cleanup </a:t>
            </a:r>
            <a:r>
              <a:rPr lang="en-US" dirty="0"/>
              <a:t>of Wikipedia. These show up because you didn't </a:t>
            </a:r>
            <a:r>
              <a:rPr lang="en-US" dirty="0" smtClean="0"/>
              <a:t>exclude</a:t>
            </a:r>
            <a:r>
              <a:rPr lang="sk-SK" dirty="0" smtClean="0"/>
              <a:t> </a:t>
            </a:r>
            <a:r>
              <a:rPr lang="en-US" dirty="0" smtClean="0"/>
              <a:t>templates</a:t>
            </a:r>
            <a:r>
              <a:rPr lang="sk-SK" dirty="0" smtClean="0"/>
              <a:t> </a:t>
            </a:r>
            <a:r>
              <a:rPr lang="en-US" dirty="0" smtClean="0"/>
              <a:t>such </a:t>
            </a:r>
            <a:r>
              <a:rPr lang="en-US" dirty="0"/>
              <a:t>as these, some of which are included in most articles for </a:t>
            </a:r>
            <a:r>
              <a:rPr lang="en-US" dirty="0" smtClean="0"/>
              <a:t>quality</a:t>
            </a:r>
            <a:r>
              <a:rPr lang="sk-SK" dirty="0" smtClean="0"/>
              <a:t> </a:t>
            </a:r>
            <a:r>
              <a:rPr lang="en-US" dirty="0" smtClean="0"/>
              <a:t>control:</a:t>
            </a:r>
            <a:r>
              <a:rPr lang="sk-SK" dirty="0" smtClean="0"/>
              <a:t> </a:t>
            </a:r>
            <a:r>
              <a:rPr lang="en-US" dirty="0" smtClean="0"/>
              <a:t>http</a:t>
            </a:r>
            <a:r>
              <a:rPr lang="en-US" dirty="0"/>
              <a:t>://en.wikipedia.org/wiki/Wikipedia:Template_messages/Cleanup</a:t>
            </a:r>
          </a:p>
          <a:p>
            <a:pPr marL="0" indent="0">
              <a:buNone/>
            </a:pPr>
            <a:endParaRPr lang="en-US" dirty="0"/>
          </a:p>
          <a:p>
            <a:pPr marL="0" indent="0">
              <a:buNone/>
            </a:pPr>
            <a:r>
              <a:rPr lang="en-US" dirty="0"/>
              <a:t>The fourth and fifth topics clearly shows the influence of bots that </a:t>
            </a:r>
            <a:r>
              <a:rPr lang="en-US" dirty="0" smtClean="0"/>
              <a:t>import</a:t>
            </a:r>
            <a:r>
              <a:rPr lang="sk-SK" dirty="0" smtClean="0"/>
              <a:t> </a:t>
            </a:r>
            <a:r>
              <a:rPr lang="en-US" dirty="0" smtClean="0"/>
              <a:t>massive </a:t>
            </a:r>
            <a:r>
              <a:rPr lang="en-US" dirty="0"/>
              <a:t>databases of cities, countries, etc. and </a:t>
            </a:r>
            <a:r>
              <a:rPr lang="en-US" dirty="0" smtClean="0"/>
              <a:t>their</a:t>
            </a:r>
            <a:r>
              <a:rPr lang="sk-SK" dirty="0" smtClean="0"/>
              <a:t> </a:t>
            </a:r>
            <a:r>
              <a:rPr lang="en-US" dirty="0" smtClean="0"/>
              <a:t>statistics </a:t>
            </a:r>
            <a:r>
              <a:rPr lang="en-US" dirty="0"/>
              <a:t>such </a:t>
            </a:r>
            <a:r>
              <a:rPr lang="en-US" dirty="0" smtClean="0"/>
              <a:t>as</a:t>
            </a:r>
            <a:r>
              <a:rPr lang="sk-SK" dirty="0" smtClean="0"/>
              <a:t> </a:t>
            </a:r>
            <a:r>
              <a:rPr lang="en-US" dirty="0" smtClean="0"/>
              <a:t>population</a:t>
            </a:r>
            <a:r>
              <a:rPr lang="en-US" dirty="0"/>
              <a:t>, capita, etc.</a:t>
            </a:r>
          </a:p>
          <a:p>
            <a:pPr marL="0" indent="0">
              <a:buNone/>
            </a:pPr>
            <a:endParaRPr lang="en-US" dirty="0"/>
          </a:p>
          <a:p>
            <a:pPr marL="0" indent="0">
              <a:buNone/>
            </a:pPr>
            <a:r>
              <a:rPr lang="en-US" dirty="0"/>
              <a:t>The sixth shows the influence of sports bots, and the seventh of music bots.</a:t>
            </a:r>
            <a:endParaRPr lang="sk-SK" dirty="0"/>
          </a:p>
        </p:txBody>
      </p:sp>
    </p:spTree>
    <p:extLst>
      <p:ext uri="{BB962C8B-B14F-4D97-AF65-F5344CB8AC3E}">
        <p14:creationId xmlns:p14="http://schemas.microsoft.com/office/powerpoint/2010/main" val="35402569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err="1" smtClean="0"/>
              <a:t>WordNet</a:t>
            </a:r>
            <a:endParaRPr lang="sk-SK" dirty="0"/>
          </a:p>
        </p:txBody>
      </p:sp>
      <p:sp>
        <p:nvSpPr>
          <p:cNvPr id="3" name="Content Placeholder 2"/>
          <p:cNvSpPr>
            <a:spLocks noGrp="1"/>
          </p:cNvSpPr>
          <p:nvPr>
            <p:ph idx="1"/>
          </p:nvPr>
        </p:nvSpPr>
        <p:spPr/>
        <p:txBody>
          <a:bodyPr/>
          <a:lstStyle/>
          <a:p>
            <a:r>
              <a:rPr lang="sk-SK" dirty="0" smtClean="0"/>
              <a:t>Lexikálna databáza</a:t>
            </a:r>
          </a:p>
          <a:p>
            <a:r>
              <a:rPr lang="sk-SK" dirty="0" smtClean="0"/>
              <a:t>Obsahuje </a:t>
            </a:r>
            <a:r>
              <a:rPr lang="sk-SK" dirty="0" err="1" smtClean="0"/>
              <a:t>synsety</a:t>
            </a:r>
            <a:endParaRPr lang="sk-SK" dirty="0" smtClean="0"/>
          </a:p>
          <a:p>
            <a:pPr lvl="1"/>
            <a:r>
              <a:rPr lang="sk-SK" dirty="0" smtClean="0"/>
              <a:t>Podstatné mená, slovesá, prídavné mená, príslovky</a:t>
            </a:r>
          </a:p>
          <a:p>
            <a:r>
              <a:rPr lang="sk-SK" dirty="0" smtClean="0"/>
              <a:t>Prepojenia medzi </a:t>
            </a:r>
            <a:r>
              <a:rPr lang="sk-SK" dirty="0" err="1" smtClean="0"/>
              <a:t>synsetmi</a:t>
            </a:r>
            <a:endParaRPr lang="sk-SK" dirty="0" smtClean="0"/>
          </a:p>
          <a:p>
            <a:pPr lvl="1"/>
            <a:r>
              <a:rPr lang="sk-SK" dirty="0" smtClean="0"/>
              <a:t>Antonymá, </a:t>
            </a:r>
            <a:r>
              <a:rPr lang="sk-SK" dirty="0" err="1" smtClean="0"/>
              <a:t>hypernymá</a:t>
            </a:r>
            <a:r>
              <a:rPr lang="sk-SK" dirty="0" smtClean="0"/>
              <a:t>, </a:t>
            </a:r>
            <a:r>
              <a:rPr lang="sk-SK" dirty="0" err="1" smtClean="0"/>
              <a:t>hyponymá</a:t>
            </a:r>
            <a:r>
              <a:rPr lang="sk-SK" dirty="0"/>
              <a:t>, ich inštancie</a:t>
            </a:r>
            <a:r>
              <a:rPr lang="sk-SK" dirty="0" smtClean="0"/>
              <a:t>, </a:t>
            </a:r>
            <a:r>
              <a:rPr lang="sk-SK" dirty="0" err="1" smtClean="0"/>
              <a:t>holonymá</a:t>
            </a:r>
            <a:r>
              <a:rPr lang="sk-SK" dirty="0" smtClean="0"/>
              <a:t>, </a:t>
            </a:r>
            <a:r>
              <a:rPr lang="sk-SK" dirty="0" err="1" smtClean="0"/>
              <a:t>meronymá</a:t>
            </a:r>
            <a:endParaRPr lang="sk-SK" dirty="0" smtClean="0"/>
          </a:p>
          <a:p>
            <a:endParaRPr lang="sk-SK" dirty="0"/>
          </a:p>
        </p:txBody>
      </p:sp>
    </p:spTree>
    <p:extLst>
      <p:ext uri="{BB962C8B-B14F-4D97-AF65-F5344CB8AC3E}">
        <p14:creationId xmlns:p14="http://schemas.microsoft.com/office/powerpoint/2010/main" val="1528104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made her duck.</a:t>
            </a:r>
            <a:endParaRPr lang="sk-SK" dirty="0"/>
          </a:p>
        </p:txBody>
      </p:sp>
      <p:sp>
        <p:nvSpPr>
          <p:cNvPr id="3" name="Content Placeholder 2"/>
          <p:cNvSpPr>
            <a:spLocks noGrp="1"/>
          </p:cNvSpPr>
          <p:nvPr>
            <p:ph idx="1"/>
          </p:nvPr>
        </p:nvSpPr>
        <p:spPr/>
        <p:txBody>
          <a:bodyPr/>
          <a:lstStyle/>
          <a:p>
            <a:r>
              <a:rPr lang="sk-SK" dirty="0" smtClean="0"/>
              <a:t>Uvaril (upiekol) som jej kačku.</a:t>
            </a:r>
          </a:p>
          <a:p>
            <a:r>
              <a:rPr lang="sk-SK" dirty="0" smtClean="0"/>
              <a:t>Uvaril som kačku, ktorá jej patrí.</a:t>
            </a:r>
          </a:p>
          <a:p>
            <a:r>
              <a:rPr lang="sk-SK" dirty="0" smtClean="0"/>
              <a:t>Spravil som jej kačku (napr. ako </a:t>
            </a:r>
            <a:r>
              <a:rPr lang="sk-SK" dirty="0" err="1" smtClean="0"/>
              <a:t>origami</a:t>
            </a:r>
            <a:r>
              <a:rPr lang="sk-SK" dirty="0" smtClean="0"/>
              <a:t>).</a:t>
            </a:r>
          </a:p>
          <a:p>
            <a:r>
              <a:rPr lang="sk-SK" dirty="0" smtClean="0"/>
              <a:t>Primäl som ju zohnúť sa.</a:t>
            </a:r>
          </a:p>
          <a:p>
            <a:r>
              <a:rPr lang="sk-SK" dirty="0" smtClean="0"/>
              <a:t>Premenil som ju na kačku.</a:t>
            </a:r>
            <a:endParaRPr lang="sk-SK" dirty="0"/>
          </a:p>
        </p:txBody>
      </p:sp>
    </p:spTree>
    <p:extLst>
      <p:ext uri="{BB962C8B-B14F-4D97-AF65-F5344CB8AC3E}">
        <p14:creationId xmlns:p14="http://schemas.microsoft.com/office/powerpoint/2010/main" val="1160499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err="1" smtClean="0"/>
              <a:t>WordNet</a:t>
            </a:r>
            <a:endParaRPr lang="sk-SK" dirty="0"/>
          </a:p>
        </p:txBody>
      </p:sp>
      <p:sp>
        <p:nvSpPr>
          <p:cNvPr id="3" name="Content Placeholder 2"/>
          <p:cNvSpPr>
            <a:spLocks noGrp="1"/>
          </p:cNvSpPr>
          <p:nvPr>
            <p:ph idx="1"/>
          </p:nvPr>
        </p:nvSpPr>
        <p:spPr>
          <a:xfrm>
            <a:off x="628650" y="1825625"/>
            <a:ext cx="8515350" cy="4351338"/>
          </a:xfrm>
        </p:spPr>
        <p:txBody>
          <a:bodyPr>
            <a:normAutofit fontScale="85000" lnSpcReduction="20000"/>
          </a:bodyPr>
          <a:lstStyle/>
          <a:p>
            <a:pPr marL="0" indent="0">
              <a:buNone/>
            </a:pPr>
            <a:r>
              <a:rPr lang="sk-SK" dirty="0" err="1"/>
              <a:t>dog</a:t>
            </a:r>
            <a:r>
              <a:rPr lang="sk-SK" dirty="0"/>
              <a:t>, </a:t>
            </a:r>
            <a:r>
              <a:rPr lang="sk-SK" dirty="0" err="1"/>
              <a:t>domestic</a:t>
            </a:r>
            <a:r>
              <a:rPr lang="sk-SK" dirty="0"/>
              <a:t> </a:t>
            </a:r>
            <a:r>
              <a:rPr lang="sk-SK" dirty="0" err="1"/>
              <a:t>dog</a:t>
            </a:r>
            <a:r>
              <a:rPr lang="sk-SK" dirty="0"/>
              <a:t>, </a:t>
            </a:r>
            <a:r>
              <a:rPr lang="sk-SK" dirty="0" err="1"/>
              <a:t>Canis</a:t>
            </a:r>
            <a:r>
              <a:rPr lang="sk-SK" dirty="0"/>
              <a:t> </a:t>
            </a:r>
            <a:r>
              <a:rPr lang="sk-SK" dirty="0" err="1"/>
              <a:t>familiaris</a:t>
            </a:r>
            <a:endParaRPr lang="sk-SK" dirty="0"/>
          </a:p>
          <a:p>
            <a:pPr marL="0" indent="0">
              <a:buNone/>
            </a:pPr>
            <a:r>
              <a:rPr lang="sk-SK" dirty="0"/>
              <a:t>    =&gt; </a:t>
            </a:r>
            <a:r>
              <a:rPr lang="sk-SK" dirty="0" err="1"/>
              <a:t>canine</a:t>
            </a:r>
            <a:r>
              <a:rPr lang="sk-SK" dirty="0"/>
              <a:t>, </a:t>
            </a:r>
            <a:r>
              <a:rPr lang="sk-SK" dirty="0" err="1"/>
              <a:t>canid</a:t>
            </a:r>
            <a:endParaRPr lang="sk-SK" dirty="0"/>
          </a:p>
          <a:p>
            <a:pPr marL="0" indent="0">
              <a:buNone/>
            </a:pPr>
            <a:r>
              <a:rPr lang="sk-SK" dirty="0"/>
              <a:t>       =&gt; </a:t>
            </a:r>
            <a:r>
              <a:rPr lang="sk-SK" dirty="0" err="1"/>
              <a:t>carnivore</a:t>
            </a:r>
            <a:endParaRPr lang="sk-SK" dirty="0"/>
          </a:p>
          <a:p>
            <a:pPr marL="0" indent="0">
              <a:buNone/>
            </a:pPr>
            <a:r>
              <a:rPr lang="sk-SK" dirty="0"/>
              <a:t>         =&gt; </a:t>
            </a:r>
            <a:r>
              <a:rPr lang="sk-SK" dirty="0" err="1"/>
              <a:t>placental</a:t>
            </a:r>
            <a:r>
              <a:rPr lang="sk-SK" dirty="0"/>
              <a:t>, </a:t>
            </a:r>
            <a:r>
              <a:rPr lang="sk-SK" dirty="0" err="1"/>
              <a:t>placental</a:t>
            </a:r>
            <a:r>
              <a:rPr lang="sk-SK" dirty="0"/>
              <a:t> </a:t>
            </a:r>
            <a:r>
              <a:rPr lang="sk-SK" dirty="0" err="1"/>
              <a:t>mammal</a:t>
            </a:r>
            <a:r>
              <a:rPr lang="sk-SK" dirty="0"/>
              <a:t>, </a:t>
            </a:r>
            <a:r>
              <a:rPr lang="sk-SK" dirty="0" err="1"/>
              <a:t>eutherian</a:t>
            </a:r>
            <a:r>
              <a:rPr lang="sk-SK" dirty="0"/>
              <a:t>, </a:t>
            </a:r>
            <a:r>
              <a:rPr lang="sk-SK" dirty="0" smtClean="0"/>
              <a:t>...</a:t>
            </a:r>
            <a:endParaRPr lang="sk-SK" dirty="0"/>
          </a:p>
          <a:p>
            <a:pPr marL="0" indent="0">
              <a:buNone/>
            </a:pPr>
            <a:r>
              <a:rPr lang="sk-SK" dirty="0"/>
              <a:t>           =&gt; </a:t>
            </a:r>
            <a:r>
              <a:rPr lang="sk-SK" dirty="0" err="1"/>
              <a:t>mammal</a:t>
            </a:r>
            <a:endParaRPr lang="sk-SK" dirty="0"/>
          </a:p>
          <a:p>
            <a:pPr marL="0" indent="0">
              <a:buNone/>
            </a:pPr>
            <a:r>
              <a:rPr lang="sk-SK" dirty="0"/>
              <a:t>             =&gt; </a:t>
            </a:r>
            <a:r>
              <a:rPr lang="sk-SK" dirty="0" err="1"/>
              <a:t>vertebrate</a:t>
            </a:r>
            <a:r>
              <a:rPr lang="sk-SK" dirty="0"/>
              <a:t>, </a:t>
            </a:r>
            <a:r>
              <a:rPr lang="sk-SK" dirty="0" err="1"/>
              <a:t>craniate</a:t>
            </a:r>
            <a:endParaRPr lang="sk-SK" dirty="0"/>
          </a:p>
          <a:p>
            <a:pPr marL="0" indent="0">
              <a:buNone/>
            </a:pPr>
            <a:r>
              <a:rPr lang="sk-SK" dirty="0"/>
              <a:t>               =&gt; </a:t>
            </a:r>
            <a:r>
              <a:rPr lang="sk-SK" dirty="0" err="1"/>
              <a:t>chordate</a:t>
            </a:r>
            <a:endParaRPr lang="sk-SK" dirty="0"/>
          </a:p>
          <a:p>
            <a:pPr marL="0" indent="0">
              <a:buNone/>
            </a:pPr>
            <a:r>
              <a:rPr lang="sk-SK" dirty="0"/>
              <a:t>                 =&gt; </a:t>
            </a:r>
            <a:r>
              <a:rPr lang="sk-SK" dirty="0" err="1"/>
              <a:t>animal</a:t>
            </a:r>
            <a:r>
              <a:rPr lang="sk-SK" dirty="0"/>
              <a:t>, </a:t>
            </a:r>
            <a:r>
              <a:rPr lang="sk-SK" dirty="0" err="1"/>
              <a:t>animate</a:t>
            </a:r>
            <a:r>
              <a:rPr lang="sk-SK" dirty="0"/>
              <a:t> </a:t>
            </a:r>
            <a:r>
              <a:rPr lang="sk-SK" dirty="0" err="1"/>
              <a:t>being</a:t>
            </a:r>
            <a:r>
              <a:rPr lang="sk-SK" dirty="0"/>
              <a:t>, </a:t>
            </a:r>
            <a:r>
              <a:rPr lang="sk-SK" dirty="0" err="1"/>
              <a:t>beast</a:t>
            </a:r>
            <a:r>
              <a:rPr lang="sk-SK" dirty="0"/>
              <a:t>, </a:t>
            </a:r>
            <a:r>
              <a:rPr lang="sk-SK" dirty="0" err="1"/>
              <a:t>brute</a:t>
            </a:r>
            <a:r>
              <a:rPr lang="sk-SK" dirty="0"/>
              <a:t>, </a:t>
            </a:r>
            <a:r>
              <a:rPr lang="sk-SK" dirty="0" err="1"/>
              <a:t>creature</a:t>
            </a:r>
            <a:r>
              <a:rPr lang="sk-SK" dirty="0"/>
              <a:t>, </a:t>
            </a:r>
            <a:r>
              <a:rPr lang="sk-SK" dirty="0" smtClean="0"/>
              <a:t>...</a:t>
            </a:r>
            <a:endParaRPr lang="sk-SK" dirty="0"/>
          </a:p>
          <a:p>
            <a:pPr marL="0" indent="0">
              <a:buNone/>
            </a:pPr>
            <a:r>
              <a:rPr lang="sk-SK" dirty="0"/>
              <a:t>                   =&gt; ...</a:t>
            </a:r>
          </a:p>
        </p:txBody>
      </p:sp>
    </p:spTree>
    <p:extLst>
      <p:ext uri="{BB962C8B-B14F-4D97-AF65-F5344CB8AC3E}">
        <p14:creationId xmlns:p14="http://schemas.microsoft.com/office/powerpoint/2010/main" val="8941687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Vektorová reprezentácia slov</a:t>
            </a:r>
            <a:endParaRPr lang="sk-SK" dirty="0"/>
          </a:p>
        </p:txBody>
      </p:sp>
      <p:sp>
        <p:nvSpPr>
          <p:cNvPr id="3" name="Content Placeholder 2"/>
          <p:cNvSpPr>
            <a:spLocks noGrp="1"/>
          </p:cNvSpPr>
          <p:nvPr>
            <p:ph idx="1"/>
          </p:nvPr>
        </p:nvSpPr>
        <p:spPr>
          <a:xfrm>
            <a:off x="628650" y="1825624"/>
            <a:ext cx="7768375" cy="5032375"/>
          </a:xfrm>
        </p:spPr>
        <p:txBody>
          <a:bodyPr>
            <a:normAutofit fontScale="92500" lnSpcReduction="20000"/>
          </a:bodyPr>
          <a:lstStyle/>
          <a:p>
            <a:r>
              <a:rPr lang="sk-SK" dirty="0" smtClean="0"/>
              <a:t>Každé slovo má naučený vektor reálnych čísel, ktoré reprezentujú rôzne jeho vlastnosti</a:t>
            </a:r>
          </a:p>
          <a:p>
            <a:endParaRPr lang="sk-SK" dirty="0"/>
          </a:p>
          <a:p>
            <a:pPr marL="0" indent="0">
              <a:buNone/>
            </a:pPr>
            <a:r>
              <a:rPr lang="en-US" dirty="0"/>
              <a:t>82390 80</a:t>
            </a:r>
          </a:p>
          <a:p>
            <a:pPr marL="0" indent="0">
              <a:buNone/>
            </a:pPr>
            <a:r>
              <a:rPr lang="en-US" dirty="0"/>
              <a:t>&lt;/s&gt; 46.219241 -2.252112 -2.518417 -0.288605 </a:t>
            </a:r>
            <a:r>
              <a:rPr lang="sk-SK" dirty="0" smtClean="0"/>
              <a:t>...</a:t>
            </a:r>
            <a:endParaRPr lang="en-US" dirty="0"/>
          </a:p>
          <a:p>
            <a:pPr marL="0" indent="0">
              <a:buNone/>
            </a:pPr>
            <a:r>
              <a:rPr lang="en-US" dirty="0"/>
              <a:t>THE -0.389057 -1.207682 -1.595120 -0.295630 </a:t>
            </a:r>
            <a:r>
              <a:rPr lang="sk-SK" dirty="0" smtClean="0"/>
              <a:t>...</a:t>
            </a:r>
            <a:endParaRPr lang="en-US" dirty="0"/>
          </a:p>
          <a:p>
            <a:pPr marL="0" indent="0">
              <a:buNone/>
            </a:pPr>
            <a:r>
              <a:rPr lang="en-US" dirty="0"/>
              <a:t>TO 0.521868 -0.494209 -1.052567 -0.365821 </a:t>
            </a:r>
            <a:r>
              <a:rPr lang="sk-SK" dirty="0" smtClean="0"/>
              <a:t>...</a:t>
            </a:r>
            <a:endParaRPr lang="en-US" dirty="0"/>
          </a:p>
          <a:p>
            <a:pPr marL="0" indent="0">
              <a:buNone/>
            </a:pPr>
            <a:r>
              <a:rPr lang="en-US" dirty="0"/>
              <a:t>AND 1.468724 -1.010859 -1.505842 -0.218909 </a:t>
            </a:r>
            <a:r>
              <a:rPr lang="sk-SK" dirty="0" smtClean="0"/>
              <a:t>...</a:t>
            </a:r>
          </a:p>
          <a:p>
            <a:pPr marL="0" indent="0">
              <a:buNone/>
            </a:pPr>
            <a:r>
              <a:rPr lang="sk-SK" dirty="0" smtClean="0"/>
              <a:t>...</a:t>
            </a:r>
            <a:endParaRPr lang="sk-SK" dirty="0"/>
          </a:p>
        </p:txBody>
      </p:sp>
    </p:spTree>
    <p:extLst>
      <p:ext uri="{BB962C8B-B14F-4D97-AF65-F5344CB8AC3E}">
        <p14:creationId xmlns:p14="http://schemas.microsoft.com/office/powerpoint/2010/main" val="371239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s.toronto.edu/~hinton/turia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p:txBody>
          <a:bodyPr/>
          <a:lstStyle/>
          <a:p>
            <a:r>
              <a:rPr lang="sk-SK" dirty="0" smtClean="0"/>
              <a:t>t-SNE</a:t>
            </a:r>
            <a:endParaRPr lang="sk-SK" dirty="0"/>
          </a:p>
        </p:txBody>
      </p:sp>
    </p:spTree>
    <p:extLst>
      <p:ext uri="{BB962C8B-B14F-4D97-AF65-F5344CB8AC3E}">
        <p14:creationId xmlns:p14="http://schemas.microsoft.com/office/powerpoint/2010/main" val="25592134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s.toronto.edu/~hinton/turian.png"/>
          <p:cNvPicPr>
            <a:picLocks noChangeAspect="1" noChangeArrowheads="1"/>
          </p:cNvPicPr>
          <p:nvPr/>
        </p:nvPicPr>
        <p:blipFill rotWithShape="1">
          <a:blip r:embed="rId2">
            <a:extLst>
              <a:ext uri="{28A0092B-C50C-407E-A947-70E740481C1C}">
                <a14:useLocalDpi xmlns:a14="http://schemas.microsoft.com/office/drawing/2010/main" val="0"/>
              </a:ext>
            </a:extLst>
          </a:blip>
          <a:srcRect l="59206" t="13271" r="30318" b="73333"/>
          <a:stretch/>
        </p:blipFill>
        <p:spPr bwMode="auto">
          <a:xfrm>
            <a:off x="1915886" y="0"/>
            <a:ext cx="7132296" cy="684019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p:txBody>
          <a:bodyPr/>
          <a:lstStyle/>
          <a:p>
            <a:r>
              <a:rPr lang="sk-SK" dirty="0" smtClean="0"/>
              <a:t>t-SNE</a:t>
            </a:r>
            <a:endParaRPr lang="sk-SK" dirty="0"/>
          </a:p>
        </p:txBody>
      </p:sp>
    </p:spTree>
    <p:extLst>
      <p:ext uri="{BB962C8B-B14F-4D97-AF65-F5344CB8AC3E}">
        <p14:creationId xmlns:p14="http://schemas.microsoft.com/office/powerpoint/2010/main" val="26854842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k-SK" dirty="0" smtClean="0"/>
              <a:t>Podobnosť medzi slovami</a:t>
            </a:r>
            <a:endParaRPr lang="sk-SK" dirty="0"/>
          </a:p>
        </p:txBody>
      </p:sp>
      <p:sp>
        <p:nvSpPr>
          <p:cNvPr id="4" name="Content Placeholder 3"/>
          <p:cNvSpPr>
            <a:spLocks noGrp="1"/>
          </p:cNvSpPr>
          <p:nvPr>
            <p:ph idx="1"/>
          </p:nvPr>
        </p:nvSpPr>
        <p:spPr/>
        <p:txBody>
          <a:bodyPr/>
          <a:lstStyle/>
          <a:p>
            <a:r>
              <a:rPr lang="sk-SK" dirty="0" smtClean="0"/>
              <a:t>Kosínusová podobnosť</a:t>
            </a:r>
          </a:p>
          <a:p>
            <a:endParaRPr lang="sk-SK" dirty="0"/>
          </a:p>
          <a:p>
            <a:endParaRPr lang="sk-SK" dirty="0"/>
          </a:p>
        </p:txBody>
      </p:sp>
      <p:pic>
        <p:nvPicPr>
          <p:cNvPr id="5" name="Picture 4"/>
          <p:cNvPicPr>
            <a:picLocks noChangeAspect="1"/>
          </p:cNvPicPr>
          <p:nvPr/>
        </p:nvPicPr>
        <p:blipFill>
          <a:blip r:embed="rId2"/>
          <a:stretch>
            <a:fillRect/>
          </a:stretch>
        </p:blipFill>
        <p:spPr>
          <a:xfrm>
            <a:off x="2652712" y="2518229"/>
            <a:ext cx="3838575" cy="1066800"/>
          </a:xfrm>
          <a:prstGeom prst="rect">
            <a:avLst/>
          </a:prstGeom>
        </p:spPr>
      </p:pic>
    </p:spTree>
    <p:extLst>
      <p:ext uri="{BB962C8B-B14F-4D97-AF65-F5344CB8AC3E}">
        <p14:creationId xmlns:p14="http://schemas.microsoft.com/office/powerpoint/2010/main" val="35559774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Vlastnosti vektorov slov</a:t>
            </a:r>
            <a:endParaRPr lang="sk-SK" dirty="0"/>
          </a:p>
        </p:txBody>
      </p:sp>
      <p:sp>
        <p:nvSpPr>
          <p:cNvPr id="3" name="Content Placeholder 2"/>
          <p:cNvSpPr>
            <a:spLocks noGrp="1"/>
          </p:cNvSpPr>
          <p:nvPr>
            <p:ph idx="1"/>
          </p:nvPr>
        </p:nvSpPr>
        <p:spPr/>
        <p:txBody>
          <a:bodyPr/>
          <a:lstStyle/>
          <a:p>
            <a:r>
              <a:rPr lang="sk-SK" dirty="0" smtClean="0"/>
              <a:t>Zachytávajú viaceré lingvistické pravidelnosti</a:t>
            </a:r>
          </a:p>
          <a:p>
            <a:pPr marL="0" indent="0">
              <a:buNone/>
            </a:pPr>
            <a:endParaRPr lang="sk-SK" i="1" dirty="0" smtClean="0"/>
          </a:p>
          <a:p>
            <a:pPr marL="0" indent="0">
              <a:buNone/>
            </a:pPr>
            <a:r>
              <a:rPr lang="es-ES" i="1" dirty="0" smtClean="0"/>
              <a:t>vector</a:t>
            </a:r>
            <a:r>
              <a:rPr lang="es-ES" i="1" dirty="0"/>
              <a:t>('Paris') - vector('France') + vector('</a:t>
            </a:r>
            <a:r>
              <a:rPr lang="es-ES" i="1" dirty="0" err="1"/>
              <a:t>Italy</a:t>
            </a:r>
            <a:r>
              <a:rPr lang="es-ES" i="1" dirty="0" smtClean="0"/>
              <a:t>')</a:t>
            </a:r>
            <a:endParaRPr lang="sk-SK" i="1" dirty="0" smtClean="0"/>
          </a:p>
          <a:p>
            <a:pPr marL="0" indent="0">
              <a:buNone/>
            </a:pPr>
            <a:r>
              <a:rPr lang="sk-SK" i="1" dirty="0"/>
              <a:t>	</a:t>
            </a:r>
            <a:r>
              <a:rPr lang="en-GB" i="1" dirty="0" smtClean="0"/>
              <a:t>~= </a:t>
            </a:r>
            <a:r>
              <a:rPr lang="sk-SK" i="1" dirty="0" err="1"/>
              <a:t>vector</a:t>
            </a:r>
            <a:r>
              <a:rPr lang="sk-SK" i="1" dirty="0"/>
              <a:t>('</a:t>
            </a:r>
            <a:r>
              <a:rPr lang="sk-SK" i="1" dirty="0" err="1"/>
              <a:t>Rome</a:t>
            </a:r>
            <a:r>
              <a:rPr lang="sk-SK" i="1" dirty="0" smtClean="0"/>
              <a:t>')</a:t>
            </a:r>
            <a:endParaRPr lang="en-GB" i="1" dirty="0" smtClean="0"/>
          </a:p>
          <a:p>
            <a:pPr marL="0" indent="0">
              <a:buNone/>
            </a:pPr>
            <a:endParaRPr lang="en-GB" i="1" dirty="0"/>
          </a:p>
          <a:p>
            <a:pPr marL="0" indent="0">
              <a:buNone/>
            </a:pPr>
            <a:r>
              <a:rPr lang="en-US" i="1" dirty="0"/>
              <a:t>vector('king') - vector('man') + vector('woman</a:t>
            </a:r>
            <a:r>
              <a:rPr lang="en-US" i="1" dirty="0" smtClean="0"/>
              <a:t>')</a:t>
            </a:r>
          </a:p>
          <a:p>
            <a:pPr marL="0" indent="0">
              <a:buNone/>
            </a:pPr>
            <a:r>
              <a:rPr lang="en-US" i="1" dirty="0"/>
              <a:t>	</a:t>
            </a:r>
            <a:r>
              <a:rPr lang="en-US" i="1" dirty="0" smtClean="0"/>
              <a:t>~= </a:t>
            </a:r>
            <a:r>
              <a:rPr lang="sk-SK" i="1" dirty="0" err="1"/>
              <a:t>vector</a:t>
            </a:r>
            <a:r>
              <a:rPr lang="sk-SK" i="1" dirty="0"/>
              <a:t>('</a:t>
            </a:r>
            <a:r>
              <a:rPr lang="sk-SK" i="1" dirty="0" err="1"/>
              <a:t>queen</a:t>
            </a:r>
            <a:r>
              <a:rPr lang="sk-SK" i="1" dirty="0"/>
              <a:t>')</a:t>
            </a:r>
            <a:endParaRPr lang="sk-SK" dirty="0"/>
          </a:p>
        </p:txBody>
      </p:sp>
    </p:spTree>
    <p:extLst>
      <p:ext uri="{BB962C8B-B14F-4D97-AF65-F5344CB8AC3E}">
        <p14:creationId xmlns:p14="http://schemas.microsoft.com/office/powerpoint/2010/main" val="15650997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Strojový preklad v Googli</a:t>
            </a:r>
            <a:endParaRPr lang="sk-SK" dirty="0"/>
          </a:p>
        </p:txBody>
      </p:sp>
      <p:sp>
        <p:nvSpPr>
          <p:cNvPr id="3" name="Content Placeholder 2"/>
          <p:cNvSpPr>
            <a:spLocks noGrp="1"/>
          </p:cNvSpPr>
          <p:nvPr>
            <p:ph idx="1"/>
          </p:nvPr>
        </p:nvSpPr>
        <p:spPr/>
        <p:txBody>
          <a:bodyPr/>
          <a:lstStyle/>
          <a:p>
            <a:r>
              <a:rPr lang="sk-SK" dirty="0" smtClean="0"/>
              <a:t>Majúc naučené vektory slov pre viaceré jazyky, preklad znamená nájdenie lineárnej transformácie z jedného vektorového priestoru do druhého</a:t>
            </a:r>
            <a:endParaRPr lang="sk-SK" dirty="0"/>
          </a:p>
        </p:txBody>
      </p:sp>
    </p:spTree>
    <p:extLst>
      <p:ext uri="{BB962C8B-B14F-4D97-AF65-F5344CB8AC3E}">
        <p14:creationId xmlns:p14="http://schemas.microsoft.com/office/powerpoint/2010/main" val="27294023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95287" y="519112"/>
            <a:ext cx="8353425" cy="5819775"/>
          </a:xfrm>
          <a:prstGeom prst="rect">
            <a:avLst/>
          </a:prstGeom>
        </p:spPr>
      </p:pic>
    </p:spTree>
    <p:extLst>
      <p:ext uri="{BB962C8B-B14F-4D97-AF65-F5344CB8AC3E}">
        <p14:creationId xmlns:p14="http://schemas.microsoft.com/office/powerpoint/2010/main" val="39275279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Dostupné </a:t>
            </a:r>
            <a:r>
              <a:rPr lang="sk-SK" dirty="0"/>
              <a:t>n</a:t>
            </a:r>
            <a:r>
              <a:rPr lang="sk-SK" dirty="0" smtClean="0"/>
              <a:t>ástroje v Ruby</a:t>
            </a:r>
            <a:endParaRPr lang="sk-SK" dirty="0"/>
          </a:p>
        </p:txBody>
      </p:sp>
      <p:sp>
        <p:nvSpPr>
          <p:cNvPr id="3" name="Content Placeholder 2"/>
          <p:cNvSpPr>
            <a:spLocks noGrp="1"/>
          </p:cNvSpPr>
          <p:nvPr>
            <p:ph idx="1"/>
          </p:nvPr>
        </p:nvSpPr>
        <p:spPr>
          <a:xfrm>
            <a:off x="457200" y="1600200"/>
            <a:ext cx="8305800" cy="5029200"/>
          </a:xfrm>
        </p:spPr>
        <p:txBody>
          <a:bodyPr>
            <a:normAutofit fontScale="70000" lnSpcReduction="20000"/>
          </a:bodyPr>
          <a:lstStyle/>
          <a:p>
            <a:r>
              <a:rPr lang="sk-SK" sz="4600" dirty="0" err="1" smtClean="0"/>
              <a:t>Portnuté</a:t>
            </a:r>
            <a:r>
              <a:rPr lang="sk-SK" sz="4600" dirty="0" smtClean="0"/>
              <a:t> </a:t>
            </a:r>
            <a:r>
              <a:rPr lang="sk-SK" sz="4600" dirty="0" err="1" smtClean="0"/>
              <a:t>Stanford</a:t>
            </a:r>
            <a:r>
              <a:rPr lang="sk-SK" sz="4600" dirty="0" smtClean="0"/>
              <a:t> NLP, </a:t>
            </a:r>
            <a:r>
              <a:rPr lang="sk-SK" sz="4600" dirty="0" err="1" smtClean="0"/>
              <a:t>OpenNLP</a:t>
            </a:r>
            <a:r>
              <a:rPr lang="sk-SK" sz="4600" dirty="0" smtClean="0"/>
              <a:t>, Punkt </a:t>
            </a:r>
            <a:r>
              <a:rPr lang="sk-SK" sz="4600" dirty="0" err="1" smtClean="0"/>
              <a:t>Tokenizer</a:t>
            </a:r>
            <a:r>
              <a:rPr lang="sk-SK" sz="4600" dirty="0" smtClean="0"/>
              <a:t> z NLTK</a:t>
            </a:r>
          </a:p>
          <a:p>
            <a:r>
              <a:rPr lang="sk-SK" sz="4600" b="1" dirty="0" smtClean="0"/>
              <a:t>Punkt </a:t>
            </a:r>
            <a:r>
              <a:rPr lang="sk-SK" sz="4600" b="1" dirty="0" err="1" smtClean="0"/>
              <a:t>Segmenter</a:t>
            </a:r>
            <a:endParaRPr lang="sk-SK" sz="4600" b="1" dirty="0" smtClean="0"/>
          </a:p>
          <a:p>
            <a:pPr lvl="1"/>
            <a:r>
              <a:rPr lang="sk-SK" sz="4000" dirty="0" smtClean="0"/>
              <a:t>Segmentácia textu na vety</a:t>
            </a:r>
          </a:p>
          <a:p>
            <a:pPr lvl="1"/>
            <a:r>
              <a:rPr lang="sk-SK" sz="4000" dirty="0" smtClean="0"/>
              <a:t>Učenie bez učiteľa </a:t>
            </a:r>
            <a:r>
              <a:rPr lang="en-US" sz="4000" dirty="0" smtClean="0"/>
              <a:t>=&gt; </a:t>
            </a:r>
            <a:r>
              <a:rPr lang="sk-SK" sz="4000" dirty="0" smtClean="0"/>
              <a:t>nezávislý na jazyku</a:t>
            </a:r>
          </a:p>
          <a:p>
            <a:pPr lvl="1"/>
            <a:endParaRPr lang="sk-SK" sz="3600" dirty="0" smtClean="0"/>
          </a:p>
          <a:p>
            <a:pPr marL="0" indent="0">
              <a:buNone/>
            </a:pPr>
            <a:r>
              <a:rPr lang="sk-SK" dirty="0" err="1" smtClean="0">
                <a:latin typeface="Lucida Console" pitchFamily="49" charset="0"/>
              </a:rPr>
              <a:t>trainer</a:t>
            </a:r>
            <a:r>
              <a:rPr lang="sk-SK" dirty="0" smtClean="0">
                <a:latin typeface="Lucida Console" pitchFamily="49" charset="0"/>
              </a:rPr>
              <a:t> </a:t>
            </a:r>
            <a:r>
              <a:rPr lang="sk-SK" dirty="0">
                <a:latin typeface="Lucida Console" pitchFamily="49" charset="0"/>
              </a:rPr>
              <a:t>= </a:t>
            </a:r>
            <a:r>
              <a:rPr lang="sk-SK" dirty="0" err="1">
                <a:latin typeface="Lucida Console" pitchFamily="49" charset="0"/>
              </a:rPr>
              <a:t>Punkt::Trainer.new</a:t>
            </a:r>
            <a:r>
              <a:rPr lang="sk-SK" dirty="0" smtClean="0">
                <a:latin typeface="Lucida Console" pitchFamily="49" charset="0"/>
              </a:rPr>
              <a:t>()</a:t>
            </a:r>
          </a:p>
          <a:p>
            <a:pPr marL="0" indent="0">
              <a:buNone/>
            </a:pPr>
            <a:r>
              <a:rPr lang="en-US" dirty="0">
                <a:solidFill>
                  <a:schemeClr val="tx1">
                    <a:lumMod val="65000"/>
                    <a:lumOff val="35000"/>
                  </a:schemeClr>
                </a:solidFill>
                <a:latin typeface="Lucida Console" pitchFamily="49" charset="0"/>
              </a:rPr>
              <a:t># </a:t>
            </a:r>
            <a:r>
              <a:rPr lang="sk-SK" dirty="0">
                <a:solidFill>
                  <a:schemeClr val="tx1">
                    <a:lumMod val="65000"/>
                    <a:lumOff val="35000"/>
                  </a:schemeClr>
                </a:solidFill>
                <a:latin typeface="Lucida Console" pitchFamily="49" charset="0"/>
              </a:rPr>
              <a:t>učí sa </a:t>
            </a:r>
            <a:r>
              <a:rPr lang="sk-SK" dirty="0" smtClean="0">
                <a:solidFill>
                  <a:schemeClr val="tx1">
                    <a:lumMod val="65000"/>
                    <a:lumOff val="35000"/>
                  </a:schemeClr>
                </a:solidFill>
                <a:latin typeface="Lucida Console" pitchFamily="49" charset="0"/>
              </a:rPr>
              <a:t>inkrementálne</a:t>
            </a:r>
          </a:p>
          <a:p>
            <a:pPr marL="0" indent="0">
              <a:buNone/>
            </a:pPr>
            <a:r>
              <a:rPr lang="sk-SK" dirty="0" err="1" smtClean="0">
                <a:latin typeface="Lucida Console" pitchFamily="49" charset="0"/>
              </a:rPr>
              <a:t>trainer.train</a:t>
            </a:r>
            <a:r>
              <a:rPr lang="sk-SK" dirty="0" smtClean="0">
                <a:latin typeface="Lucida Console" pitchFamily="49" charset="0"/>
              </a:rPr>
              <a:t>(</a:t>
            </a:r>
            <a:r>
              <a:rPr lang="sk-SK" dirty="0" err="1" smtClean="0">
                <a:latin typeface="Lucida Console" pitchFamily="49" charset="0"/>
              </a:rPr>
              <a:t>trainning_text</a:t>
            </a:r>
            <a:r>
              <a:rPr lang="sk-SK" dirty="0" smtClean="0">
                <a:latin typeface="Lucida Console" pitchFamily="49" charset="0"/>
              </a:rPr>
              <a:t>) </a:t>
            </a:r>
          </a:p>
          <a:p>
            <a:pPr marL="0" indent="0">
              <a:buNone/>
            </a:pPr>
            <a:endParaRPr lang="sk-SK" dirty="0" smtClean="0">
              <a:latin typeface="Lucida Console" pitchFamily="49" charset="0"/>
            </a:endParaRPr>
          </a:p>
          <a:p>
            <a:pPr marL="0" indent="0">
              <a:buNone/>
            </a:pPr>
            <a:r>
              <a:rPr lang="sk-SK" dirty="0" err="1" smtClean="0">
                <a:latin typeface="Lucida Console" pitchFamily="49" charset="0"/>
              </a:rPr>
              <a:t>tokenizer</a:t>
            </a:r>
            <a:r>
              <a:rPr lang="sk-SK" dirty="0" smtClean="0">
                <a:latin typeface="Lucida Console" pitchFamily="49" charset="0"/>
              </a:rPr>
              <a:t> </a:t>
            </a:r>
            <a:r>
              <a:rPr lang="sk-SK" dirty="0">
                <a:latin typeface="Lucida Console" pitchFamily="49" charset="0"/>
              </a:rPr>
              <a:t>= </a:t>
            </a:r>
            <a:r>
              <a:rPr lang="sk-SK" dirty="0" err="1">
                <a:latin typeface="Lucida Console" pitchFamily="49" charset="0"/>
              </a:rPr>
              <a:t>Punkt::</a:t>
            </a:r>
            <a:r>
              <a:rPr lang="sk-SK" dirty="0" err="1" smtClean="0">
                <a:latin typeface="Lucida Console" pitchFamily="49" charset="0"/>
              </a:rPr>
              <a:t>SentenceTokenizer.new</a:t>
            </a:r>
            <a:r>
              <a:rPr lang="sk-SK" dirty="0" smtClean="0">
                <a:latin typeface="Lucida Console" pitchFamily="49" charset="0"/>
              </a:rPr>
              <a:t>(</a:t>
            </a:r>
            <a:r>
              <a:rPr lang="sk-SK" dirty="0" err="1" smtClean="0">
                <a:latin typeface="Lucida Console" pitchFamily="49" charset="0"/>
              </a:rPr>
              <a:t>trainer.parameters</a:t>
            </a:r>
            <a:r>
              <a:rPr lang="sk-SK" dirty="0" smtClean="0">
                <a:latin typeface="Lucida Console" pitchFamily="49" charset="0"/>
              </a:rPr>
              <a:t>) </a:t>
            </a:r>
            <a:endParaRPr lang="sk-SK" dirty="0">
              <a:latin typeface="Lucida Console" pitchFamily="49" charset="0"/>
            </a:endParaRPr>
          </a:p>
          <a:p>
            <a:pPr marL="0" indent="0">
              <a:buNone/>
            </a:pPr>
            <a:r>
              <a:rPr lang="sk-SK" dirty="0" err="1" smtClean="0">
                <a:latin typeface="Lucida Console" pitchFamily="49" charset="0"/>
              </a:rPr>
              <a:t>result</a:t>
            </a:r>
            <a:r>
              <a:rPr lang="sk-SK" dirty="0" smtClean="0">
                <a:latin typeface="Lucida Console" pitchFamily="49" charset="0"/>
              </a:rPr>
              <a:t> </a:t>
            </a:r>
            <a:r>
              <a:rPr lang="sk-SK" dirty="0">
                <a:latin typeface="Lucida Console" pitchFamily="49" charset="0"/>
              </a:rPr>
              <a:t>= </a:t>
            </a:r>
            <a:r>
              <a:rPr lang="sk-SK" dirty="0" err="1" smtClean="0">
                <a:latin typeface="Lucida Console" pitchFamily="49" charset="0"/>
              </a:rPr>
              <a:t>tokenizer.sentences_from_text</a:t>
            </a:r>
            <a:r>
              <a:rPr lang="sk-SK" dirty="0" smtClean="0">
                <a:latin typeface="Lucida Console" pitchFamily="49" charset="0"/>
              </a:rPr>
              <a:t>(text)</a:t>
            </a:r>
            <a:endParaRPr lang="sk-SK" dirty="0">
              <a:latin typeface="Lucida Console" pitchFamily="49" charset="0"/>
            </a:endParaRPr>
          </a:p>
        </p:txBody>
      </p:sp>
    </p:spTree>
    <p:extLst>
      <p:ext uri="{BB962C8B-B14F-4D97-AF65-F5344CB8AC3E}">
        <p14:creationId xmlns:p14="http://schemas.microsoft.com/office/powerpoint/2010/main" val="42684973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a:t>Dostupné nástroje v Ruby</a:t>
            </a:r>
          </a:p>
        </p:txBody>
      </p:sp>
      <p:sp>
        <p:nvSpPr>
          <p:cNvPr id="3" name="Content Placeholder 2"/>
          <p:cNvSpPr>
            <a:spLocks noGrp="1"/>
          </p:cNvSpPr>
          <p:nvPr>
            <p:ph idx="1"/>
          </p:nvPr>
        </p:nvSpPr>
        <p:spPr>
          <a:xfrm>
            <a:off x="457200" y="1600200"/>
            <a:ext cx="8229600" cy="4648200"/>
          </a:xfrm>
        </p:spPr>
        <p:txBody>
          <a:bodyPr>
            <a:normAutofit lnSpcReduction="10000"/>
          </a:bodyPr>
          <a:lstStyle/>
          <a:p>
            <a:r>
              <a:rPr lang="sk-SK" b="1" dirty="0" smtClean="0"/>
              <a:t>TREAT: </a:t>
            </a:r>
            <a:r>
              <a:rPr lang="sk-SK" b="1" dirty="0" err="1" smtClean="0"/>
              <a:t>The</a:t>
            </a:r>
            <a:r>
              <a:rPr lang="sk-SK" b="1" dirty="0" smtClean="0"/>
              <a:t> Ruby NLP </a:t>
            </a:r>
            <a:r>
              <a:rPr lang="sk-SK" b="1" dirty="0" err="1" smtClean="0"/>
              <a:t>Toolkit</a:t>
            </a:r>
            <a:endParaRPr lang="sk-SK" b="1" dirty="0" smtClean="0"/>
          </a:p>
          <a:p>
            <a:pPr lvl="1"/>
            <a:r>
              <a:rPr lang="sk-SK" dirty="0" smtClean="0"/>
              <a:t>Jednotné rozhranie pre viacero knižníc (vrátane </a:t>
            </a:r>
            <a:r>
              <a:rPr lang="sk-SK" dirty="0" err="1" smtClean="0"/>
              <a:t>Stanford</a:t>
            </a:r>
            <a:r>
              <a:rPr lang="sk-SK" dirty="0" smtClean="0"/>
              <a:t> NLP, </a:t>
            </a:r>
            <a:r>
              <a:rPr lang="sk-SK" dirty="0" err="1" smtClean="0"/>
              <a:t>Open</a:t>
            </a:r>
            <a:r>
              <a:rPr lang="sk-SK" dirty="0" smtClean="0"/>
              <a:t> NLP, Punkt </a:t>
            </a:r>
            <a:r>
              <a:rPr lang="sk-SK" dirty="0" err="1" smtClean="0"/>
              <a:t>Segmentera</a:t>
            </a:r>
            <a:r>
              <a:rPr lang="sk-SK" dirty="0" smtClean="0"/>
              <a:t> atď.)</a:t>
            </a:r>
          </a:p>
          <a:p>
            <a:pPr lvl="1"/>
            <a:r>
              <a:rPr lang="sk-SK" dirty="0" smtClean="0"/>
              <a:t>Čiastočná podpora ďalších jazykov: nemčina, francúzština, románske jazyky</a:t>
            </a:r>
          </a:p>
          <a:p>
            <a:pPr lvl="1"/>
            <a:r>
              <a:rPr lang="sk-SK" dirty="0" smtClean="0"/>
              <a:t>Extrakcia textu z PDF, HTML, XML, Word, ... + OCR</a:t>
            </a:r>
          </a:p>
          <a:p>
            <a:pPr lvl="1"/>
            <a:r>
              <a:rPr lang="sk-SK" dirty="0" smtClean="0"/>
              <a:t>Segmentácia textu, POS </a:t>
            </a:r>
            <a:r>
              <a:rPr lang="sk-SK" dirty="0" err="1" smtClean="0"/>
              <a:t>tagging</a:t>
            </a:r>
            <a:r>
              <a:rPr lang="sk-SK" dirty="0" smtClean="0"/>
              <a:t>, rozpoznanie jazyka, identifikácie </a:t>
            </a:r>
            <a:r>
              <a:rPr lang="sk-SK" dirty="0"/>
              <a:t>tém (LDA)</a:t>
            </a:r>
            <a:endParaRPr lang="sk-SK" dirty="0" smtClean="0"/>
          </a:p>
          <a:p>
            <a:pPr lvl="1"/>
            <a:r>
              <a:rPr lang="sk-SK" dirty="0" smtClean="0"/>
              <a:t>Rozhranie nad </a:t>
            </a:r>
            <a:r>
              <a:rPr lang="sk-SK" dirty="0" err="1" smtClean="0"/>
              <a:t>WordNetom</a:t>
            </a:r>
            <a:endParaRPr lang="sk-SK" dirty="0" smtClean="0"/>
          </a:p>
          <a:p>
            <a:pPr lvl="1"/>
            <a:r>
              <a:rPr lang="sk-SK" dirty="0" err="1" smtClean="0"/>
              <a:t>Serializácia</a:t>
            </a:r>
            <a:r>
              <a:rPr lang="sk-SK" dirty="0" smtClean="0"/>
              <a:t> do </a:t>
            </a:r>
            <a:r>
              <a:rPr lang="sk-SK" dirty="0" err="1" smtClean="0"/>
              <a:t>MongoDB</a:t>
            </a:r>
            <a:endParaRPr lang="sk-SK" dirty="0" smtClean="0"/>
          </a:p>
          <a:p>
            <a:pPr lvl="1"/>
            <a:endParaRPr lang="sk-SK" dirty="0"/>
          </a:p>
        </p:txBody>
      </p:sp>
    </p:spTree>
    <p:extLst>
      <p:ext uri="{BB962C8B-B14F-4D97-AF65-F5344CB8AC3E}">
        <p14:creationId xmlns:p14="http://schemas.microsoft.com/office/powerpoint/2010/main" val="3895583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Ako sa v tom vyznať?</a:t>
            </a:r>
            <a:endParaRPr lang="sk-SK" dirty="0"/>
          </a:p>
        </p:txBody>
      </p:sp>
      <p:sp>
        <p:nvSpPr>
          <p:cNvPr id="3" name="Content Placeholder 2"/>
          <p:cNvSpPr>
            <a:spLocks noGrp="1"/>
          </p:cNvSpPr>
          <p:nvPr>
            <p:ph idx="1"/>
          </p:nvPr>
        </p:nvSpPr>
        <p:spPr/>
        <p:txBody>
          <a:bodyPr/>
          <a:lstStyle/>
          <a:p>
            <a:r>
              <a:rPr lang="en-US" dirty="0" smtClean="0"/>
              <a:t>made -&gt; </a:t>
            </a:r>
            <a:r>
              <a:rPr lang="en-US" i="1" dirty="0" smtClean="0"/>
              <a:t>make</a:t>
            </a:r>
          </a:p>
          <a:p>
            <a:pPr lvl="1"/>
            <a:r>
              <a:rPr lang="sk-SK" dirty="0" err="1" smtClean="0"/>
              <a:t>Lematizácia</a:t>
            </a:r>
            <a:r>
              <a:rPr lang="sk-SK" dirty="0" smtClean="0"/>
              <a:t> (</a:t>
            </a:r>
            <a:r>
              <a:rPr lang="sk-SK" dirty="0" err="1" smtClean="0"/>
              <a:t>stemming</a:t>
            </a:r>
            <a:r>
              <a:rPr lang="sk-SK" dirty="0" smtClean="0"/>
              <a:t>)</a:t>
            </a:r>
          </a:p>
          <a:p>
            <a:r>
              <a:rPr lang="en-US" dirty="0" smtClean="0"/>
              <a:t>Word sense disambiguation</a:t>
            </a:r>
          </a:p>
          <a:p>
            <a:pPr lvl="1"/>
            <a:r>
              <a:rPr lang="en-US" i="1" dirty="0"/>
              <a:t>m</a:t>
            </a:r>
            <a:r>
              <a:rPr lang="en-US" i="1" dirty="0" smtClean="0"/>
              <a:t>ake</a:t>
            </a:r>
            <a:r>
              <a:rPr lang="en-US" dirty="0" smtClean="0"/>
              <a:t> ?= </a:t>
            </a:r>
            <a:r>
              <a:rPr lang="sk-SK" dirty="0" smtClean="0"/>
              <a:t>uvariť, spraviť, prinútiť, ...</a:t>
            </a:r>
          </a:p>
          <a:p>
            <a:r>
              <a:rPr lang="en-US" dirty="0" smtClean="0"/>
              <a:t>Part</a:t>
            </a:r>
            <a:r>
              <a:rPr lang="sk-SK" dirty="0"/>
              <a:t>-</a:t>
            </a:r>
            <a:r>
              <a:rPr lang="en-US" dirty="0" smtClean="0"/>
              <a:t>of</a:t>
            </a:r>
            <a:r>
              <a:rPr lang="sk-SK" dirty="0" smtClean="0"/>
              <a:t>-</a:t>
            </a:r>
            <a:r>
              <a:rPr lang="en-US" dirty="0" smtClean="0"/>
              <a:t>speech tagging</a:t>
            </a:r>
          </a:p>
          <a:p>
            <a:pPr lvl="1"/>
            <a:r>
              <a:rPr lang="en-US" i="1" dirty="0" smtClean="0"/>
              <a:t>duck</a:t>
            </a:r>
            <a:r>
              <a:rPr lang="en-US" dirty="0" smtClean="0"/>
              <a:t> </a:t>
            </a:r>
            <a:r>
              <a:rPr lang="sk-SK" dirty="0" smtClean="0"/>
              <a:t>ako sloveso alebo podstatné meno?</a:t>
            </a:r>
            <a:endParaRPr lang="en-US" dirty="0" smtClean="0"/>
          </a:p>
          <a:p>
            <a:r>
              <a:rPr lang="sk-SK" dirty="0" smtClean="0"/>
              <a:t>A kto dokelu je </a:t>
            </a:r>
            <a:r>
              <a:rPr lang="en-US" i="1" dirty="0" smtClean="0"/>
              <a:t>her</a:t>
            </a:r>
            <a:r>
              <a:rPr lang="en-US" dirty="0" smtClean="0"/>
              <a:t>?</a:t>
            </a:r>
            <a:endParaRPr lang="sk-SK" dirty="0" smtClean="0"/>
          </a:p>
          <a:p>
            <a:pPr lvl="1"/>
            <a:r>
              <a:rPr lang="en-US" dirty="0" err="1" smtClean="0"/>
              <a:t>Coreference</a:t>
            </a:r>
            <a:r>
              <a:rPr lang="en-US" dirty="0" smtClean="0"/>
              <a:t> (anaphora) resolution</a:t>
            </a:r>
            <a:endParaRPr lang="sk-SK" dirty="0" smtClean="0"/>
          </a:p>
          <a:p>
            <a:endParaRPr lang="sk-SK" dirty="0"/>
          </a:p>
        </p:txBody>
      </p:sp>
    </p:spTree>
    <p:extLst>
      <p:ext uri="{BB962C8B-B14F-4D97-AF65-F5344CB8AC3E}">
        <p14:creationId xmlns:p14="http://schemas.microsoft.com/office/powerpoint/2010/main" val="38132965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a:t>Dostupné nástroje v Ruby</a:t>
            </a:r>
          </a:p>
        </p:txBody>
      </p:sp>
      <p:sp>
        <p:nvSpPr>
          <p:cNvPr id="3" name="Content Placeholder 2"/>
          <p:cNvSpPr>
            <a:spLocks noGrp="1"/>
          </p:cNvSpPr>
          <p:nvPr>
            <p:ph idx="1"/>
          </p:nvPr>
        </p:nvSpPr>
        <p:spPr/>
        <p:txBody>
          <a:bodyPr/>
          <a:lstStyle/>
          <a:p>
            <a:r>
              <a:rPr lang="sk-SK" b="1" dirty="0" smtClean="0"/>
              <a:t>TREAT: </a:t>
            </a:r>
            <a:r>
              <a:rPr lang="sk-SK" b="1" dirty="0" err="1" smtClean="0"/>
              <a:t>The</a:t>
            </a:r>
            <a:r>
              <a:rPr lang="sk-SK" b="1" dirty="0" smtClean="0"/>
              <a:t> Ruby NLP </a:t>
            </a:r>
            <a:r>
              <a:rPr lang="sk-SK" b="1" dirty="0" err="1" smtClean="0"/>
              <a:t>Toolkit</a:t>
            </a:r>
            <a:endParaRPr lang="sk-SK" b="1" dirty="0" smtClean="0"/>
          </a:p>
          <a:p>
            <a:pPr lvl="1"/>
            <a:r>
              <a:rPr lang="sk-SK" dirty="0" smtClean="0"/>
              <a:t>Práca s dokumentmi, </a:t>
            </a:r>
            <a:r>
              <a:rPr lang="sk-SK" dirty="0" err="1" smtClean="0"/>
              <a:t>chunkami</a:t>
            </a:r>
            <a:r>
              <a:rPr lang="sk-SK" dirty="0" smtClean="0"/>
              <a:t>, odsekmi (paragrafmi), slovami</a:t>
            </a:r>
          </a:p>
          <a:p>
            <a:pPr lvl="1"/>
            <a:r>
              <a:rPr lang="sk-SK" dirty="0" smtClean="0"/>
              <a:t>Dokumenty z disku, URL alebo z </a:t>
            </a:r>
            <a:r>
              <a:rPr lang="sk-SK" dirty="0" err="1" smtClean="0"/>
              <a:t>MongoDB</a:t>
            </a:r>
            <a:endParaRPr lang="sk-SK" dirty="0" smtClean="0"/>
          </a:p>
          <a:p>
            <a:pPr marL="457200" lvl="1" indent="0">
              <a:buNone/>
            </a:pPr>
            <a:r>
              <a:rPr lang="sk-SK" sz="2400" dirty="0" smtClean="0">
                <a:latin typeface="Lucida Console" pitchFamily="49" charset="0"/>
              </a:rPr>
              <a:t>	d </a:t>
            </a:r>
            <a:r>
              <a:rPr lang="sk-SK" sz="2400" dirty="0">
                <a:latin typeface="Lucida Console" pitchFamily="49" charset="0"/>
              </a:rPr>
              <a:t>= </a:t>
            </a:r>
            <a:r>
              <a:rPr lang="sk-SK" sz="2400" dirty="0" err="1">
                <a:latin typeface="Lucida Console" pitchFamily="49" charset="0"/>
              </a:rPr>
              <a:t>document</a:t>
            </a:r>
            <a:r>
              <a:rPr lang="sk-SK" sz="2400" dirty="0">
                <a:latin typeface="Lucida Console" pitchFamily="49" charset="0"/>
              </a:rPr>
              <a:t>({</a:t>
            </a:r>
            <a:r>
              <a:rPr lang="sk-SK" sz="2400" dirty="0" err="1">
                <a:latin typeface="Lucida Console" pitchFamily="49" charset="0"/>
              </a:rPr>
              <a:t>id</a:t>
            </a:r>
            <a:r>
              <a:rPr lang="sk-SK" sz="2400" dirty="0">
                <a:latin typeface="Lucida Console" pitchFamily="49" charset="0"/>
              </a:rPr>
              <a:t>: 103757301323</a:t>
            </a:r>
            <a:r>
              <a:rPr lang="sk-SK" sz="2400" dirty="0" smtClean="0">
                <a:latin typeface="Lucida Console" pitchFamily="49" charset="0"/>
              </a:rPr>
              <a:t>})</a:t>
            </a:r>
            <a:endParaRPr lang="sk-SK" dirty="0" smtClean="0"/>
          </a:p>
          <a:p>
            <a:pPr lvl="1"/>
            <a:r>
              <a:rPr lang="sk-SK" dirty="0" smtClean="0"/>
              <a:t>Kolekcie dokumentov z adresárov </a:t>
            </a:r>
          </a:p>
          <a:p>
            <a:pPr lvl="1"/>
            <a:r>
              <a:rPr lang="sk-SK" dirty="0" smtClean="0"/>
              <a:t>Segmentácia na vety</a:t>
            </a:r>
          </a:p>
          <a:p>
            <a:pPr marL="457200" lvl="1" indent="0">
              <a:buNone/>
            </a:pPr>
            <a:r>
              <a:rPr lang="sk-SK" dirty="0" smtClean="0"/>
              <a:t>	</a:t>
            </a:r>
            <a:r>
              <a:rPr lang="en-US" sz="2400" dirty="0" smtClean="0">
                <a:latin typeface="Lucida Console" pitchFamily="49" charset="0"/>
              </a:rPr>
              <a:t>p </a:t>
            </a:r>
            <a:r>
              <a:rPr lang="en-US" sz="2400" dirty="0">
                <a:latin typeface="Lucida Console" pitchFamily="49" charset="0"/>
              </a:rPr>
              <a:t>= paragraph('A walk in the park. A </a:t>
            </a:r>
            <a:r>
              <a:rPr lang="sk-SK" sz="2400" dirty="0" smtClean="0">
                <a:latin typeface="Lucida Console" pitchFamily="49" charset="0"/>
              </a:rPr>
              <a:t>		</a:t>
            </a:r>
            <a:r>
              <a:rPr lang="en-US" sz="2400" dirty="0" smtClean="0">
                <a:latin typeface="Lucida Console" pitchFamily="49" charset="0"/>
              </a:rPr>
              <a:t>trip </a:t>
            </a:r>
            <a:r>
              <a:rPr lang="en-US" sz="2400" dirty="0">
                <a:latin typeface="Lucida Console" pitchFamily="49" charset="0"/>
              </a:rPr>
              <a:t>on a </a:t>
            </a:r>
            <a:r>
              <a:rPr lang="en-US" sz="2400" dirty="0" smtClean="0">
                <a:latin typeface="Lucida Console" pitchFamily="49" charset="0"/>
              </a:rPr>
              <a:t>boat</a:t>
            </a:r>
            <a:r>
              <a:rPr lang="en-US" sz="2400" dirty="0">
                <a:latin typeface="Lucida Console" pitchFamily="49" charset="0"/>
              </a:rPr>
              <a:t>.').segment</a:t>
            </a:r>
            <a:r>
              <a:rPr lang="sk-SK" sz="2400" dirty="0" smtClean="0">
                <a:latin typeface="Lucida Console" pitchFamily="49" charset="0"/>
              </a:rPr>
              <a:t> </a:t>
            </a:r>
            <a:endParaRPr lang="sk-SK" sz="2400" dirty="0">
              <a:latin typeface="Lucida Console" pitchFamily="49" charset="0"/>
            </a:endParaRPr>
          </a:p>
        </p:txBody>
      </p:sp>
    </p:spTree>
    <p:extLst>
      <p:ext uri="{BB962C8B-B14F-4D97-AF65-F5344CB8AC3E}">
        <p14:creationId xmlns:p14="http://schemas.microsoft.com/office/powerpoint/2010/main" val="26704676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a:t>Dostupné nástroje v Ruby</a:t>
            </a:r>
          </a:p>
        </p:txBody>
      </p:sp>
      <p:sp>
        <p:nvSpPr>
          <p:cNvPr id="3" name="Content Placeholder 2"/>
          <p:cNvSpPr>
            <a:spLocks noGrp="1"/>
          </p:cNvSpPr>
          <p:nvPr>
            <p:ph idx="1"/>
          </p:nvPr>
        </p:nvSpPr>
        <p:spPr/>
        <p:txBody>
          <a:bodyPr/>
          <a:lstStyle/>
          <a:p>
            <a:r>
              <a:rPr lang="sk-SK" b="1" dirty="0" smtClean="0"/>
              <a:t>TREAT: </a:t>
            </a:r>
            <a:r>
              <a:rPr lang="sk-SK" b="1" dirty="0" err="1" smtClean="0"/>
              <a:t>The</a:t>
            </a:r>
            <a:r>
              <a:rPr lang="sk-SK" b="1" dirty="0" smtClean="0"/>
              <a:t> Ruby NLP </a:t>
            </a:r>
            <a:r>
              <a:rPr lang="sk-SK" b="1" dirty="0" err="1" smtClean="0"/>
              <a:t>Toolkit</a:t>
            </a:r>
            <a:endParaRPr lang="sk-SK" b="1" dirty="0" smtClean="0"/>
          </a:p>
          <a:p>
            <a:pPr lvl="1"/>
            <a:r>
              <a:rPr lang="sk-SK" dirty="0" smtClean="0"/>
              <a:t>Reťazenie textových procesorov</a:t>
            </a:r>
            <a:endParaRPr lang="sk-SK" sz="2400" dirty="0">
              <a:latin typeface="Lucida Console" pitchFamily="49" charset="0"/>
            </a:endParaRPr>
          </a:p>
          <a:p>
            <a:pPr marL="457200" lvl="1" indent="0">
              <a:buNone/>
            </a:pPr>
            <a:r>
              <a:rPr lang="sk-SK" sz="2400" dirty="0" smtClean="0">
                <a:latin typeface="Lucida Console" pitchFamily="49" charset="0"/>
              </a:rPr>
              <a:t>	</a:t>
            </a:r>
            <a:r>
              <a:rPr lang="en-US" sz="2400" dirty="0" smtClean="0">
                <a:latin typeface="Lucida Console" pitchFamily="49" charset="0"/>
              </a:rPr>
              <a:t>sect.do</a:t>
            </a:r>
            <a:r>
              <a:rPr lang="en-US" sz="2400" dirty="0">
                <a:latin typeface="Lucida Console" pitchFamily="49" charset="0"/>
              </a:rPr>
              <a:t>(:chunk, :segment, :tokenize, </a:t>
            </a:r>
            <a:r>
              <a:rPr lang="sk-SK" sz="2400" dirty="0">
                <a:latin typeface="Lucida Console" pitchFamily="49" charset="0"/>
              </a:rPr>
              <a:t>			</a:t>
            </a:r>
            <a:r>
              <a:rPr lang="en-US" sz="2400" dirty="0">
                <a:latin typeface="Lucida Console" pitchFamily="49" charset="0"/>
              </a:rPr>
              <a:t>:parse)</a:t>
            </a:r>
            <a:endParaRPr lang="sk-SK" sz="2400" dirty="0">
              <a:latin typeface="Lucida Console" pitchFamily="49" charset="0"/>
            </a:endParaRPr>
          </a:p>
          <a:p>
            <a:pPr lvl="1"/>
            <a:r>
              <a:rPr lang="sk-SK" dirty="0" smtClean="0"/>
              <a:t>Anotácie textu</a:t>
            </a:r>
          </a:p>
          <a:p>
            <a:pPr marL="457200" lvl="1" indent="0">
              <a:buNone/>
            </a:pPr>
            <a:r>
              <a:rPr lang="sk-SK" sz="2400" dirty="0" smtClean="0"/>
              <a:t>	</a:t>
            </a:r>
            <a:r>
              <a:rPr lang="en-US" sz="2400" dirty="0" smtClean="0">
                <a:latin typeface="Lucida Console" pitchFamily="49" charset="0"/>
              </a:rPr>
              <a:t>w </a:t>
            </a:r>
            <a:r>
              <a:rPr lang="en-US" sz="2400" dirty="0">
                <a:latin typeface="Lucida Console" pitchFamily="49" charset="0"/>
              </a:rPr>
              <a:t>= word('hello') </a:t>
            </a:r>
            <a:endParaRPr lang="sk-SK" sz="2400" dirty="0" smtClean="0">
              <a:latin typeface="Lucida Console" pitchFamily="49" charset="0"/>
            </a:endParaRPr>
          </a:p>
          <a:p>
            <a:pPr marL="457200" lvl="1" indent="0">
              <a:buNone/>
            </a:pPr>
            <a:r>
              <a:rPr lang="sk-SK" sz="2400" dirty="0" smtClean="0">
                <a:latin typeface="Lucida Console" pitchFamily="49" charset="0"/>
              </a:rPr>
              <a:t>	</a:t>
            </a:r>
            <a:r>
              <a:rPr lang="en-US" sz="2400" dirty="0" err="1" smtClean="0">
                <a:latin typeface="Lucida Console" pitchFamily="49" charset="0"/>
              </a:rPr>
              <a:t>w.set</a:t>
            </a:r>
            <a:r>
              <a:rPr lang="en-US" sz="2400" dirty="0" smtClean="0">
                <a:latin typeface="Lucida Console" pitchFamily="49" charset="0"/>
              </a:rPr>
              <a:t> </a:t>
            </a:r>
            <a:r>
              <a:rPr lang="en-US" sz="2400" dirty="0">
                <a:latin typeface="Lucida Console" pitchFamily="49" charset="0"/>
              </a:rPr>
              <a:t>:topic, "</a:t>
            </a:r>
            <a:r>
              <a:rPr lang="en-US" sz="2400" dirty="0" smtClean="0">
                <a:latin typeface="Lucida Console" pitchFamily="49" charset="0"/>
              </a:rPr>
              <a:t>conversation"</a:t>
            </a:r>
            <a:endParaRPr lang="sk-SK" sz="2400" dirty="0" smtClean="0">
              <a:latin typeface="Lucida Console" pitchFamily="49" charset="0"/>
            </a:endParaRPr>
          </a:p>
          <a:p>
            <a:pPr marL="457200" lvl="1" indent="0">
              <a:buNone/>
            </a:pPr>
            <a:r>
              <a:rPr lang="sk-SK" sz="2400" dirty="0">
                <a:latin typeface="Lucida Console" pitchFamily="49" charset="0"/>
              </a:rPr>
              <a:t>	</a:t>
            </a:r>
            <a:endParaRPr lang="sk-SK" sz="2400" dirty="0" smtClean="0">
              <a:latin typeface="Lucida Console" pitchFamily="49" charset="0"/>
            </a:endParaRPr>
          </a:p>
          <a:p>
            <a:pPr marL="457200" lvl="1" indent="0">
              <a:buNone/>
            </a:pPr>
            <a:r>
              <a:rPr lang="sk-SK" sz="2400" dirty="0">
                <a:latin typeface="Lucida Console" pitchFamily="49" charset="0"/>
              </a:rPr>
              <a:t>	</a:t>
            </a:r>
            <a:r>
              <a:rPr lang="sk-SK" sz="2400" dirty="0" err="1" smtClean="0">
                <a:latin typeface="Lucida Console" pitchFamily="49" charset="0"/>
              </a:rPr>
              <a:t>puts</a:t>
            </a:r>
            <a:r>
              <a:rPr lang="sk-SK" sz="2400" dirty="0" smtClean="0">
                <a:latin typeface="Lucida Console" pitchFamily="49" charset="0"/>
              </a:rPr>
              <a:t> </a:t>
            </a:r>
            <a:r>
              <a:rPr lang="sk-SK" sz="2400" dirty="0" err="1" smtClean="0">
                <a:latin typeface="Lucida Console" pitchFamily="49" charset="0"/>
              </a:rPr>
              <a:t>w.language</a:t>
            </a:r>
            <a:endParaRPr lang="sk-SK" sz="2400" dirty="0" smtClean="0">
              <a:latin typeface="Lucida Console" pitchFamily="49" charset="0"/>
            </a:endParaRPr>
          </a:p>
          <a:p>
            <a:pPr lvl="1"/>
            <a:endParaRPr lang="sk-SK" dirty="0" smtClean="0"/>
          </a:p>
        </p:txBody>
      </p:sp>
    </p:spTree>
    <p:extLst>
      <p:ext uri="{BB962C8B-B14F-4D97-AF65-F5344CB8AC3E}">
        <p14:creationId xmlns:p14="http://schemas.microsoft.com/office/powerpoint/2010/main" val="2060889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a:t>Dostupné nástroje v Ruby</a:t>
            </a:r>
          </a:p>
        </p:txBody>
      </p:sp>
      <p:sp>
        <p:nvSpPr>
          <p:cNvPr id="3" name="Content Placeholder 2"/>
          <p:cNvSpPr>
            <a:spLocks noGrp="1"/>
          </p:cNvSpPr>
          <p:nvPr>
            <p:ph idx="1"/>
          </p:nvPr>
        </p:nvSpPr>
        <p:spPr/>
        <p:txBody>
          <a:bodyPr/>
          <a:lstStyle/>
          <a:p>
            <a:r>
              <a:rPr lang="sk-SK" b="1" dirty="0" smtClean="0"/>
              <a:t>TREAT: </a:t>
            </a:r>
            <a:r>
              <a:rPr lang="sk-SK" b="1" dirty="0" err="1" smtClean="0"/>
              <a:t>The</a:t>
            </a:r>
            <a:r>
              <a:rPr lang="sk-SK" b="1" dirty="0" smtClean="0"/>
              <a:t> Ruby NLP </a:t>
            </a:r>
            <a:r>
              <a:rPr lang="sk-SK" b="1" dirty="0" err="1" smtClean="0"/>
              <a:t>Toolkit</a:t>
            </a:r>
            <a:endParaRPr lang="sk-SK" b="1" dirty="0" smtClean="0"/>
          </a:p>
          <a:p>
            <a:pPr lvl="1"/>
            <a:r>
              <a:rPr lang="sk-SK" dirty="0" smtClean="0"/>
              <a:t>POS </a:t>
            </a:r>
            <a:r>
              <a:rPr lang="sk-SK" dirty="0" err="1" smtClean="0"/>
              <a:t>tagy</a:t>
            </a:r>
            <a:r>
              <a:rPr lang="sk-SK" dirty="0" smtClean="0"/>
              <a:t> ako anotácie</a:t>
            </a:r>
          </a:p>
          <a:p>
            <a:pPr marL="457200" lvl="1" indent="0">
              <a:buNone/>
            </a:pPr>
            <a:r>
              <a:rPr lang="sk-SK" dirty="0"/>
              <a:t>	</a:t>
            </a:r>
            <a:r>
              <a:rPr lang="sk-SK" dirty="0" smtClean="0"/>
              <a:t>'</a:t>
            </a:r>
            <a:r>
              <a:rPr lang="sk-SK" dirty="0" err="1" smtClean="0"/>
              <a:t>running</a:t>
            </a:r>
            <a:r>
              <a:rPr lang="sk-SK" dirty="0" err="1"/>
              <a:t>'.tag</a:t>
            </a:r>
            <a:r>
              <a:rPr lang="sk-SK" dirty="0"/>
              <a:t> </a:t>
            </a:r>
            <a:r>
              <a:rPr lang="sk-SK" dirty="0" smtClean="0"/>
              <a:t>              </a:t>
            </a:r>
            <a:r>
              <a:rPr lang="sk-SK" dirty="0" smtClean="0">
                <a:solidFill>
                  <a:schemeClr val="tx1">
                    <a:lumMod val="65000"/>
                    <a:lumOff val="35000"/>
                  </a:schemeClr>
                </a:solidFill>
              </a:rPr>
              <a:t># </a:t>
            </a:r>
            <a:r>
              <a:rPr lang="sk-SK" dirty="0">
                <a:solidFill>
                  <a:schemeClr val="tx1">
                    <a:lumMod val="65000"/>
                    <a:lumOff val="35000"/>
                  </a:schemeClr>
                </a:solidFill>
              </a:rPr>
              <a:t>=&gt; "VBG" </a:t>
            </a:r>
            <a:endParaRPr lang="sk-SK" dirty="0" smtClean="0">
              <a:solidFill>
                <a:schemeClr val="tx1">
                  <a:lumMod val="65000"/>
                  <a:lumOff val="35000"/>
                </a:schemeClr>
              </a:solidFill>
            </a:endParaRPr>
          </a:p>
          <a:p>
            <a:pPr marL="457200" lvl="1" indent="0">
              <a:buNone/>
            </a:pPr>
            <a:r>
              <a:rPr lang="sk-SK" dirty="0"/>
              <a:t>	</a:t>
            </a:r>
            <a:r>
              <a:rPr lang="sk-SK" dirty="0" smtClean="0"/>
              <a:t>'</a:t>
            </a:r>
            <a:r>
              <a:rPr lang="sk-SK" dirty="0" err="1" smtClean="0"/>
              <a:t>running</a:t>
            </a:r>
            <a:r>
              <a:rPr lang="sk-SK" dirty="0" err="1"/>
              <a:t>'.category</a:t>
            </a:r>
            <a:r>
              <a:rPr lang="sk-SK" dirty="0"/>
              <a:t> </a:t>
            </a:r>
            <a:r>
              <a:rPr lang="sk-SK" dirty="0" smtClean="0"/>
              <a:t>    </a:t>
            </a:r>
            <a:r>
              <a:rPr lang="sk-SK" dirty="0" smtClean="0">
                <a:solidFill>
                  <a:schemeClr val="tx1">
                    <a:lumMod val="65000"/>
                    <a:lumOff val="35000"/>
                  </a:schemeClr>
                </a:solidFill>
              </a:rPr>
              <a:t># </a:t>
            </a:r>
            <a:r>
              <a:rPr lang="sk-SK" dirty="0">
                <a:solidFill>
                  <a:schemeClr val="tx1">
                    <a:lumMod val="65000"/>
                    <a:lumOff val="35000"/>
                  </a:schemeClr>
                </a:solidFill>
              </a:rPr>
              <a:t>=&gt; </a:t>
            </a:r>
            <a:r>
              <a:rPr lang="sk-SK" dirty="0" smtClean="0">
                <a:solidFill>
                  <a:schemeClr val="tx1">
                    <a:lumMod val="65000"/>
                    <a:lumOff val="35000"/>
                  </a:schemeClr>
                </a:solidFill>
              </a:rPr>
              <a:t>"</a:t>
            </a:r>
            <a:r>
              <a:rPr lang="sk-SK" dirty="0" err="1">
                <a:solidFill>
                  <a:schemeClr val="tx1">
                    <a:lumMod val="65000"/>
                    <a:lumOff val="35000"/>
                  </a:schemeClr>
                </a:solidFill>
              </a:rPr>
              <a:t>noun</a:t>
            </a:r>
            <a:r>
              <a:rPr lang="sk-SK" dirty="0">
                <a:solidFill>
                  <a:schemeClr val="tx1">
                    <a:lumMod val="65000"/>
                    <a:lumOff val="35000"/>
                  </a:schemeClr>
                </a:solidFill>
              </a:rPr>
              <a:t>" </a:t>
            </a:r>
            <a:endParaRPr lang="sk-SK" dirty="0" smtClean="0">
              <a:solidFill>
                <a:schemeClr val="tx1">
                  <a:lumMod val="65000"/>
                  <a:lumOff val="35000"/>
                </a:schemeClr>
              </a:solidFill>
            </a:endParaRPr>
          </a:p>
          <a:p>
            <a:pPr marL="457200" lvl="1" indent="0">
              <a:buNone/>
            </a:pPr>
            <a:r>
              <a:rPr lang="sk-SK" dirty="0"/>
              <a:t>	</a:t>
            </a:r>
            <a:r>
              <a:rPr lang="sk-SK" dirty="0" smtClean="0"/>
              <a:t>'</a:t>
            </a:r>
            <a:r>
              <a:rPr lang="sk-SK" dirty="0" err="1" smtClean="0"/>
              <a:t>inflection</a:t>
            </a:r>
            <a:r>
              <a:rPr lang="sk-SK" dirty="0" err="1"/>
              <a:t>'.tag</a:t>
            </a:r>
            <a:r>
              <a:rPr lang="sk-SK" dirty="0"/>
              <a:t> </a:t>
            </a:r>
            <a:r>
              <a:rPr lang="sk-SK" dirty="0" smtClean="0"/>
              <a:t>           </a:t>
            </a:r>
            <a:r>
              <a:rPr lang="sk-SK" dirty="0" smtClean="0">
                <a:solidFill>
                  <a:schemeClr val="tx1">
                    <a:lumMod val="65000"/>
                    <a:lumOff val="35000"/>
                  </a:schemeClr>
                </a:solidFill>
              </a:rPr>
              <a:t># </a:t>
            </a:r>
            <a:r>
              <a:rPr lang="sk-SK" dirty="0">
                <a:solidFill>
                  <a:schemeClr val="tx1">
                    <a:lumMod val="65000"/>
                    <a:lumOff val="35000"/>
                  </a:schemeClr>
                </a:solidFill>
              </a:rPr>
              <a:t>=&gt; "NN" </a:t>
            </a:r>
            <a:r>
              <a:rPr lang="sk-SK" dirty="0" smtClean="0"/>
              <a:t>	</a:t>
            </a:r>
          </a:p>
          <a:p>
            <a:pPr marL="457200" lvl="1" indent="0">
              <a:buNone/>
            </a:pPr>
            <a:r>
              <a:rPr lang="sk-SK" dirty="0"/>
              <a:t>	</a:t>
            </a:r>
            <a:r>
              <a:rPr lang="sk-SK" dirty="0" smtClean="0"/>
              <a:t>'</a:t>
            </a:r>
            <a:r>
              <a:rPr lang="sk-SK" dirty="0" err="1" smtClean="0"/>
              <a:t>inflection</a:t>
            </a:r>
            <a:r>
              <a:rPr lang="sk-SK" dirty="0" err="1"/>
              <a:t>'.category</a:t>
            </a:r>
            <a:r>
              <a:rPr lang="sk-SK" dirty="0"/>
              <a:t> </a:t>
            </a:r>
            <a:r>
              <a:rPr lang="sk-SK" dirty="0" smtClean="0"/>
              <a:t> </a:t>
            </a:r>
            <a:r>
              <a:rPr lang="sk-SK" dirty="0" smtClean="0">
                <a:solidFill>
                  <a:schemeClr val="tx1">
                    <a:lumMod val="65000"/>
                    <a:lumOff val="35000"/>
                  </a:schemeClr>
                </a:solidFill>
              </a:rPr>
              <a:t># </a:t>
            </a:r>
            <a:r>
              <a:rPr lang="sk-SK" dirty="0">
                <a:solidFill>
                  <a:schemeClr val="tx1">
                    <a:lumMod val="65000"/>
                    <a:lumOff val="35000"/>
                  </a:schemeClr>
                </a:solidFill>
              </a:rPr>
              <a:t>=&gt; "</a:t>
            </a:r>
            <a:r>
              <a:rPr lang="sk-SK" dirty="0" err="1">
                <a:solidFill>
                  <a:schemeClr val="tx1">
                    <a:lumMod val="65000"/>
                    <a:lumOff val="35000"/>
                  </a:schemeClr>
                </a:solidFill>
              </a:rPr>
              <a:t>noun</a:t>
            </a:r>
            <a:r>
              <a:rPr lang="sk-SK" dirty="0">
                <a:solidFill>
                  <a:schemeClr val="tx1">
                    <a:lumMod val="65000"/>
                    <a:lumOff val="35000"/>
                  </a:schemeClr>
                </a:solidFill>
              </a:rPr>
              <a:t>"</a:t>
            </a:r>
            <a:endParaRPr lang="sk-SK" dirty="0" smtClean="0">
              <a:solidFill>
                <a:schemeClr val="tx1">
                  <a:lumMod val="65000"/>
                  <a:lumOff val="35000"/>
                </a:schemeClr>
              </a:solidFill>
            </a:endParaRPr>
          </a:p>
        </p:txBody>
      </p:sp>
    </p:spTree>
    <p:extLst>
      <p:ext uri="{BB962C8B-B14F-4D97-AF65-F5344CB8AC3E}">
        <p14:creationId xmlns:p14="http://schemas.microsoft.com/office/powerpoint/2010/main" val="6083724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a:t>Dostupné nástroje v Ruby</a:t>
            </a:r>
          </a:p>
        </p:txBody>
      </p:sp>
      <p:sp>
        <p:nvSpPr>
          <p:cNvPr id="3" name="Content Placeholder 2"/>
          <p:cNvSpPr>
            <a:spLocks noGrp="1"/>
          </p:cNvSpPr>
          <p:nvPr>
            <p:ph idx="1"/>
          </p:nvPr>
        </p:nvSpPr>
        <p:spPr>
          <a:xfrm>
            <a:off x="457200" y="1600200"/>
            <a:ext cx="8382000" cy="5257800"/>
          </a:xfrm>
        </p:spPr>
        <p:txBody>
          <a:bodyPr>
            <a:normAutofit fontScale="85000" lnSpcReduction="20000"/>
          </a:bodyPr>
          <a:lstStyle/>
          <a:p>
            <a:r>
              <a:rPr lang="sk-SK" sz="3900" b="1" dirty="0" smtClean="0"/>
              <a:t>TREAT: </a:t>
            </a:r>
            <a:r>
              <a:rPr lang="sk-SK" sz="3900" b="1" dirty="0" err="1" smtClean="0"/>
              <a:t>The</a:t>
            </a:r>
            <a:r>
              <a:rPr lang="sk-SK" sz="3900" b="1" dirty="0" smtClean="0"/>
              <a:t> Ruby NLP </a:t>
            </a:r>
            <a:r>
              <a:rPr lang="sk-SK" sz="3900" b="1" dirty="0" err="1" smtClean="0"/>
              <a:t>Toolkit</a:t>
            </a:r>
            <a:endParaRPr lang="sk-SK" sz="3900" b="1" dirty="0" smtClean="0"/>
          </a:p>
          <a:p>
            <a:pPr lvl="1"/>
            <a:r>
              <a:rPr lang="sk-SK" sz="3000" dirty="0" smtClean="0"/>
              <a:t>Rozhranie nad </a:t>
            </a:r>
            <a:r>
              <a:rPr lang="sk-SK" sz="3000" dirty="0" err="1" smtClean="0"/>
              <a:t>WordNet-om</a:t>
            </a:r>
            <a:endParaRPr lang="sk-SK" sz="3000" dirty="0"/>
          </a:p>
          <a:p>
            <a:pPr marL="457200" lvl="1" indent="0">
              <a:buNone/>
            </a:pPr>
            <a:endParaRPr lang="sk-SK" sz="2600" dirty="0" smtClean="0">
              <a:latin typeface="Lucida Console" pitchFamily="49" charset="0"/>
            </a:endParaRPr>
          </a:p>
          <a:p>
            <a:pPr marL="457200" lvl="1" indent="0">
              <a:buNone/>
            </a:pPr>
            <a:r>
              <a:rPr lang="sk-SK" sz="2600" dirty="0" smtClean="0">
                <a:latin typeface="Lucida Console" pitchFamily="49" charset="0"/>
              </a:rPr>
              <a:t>'</a:t>
            </a:r>
            <a:r>
              <a:rPr lang="sk-SK" sz="2600" dirty="0" err="1" smtClean="0">
                <a:latin typeface="Lucida Console" pitchFamily="49" charset="0"/>
              </a:rPr>
              <a:t>ripe</a:t>
            </a:r>
            <a:r>
              <a:rPr lang="sk-SK" sz="2600" dirty="0" err="1">
                <a:latin typeface="Lucida Console" pitchFamily="49" charset="0"/>
              </a:rPr>
              <a:t>'.synonyms</a:t>
            </a:r>
            <a:r>
              <a:rPr lang="sk-SK" sz="2600" dirty="0">
                <a:latin typeface="Lucida Console" pitchFamily="49" charset="0"/>
              </a:rPr>
              <a:t> </a:t>
            </a:r>
            <a:endParaRPr lang="sk-SK" sz="2600" dirty="0" smtClean="0">
              <a:latin typeface="Lucida Console" pitchFamily="49" charset="0"/>
            </a:endParaRPr>
          </a:p>
          <a:p>
            <a:pPr marL="457200" lvl="1" indent="0">
              <a:buNone/>
            </a:pPr>
            <a:r>
              <a:rPr lang="sk-SK" sz="2600" dirty="0" smtClean="0">
                <a:solidFill>
                  <a:schemeClr val="tx1">
                    <a:lumMod val="65000"/>
                    <a:lumOff val="35000"/>
                  </a:schemeClr>
                </a:solidFill>
                <a:latin typeface="Lucida Console" pitchFamily="49" charset="0"/>
              </a:rPr>
              <a:t># </a:t>
            </a:r>
            <a:r>
              <a:rPr lang="sk-SK" sz="2600" dirty="0">
                <a:solidFill>
                  <a:schemeClr val="tx1">
                    <a:lumMod val="65000"/>
                    <a:lumOff val="35000"/>
                  </a:schemeClr>
                </a:solidFill>
                <a:latin typeface="Lucida Console" pitchFamily="49" charset="0"/>
              </a:rPr>
              <a:t>=&gt; ["</a:t>
            </a:r>
            <a:r>
              <a:rPr lang="sk-SK" sz="2600" dirty="0" err="1">
                <a:solidFill>
                  <a:schemeClr val="tx1">
                    <a:lumMod val="65000"/>
                    <a:lumOff val="35000"/>
                  </a:schemeClr>
                </a:solidFill>
                <a:latin typeface="Lucida Console" pitchFamily="49" charset="0"/>
              </a:rPr>
              <a:t>mature</a:t>
            </a:r>
            <a:r>
              <a:rPr lang="sk-SK" sz="2600" dirty="0">
                <a:solidFill>
                  <a:schemeClr val="tx1">
                    <a:lumMod val="65000"/>
                    <a:lumOff val="35000"/>
                  </a:schemeClr>
                </a:solidFill>
                <a:latin typeface="Lucida Console" pitchFamily="49" charset="0"/>
              </a:rPr>
              <a:t>", "</a:t>
            </a:r>
            <a:r>
              <a:rPr lang="sk-SK" sz="2600" dirty="0" err="1">
                <a:solidFill>
                  <a:schemeClr val="tx1">
                    <a:lumMod val="65000"/>
                    <a:lumOff val="35000"/>
                  </a:schemeClr>
                </a:solidFill>
                <a:latin typeface="Lucida Console" pitchFamily="49" charset="0"/>
              </a:rPr>
              <a:t>ripe</a:t>
            </a:r>
            <a:r>
              <a:rPr lang="sk-SK" sz="2600" dirty="0">
                <a:solidFill>
                  <a:schemeClr val="tx1">
                    <a:lumMod val="65000"/>
                    <a:lumOff val="35000"/>
                  </a:schemeClr>
                </a:solidFill>
                <a:latin typeface="Lucida Console" pitchFamily="49" charset="0"/>
              </a:rPr>
              <a:t>(p)", "</a:t>
            </a:r>
            <a:r>
              <a:rPr lang="sk-SK" sz="2600" dirty="0" err="1">
                <a:solidFill>
                  <a:schemeClr val="tx1">
                    <a:lumMod val="65000"/>
                    <a:lumOff val="35000"/>
                  </a:schemeClr>
                </a:solidFill>
                <a:latin typeface="Lucida Console" pitchFamily="49" charset="0"/>
              </a:rPr>
              <a:t>good</a:t>
            </a:r>
            <a:r>
              <a:rPr lang="sk-SK" sz="2600" dirty="0">
                <a:solidFill>
                  <a:schemeClr val="tx1">
                    <a:lumMod val="65000"/>
                    <a:lumOff val="35000"/>
                  </a:schemeClr>
                </a:solidFill>
                <a:latin typeface="Lucida Console" pitchFamily="49" charset="0"/>
              </a:rPr>
              <a:t>", "</a:t>
            </a:r>
            <a:r>
              <a:rPr lang="sk-SK" sz="2600" dirty="0" err="1">
                <a:solidFill>
                  <a:schemeClr val="tx1">
                    <a:lumMod val="65000"/>
                    <a:lumOff val="35000"/>
                  </a:schemeClr>
                </a:solidFill>
                <a:latin typeface="Lucida Console" pitchFamily="49" charset="0"/>
              </a:rPr>
              <a:t>right</a:t>
            </a:r>
            <a:r>
              <a:rPr lang="sk-SK" sz="2600" dirty="0">
                <a:solidFill>
                  <a:schemeClr val="tx1">
                    <a:lumMod val="65000"/>
                    <a:lumOff val="35000"/>
                  </a:schemeClr>
                </a:solidFill>
                <a:latin typeface="Lucida Console" pitchFamily="49" charset="0"/>
              </a:rPr>
              <a:t>", "</a:t>
            </a:r>
            <a:r>
              <a:rPr lang="sk-SK" sz="2600" dirty="0" err="1">
                <a:solidFill>
                  <a:schemeClr val="tx1">
                    <a:lumMod val="65000"/>
                    <a:lumOff val="35000"/>
                  </a:schemeClr>
                </a:solidFill>
                <a:latin typeface="Lucida Console" pitchFamily="49" charset="0"/>
              </a:rPr>
              <a:t>advanced</a:t>
            </a:r>
            <a:r>
              <a:rPr lang="sk-SK" sz="2600" dirty="0">
                <a:solidFill>
                  <a:schemeClr val="tx1">
                    <a:lumMod val="65000"/>
                    <a:lumOff val="35000"/>
                  </a:schemeClr>
                </a:solidFill>
                <a:latin typeface="Lucida Console" pitchFamily="49" charset="0"/>
              </a:rPr>
              <a:t>"] </a:t>
            </a:r>
            <a:endParaRPr lang="sk-SK" sz="2600" dirty="0" smtClean="0">
              <a:solidFill>
                <a:schemeClr val="tx1">
                  <a:lumMod val="65000"/>
                  <a:lumOff val="35000"/>
                </a:schemeClr>
              </a:solidFill>
              <a:latin typeface="Lucida Console" pitchFamily="49" charset="0"/>
            </a:endParaRPr>
          </a:p>
          <a:p>
            <a:pPr marL="457200" lvl="1" indent="0">
              <a:buNone/>
            </a:pPr>
            <a:r>
              <a:rPr lang="sk-SK" sz="2600" dirty="0" smtClean="0">
                <a:latin typeface="Lucida Console" pitchFamily="49" charset="0"/>
              </a:rPr>
              <a:t>'</a:t>
            </a:r>
            <a:r>
              <a:rPr lang="sk-SK" sz="2600" dirty="0" err="1" smtClean="0">
                <a:latin typeface="Lucida Console" pitchFamily="49" charset="0"/>
              </a:rPr>
              <a:t>ripe</a:t>
            </a:r>
            <a:r>
              <a:rPr lang="sk-SK" sz="2600" dirty="0" err="1">
                <a:latin typeface="Lucida Console" pitchFamily="49" charset="0"/>
              </a:rPr>
              <a:t>'.antonyms</a:t>
            </a:r>
            <a:r>
              <a:rPr lang="sk-SK" sz="2600" dirty="0">
                <a:latin typeface="Lucida Console" pitchFamily="49" charset="0"/>
              </a:rPr>
              <a:t> </a:t>
            </a:r>
            <a:endParaRPr lang="sk-SK" sz="2600" dirty="0" smtClean="0">
              <a:latin typeface="Lucida Console" pitchFamily="49" charset="0"/>
            </a:endParaRPr>
          </a:p>
          <a:p>
            <a:pPr marL="457200" lvl="1" indent="0">
              <a:buNone/>
            </a:pPr>
            <a:r>
              <a:rPr lang="sk-SK" sz="2600" dirty="0" smtClean="0">
                <a:solidFill>
                  <a:schemeClr val="tx1">
                    <a:lumMod val="65000"/>
                    <a:lumOff val="35000"/>
                  </a:schemeClr>
                </a:solidFill>
                <a:latin typeface="Lucida Console" pitchFamily="49" charset="0"/>
              </a:rPr>
              <a:t># </a:t>
            </a:r>
            <a:r>
              <a:rPr lang="sk-SK" sz="2600" dirty="0">
                <a:solidFill>
                  <a:schemeClr val="tx1">
                    <a:lumMod val="65000"/>
                    <a:lumOff val="35000"/>
                  </a:schemeClr>
                </a:solidFill>
                <a:latin typeface="Lucida Console" pitchFamily="49" charset="0"/>
              </a:rPr>
              <a:t>=&gt; ["</a:t>
            </a:r>
            <a:r>
              <a:rPr lang="sk-SK" sz="2600" dirty="0" err="1">
                <a:solidFill>
                  <a:schemeClr val="tx1">
                    <a:lumMod val="65000"/>
                    <a:lumOff val="35000"/>
                  </a:schemeClr>
                </a:solidFill>
                <a:latin typeface="Lucida Console" pitchFamily="49" charset="0"/>
              </a:rPr>
              <a:t>green</a:t>
            </a:r>
            <a:r>
              <a:rPr lang="sk-SK" sz="2600" dirty="0">
                <a:solidFill>
                  <a:schemeClr val="tx1">
                    <a:lumMod val="65000"/>
                    <a:lumOff val="35000"/>
                  </a:schemeClr>
                </a:solidFill>
                <a:latin typeface="Lucida Console" pitchFamily="49" charset="0"/>
              </a:rPr>
              <a:t>", "</a:t>
            </a:r>
            <a:r>
              <a:rPr lang="sk-SK" sz="2600" dirty="0" err="1">
                <a:solidFill>
                  <a:schemeClr val="tx1">
                    <a:lumMod val="65000"/>
                    <a:lumOff val="35000"/>
                  </a:schemeClr>
                </a:solidFill>
                <a:latin typeface="Lucida Console" pitchFamily="49" charset="0"/>
              </a:rPr>
              <a:t>unripe</a:t>
            </a:r>
            <a:r>
              <a:rPr lang="sk-SK" sz="2600" dirty="0">
                <a:solidFill>
                  <a:schemeClr val="tx1">
                    <a:lumMod val="65000"/>
                    <a:lumOff val="35000"/>
                  </a:schemeClr>
                </a:solidFill>
                <a:latin typeface="Lucida Console" pitchFamily="49" charset="0"/>
              </a:rPr>
              <a:t>", "</a:t>
            </a:r>
            <a:r>
              <a:rPr lang="sk-SK" sz="2600" dirty="0" err="1">
                <a:solidFill>
                  <a:schemeClr val="tx1">
                    <a:lumMod val="65000"/>
                    <a:lumOff val="35000"/>
                  </a:schemeClr>
                </a:solidFill>
                <a:latin typeface="Lucida Console" pitchFamily="49" charset="0"/>
              </a:rPr>
              <a:t>unripened</a:t>
            </a:r>
            <a:r>
              <a:rPr lang="sk-SK" sz="2600" dirty="0">
                <a:solidFill>
                  <a:schemeClr val="tx1">
                    <a:lumMod val="65000"/>
                    <a:lumOff val="35000"/>
                  </a:schemeClr>
                </a:solidFill>
                <a:latin typeface="Lucida Console" pitchFamily="49" charset="0"/>
              </a:rPr>
              <a:t>", "</a:t>
            </a:r>
            <a:r>
              <a:rPr lang="sk-SK" sz="2600" dirty="0" err="1">
                <a:solidFill>
                  <a:schemeClr val="tx1">
                    <a:lumMod val="65000"/>
                    <a:lumOff val="35000"/>
                  </a:schemeClr>
                </a:solidFill>
                <a:latin typeface="Lucida Console" pitchFamily="49" charset="0"/>
              </a:rPr>
              <a:t>immature</a:t>
            </a:r>
            <a:r>
              <a:rPr lang="sk-SK" sz="2600" dirty="0">
                <a:solidFill>
                  <a:schemeClr val="tx1">
                    <a:lumMod val="65000"/>
                    <a:lumOff val="35000"/>
                  </a:schemeClr>
                </a:solidFill>
                <a:latin typeface="Lucida Console" pitchFamily="49" charset="0"/>
              </a:rPr>
              <a:t>"] </a:t>
            </a:r>
            <a:endParaRPr lang="sk-SK" sz="2600" dirty="0" smtClean="0">
              <a:solidFill>
                <a:schemeClr val="tx1">
                  <a:lumMod val="65000"/>
                  <a:lumOff val="35000"/>
                </a:schemeClr>
              </a:solidFill>
              <a:latin typeface="Lucida Console" pitchFamily="49" charset="0"/>
            </a:endParaRPr>
          </a:p>
          <a:p>
            <a:pPr marL="457200" lvl="1" indent="0">
              <a:buNone/>
            </a:pPr>
            <a:r>
              <a:rPr lang="sk-SK" sz="2600" dirty="0" smtClean="0">
                <a:latin typeface="Lucida Console" pitchFamily="49" charset="0"/>
              </a:rPr>
              <a:t>'</a:t>
            </a:r>
            <a:r>
              <a:rPr lang="sk-SK" sz="2600" dirty="0" err="1" smtClean="0">
                <a:latin typeface="Lucida Console" pitchFamily="49" charset="0"/>
              </a:rPr>
              <a:t>coffee</a:t>
            </a:r>
            <a:r>
              <a:rPr lang="sk-SK" sz="2600" dirty="0" err="1">
                <a:latin typeface="Lucida Console" pitchFamily="49" charset="0"/>
              </a:rPr>
              <a:t>'.hypernyms</a:t>
            </a:r>
            <a:r>
              <a:rPr lang="sk-SK" sz="2600" dirty="0">
                <a:latin typeface="Lucida Console" pitchFamily="49" charset="0"/>
              </a:rPr>
              <a:t> </a:t>
            </a:r>
            <a:endParaRPr lang="sk-SK" sz="2600" dirty="0" smtClean="0">
              <a:latin typeface="Lucida Console" pitchFamily="49" charset="0"/>
            </a:endParaRPr>
          </a:p>
          <a:p>
            <a:pPr marL="457200" lvl="1" indent="0">
              <a:buNone/>
            </a:pPr>
            <a:r>
              <a:rPr lang="sk-SK" sz="2600" dirty="0" smtClean="0">
                <a:solidFill>
                  <a:schemeClr val="tx1">
                    <a:lumMod val="65000"/>
                    <a:lumOff val="35000"/>
                  </a:schemeClr>
                </a:solidFill>
                <a:latin typeface="Lucida Console" pitchFamily="49" charset="0"/>
              </a:rPr>
              <a:t># </a:t>
            </a:r>
            <a:r>
              <a:rPr lang="sk-SK" sz="2600" dirty="0">
                <a:solidFill>
                  <a:schemeClr val="tx1">
                    <a:lumMod val="65000"/>
                    <a:lumOff val="35000"/>
                  </a:schemeClr>
                </a:solidFill>
                <a:latin typeface="Lucida Console" pitchFamily="49" charset="0"/>
              </a:rPr>
              <a:t>=&gt; ["</a:t>
            </a:r>
            <a:r>
              <a:rPr lang="sk-SK" sz="2600" dirty="0" err="1">
                <a:solidFill>
                  <a:schemeClr val="tx1">
                    <a:lumMod val="65000"/>
                    <a:lumOff val="35000"/>
                  </a:schemeClr>
                </a:solidFill>
                <a:latin typeface="Lucida Console" pitchFamily="49" charset="0"/>
              </a:rPr>
              <a:t>beverage</a:t>
            </a:r>
            <a:r>
              <a:rPr lang="sk-SK" sz="2600" dirty="0">
                <a:solidFill>
                  <a:schemeClr val="tx1">
                    <a:lumMod val="65000"/>
                    <a:lumOff val="35000"/>
                  </a:schemeClr>
                </a:solidFill>
                <a:latin typeface="Lucida Console" pitchFamily="49" charset="0"/>
              </a:rPr>
              <a:t>", "drink", [...], "</a:t>
            </a:r>
            <a:r>
              <a:rPr lang="sk-SK" sz="2600" dirty="0" err="1">
                <a:solidFill>
                  <a:schemeClr val="tx1">
                    <a:lumMod val="65000"/>
                    <a:lumOff val="35000"/>
                  </a:schemeClr>
                </a:solidFill>
                <a:latin typeface="Lucida Console" pitchFamily="49" charset="0"/>
              </a:rPr>
              <a:t>drinkable</a:t>
            </a:r>
            <a:r>
              <a:rPr lang="sk-SK" sz="2600" dirty="0">
                <a:solidFill>
                  <a:schemeClr val="tx1">
                    <a:lumMod val="65000"/>
                    <a:lumOff val="35000"/>
                  </a:schemeClr>
                </a:solidFill>
                <a:latin typeface="Lucida Console" pitchFamily="49" charset="0"/>
              </a:rPr>
              <a:t>", "</a:t>
            </a:r>
            <a:r>
              <a:rPr lang="sk-SK" sz="2600" dirty="0" err="1">
                <a:solidFill>
                  <a:schemeClr val="tx1">
                    <a:lumMod val="65000"/>
                    <a:lumOff val="35000"/>
                  </a:schemeClr>
                </a:solidFill>
                <a:latin typeface="Lucida Console" pitchFamily="49" charset="0"/>
              </a:rPr>
              <a:t>potable</a:t>
            </a:r>
            <a:r>
              <a:rPr lang="sk-SK" sz="2600" dirty="0">
                <a:solidFill>
                  <a:schemeClr val="tx1">
                    <a:lumMod val="65000"/>
                    <a:lumOff val="35000"/>
                  </a:schemeClr>
                </a:solidFill>
                <a:latin typeface="Lucida Console" pitchFamily="49" charset="0"/>
              </a:rPr>
              <a:t>"] </a:t>
            </a:r>
            <a:endParaRPr lang="sk-SK" sz="2600" dirty="0" smtClean="0">
              <a:solidFill>
                <a:schemeClr val="tx1">
                  <a:lumMod val="65000"/>
                  <a:lumOff val="35000"/>
                </a:schemeClr>
              </a:solidFill>
              <a:latin typeface="Lucida Console" pitchFamily="49" charset="0"/>
            </a:endParaRPr>
          </a:p>
          <a:p>
            <a:pPr marL="457200" lvl="1" indent="0">
              <a:buNone/>
            </a:pPr>
            <a:r>
              <a:rPr lang="sk-SK" sz="2600" dirty="0" smtClean="0">
                <a:latin typeface="Lucida Console" pitchFamily="49" charset="0"/>
              </a:rPr>
              <a:t>'</a:t>
            </a:r>
            <a:r>
              <a:rPr lang="sk-SK" sz="2600" dirty="0" err="1" smtClean="0">
                <a:latin typeface="Lucida Console" pitchFamily="49" charset="0"/>
              </a:rPr>
              <a:t>juice</a:t>
            </a:r>
            <a:r>
              <a:rPr lang="sk-SK" sz="2600" dirty="0" err="1">
                <a:latin typeface="Lucida Console" pitchFamily="49" charset="0"/>
              </a:rPr>
              <a:t>'.hyponyms</a:t>
            </a:r>
            <a:r>
              <a:rPr lang="sk-SK" sz="2600" dirty="0">
                <a:latin typeface="Lucida Console" pitchFamily="49" charset="0"/>
              </a:rPr>
              <a:t> </a:t>
            </a:r>
            <a:endParaRPr lang="sk-SK" sz="2600" dirty="0" smtClean="0">
              <a:latin typeface="Lucida Console" pitchFamily="49" charset="0"/>
            </a:endParaRPr>
          </a:p>
          <a:p>
            <a:pPr marL="457200" lvl="1" indent="0">
              <a:buNone/>
            </a:pPr>
            <a:r>
              <a:rPr lang="sk-SK" sz="2600" dirty="0" smtClean="0">
                <a:solidFill>
                  <a:schemeClr val="tx1">
                    <a:lumMod val="65000"/>
                    <a:lumOff val="35000"/>
                  </a:schemeClr>
                </a:solidFill>
                <a:latin typeface="Lucida Console" pitchFamily="49" charset="0"/>
              </a:rPr>
              <a:t># </a:t>
            </a:r>
            <a:r>
              <a:rPr lang="sk-SK" sz="2600" dirty="0">
                <a:solidFill>
                  <a:schemeClr val="tx1">
                    <a:lumMod val="65000"/>
                    <a:lumOff val="35000"/>
                  </a:schemeClr>
                </a:solidFill>
                <a:latin typeface="Lucida Console" pitchFamily="49" charset="0"/>
              </a:rPr>
              <a:t>=&gt; ["</a:t>
            </a:r>
            <a:r>
              <a:rPr lang="sk-SK" sz="2600" dirty="0" err="1">
                <a:solidFill>
                  <a:schemeClr val="tx1">
                    <a:lumMod val="65000"/>
                    <a:lumOff val="35000"/>
                  </a:schemeClr>
                </a:solidFill>
                <a:latin typeface="Lucida Console" pitchFamily="49" charset="0"/>
              </a:rPr>
              <a:t>lemon_juice</a:t>
            </a:r>
            <a:r>
              <a:rPr lang="sk-SK" sz="2600" dirty="0">
                <a:solidFill>
                  <a:schemeClr val="tx1">
                    <a:lumMod val="65000"/>
                    <a:lumOff val="35000"/>
                  </a:schemeClr>
                </a:solidFill>
                <a:latin typeface="Lucida Console" pitchFamily="49" charset="0"/>
              </a:rPr>
              <a:t>", "</a:t>
            </a:r>
            <a:r>
              <a:rPr lang="sk-SK" sz="2600" dirty="0" err="1">
                <a:solidFill>
                  <a:schemeClr val="tx1">
                    <a:lumMod val="65000"/>
                    <a:lumOff val="35000"/>
                  </a:schemeClr>
                </a:solidFill>
                <a:latin typeface="Lucida Console" pitchFamily="49" charset="0"/>
              </a:rPr>
              <a:t>lime_juice</a:t>
            </a:r>
            <a:r>
              <a:rPr lang="sk-SK" sz="2600" dirty="0">
                <a:solidFill>
                  <a:schemeClr val="tx1">
                    <a:lumMod val="65000"/>
                    <a:lumOff val="35000"/>
                  </a:schemeClr>
                </a:solidFill>
                <a:latin typeface="Lucida Console" pitchFamily="49" charset="0"/>
              </a:rPr>
              <a:t>", [...], "</a:t>
            </a:r>
            <a:r>
              <a:rPr lang="sk-SK" sz="2600" dirty="0" err="1">
                <a:solidFill>
                  <a:schemeClr val="tx1">
                    <a:lumMod val="65000"/>
                    <a:lumOff val="35000"/>
                  </a:schemeClr>
                </a:solidFill>
                <a:latin typeface="Lucida Console" pitchFamily="49" charset="0"/>
              </a:rPr>
              <a:t>digestive_fluid</a:t>
            </a:r>
            <a:r>
              <a:rPr lang="sk-SK" sz="2600" dirty="0">
                <a:solidFill>
                  <a:schemeClr val="tx1">
                    <a:lumMod val="65000"/>
                    <a:lumOff val="35000"/>
                  </a:schemeClr>
                </a:solidFill>
                <a:latin typeface="Lucida Console" pitchFamily="49" charset="0"/>
              </a:rPr>
              <a:t>"]</a:t>
            </a:r>
          </a:p>
        </p:txBody>
      </p:sp>
    </p:spTree>
    <p:extLst>
      <p:ext uri="{BB962C8B-B14F-4D97-AF65-F5344CB8AC3E}">
        <p14:creationId xmlns:p14="http://schemas.microsoft.com/office/powerpoint/2010/main" val="31307906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a:t>Dostupné nástroje v Ruby</a:t>
            </a:r>
          </a:p>
        </p:txBody>
      </p:sp>
      <p:sp>
        <p:nvSpPr>
          <p:cNvPr id="3" name="Content Placeholder 2"/>
          <p:cNvSpPr>
            <a:spLocks noGrp="1"/>
          </p:cNvSpPr>
          <p:nvPr>
            <p:ph idx="1"/>
          </p:nvPr>
        </p:nvSpPr>
        <p:spPr>
          <a:xfrm>
            <a:off x="457200" y="1600200"/>
            <a:ext cx="8382000" cy="5257800"/>
          </a:xfrm>
        </p:spPr>
        <p:txBody>
          <a:bodyPr>
            <a:normAutofit/>
          </a:bodyPr>
          <a:lstStyle/>
          <a:p>
            <a:r>
              <a:rPr lang="sk-SK" sz="3900" b="1" dirty="0" smtClean="0"/>
              <a:t>TREAT: </a:t>
            </a:r>
            <a:r>
              <a:rPr lang="sk-SK" sz="3900" b="1" dirty="0" err="1" smtClean="0"/>
              <a:t>The</a:t>
            </a:r>
            <a:r>
              <a:rPr lang="sk-SK" sz="3900" b="1" dirty="0" smtClean="0"/>
              <a:t> Ruby NLP </a:t>
            </a:r>
            <a:r>
              <a:rPr lang="sk-SK" sz="3900" b="1" dirty="0" err="1" smtClean="0"/>
              <a:t>Toolkit</a:t>
            </a:r>
            <a:endParaRPr lang="sk-SK" sz="3900" b="1" dirty="0" smtClean="0"/>
          </a:p>
          <a:p>
            <a:pPr lvl="1"/>
            <a:r>
              <a:rPr lang="sk-SK" sz="3000" dirty="0" smtClean="0"/>
              <a:t>A ďalšie:</a:t>
            </a:r>
          </a:p>
          <a:p>
            <a:pPr marL="457200" lvl="1" indent="0">
              <a:buNone/>
            </a:pPr>
            <a:endParaRPr lang="sk-SK" sz="2400" dirty="0" smtClean="0">
              <a:latin typeface="Lucida Console" pitchFamily="49" charset="0"/>
            </a:endParaRPr>
          </a:p>
          <a:p>
            <a:pPr marL="457200" lvl="1" indent="0">
              <a:buNone/>
            </a:pPr>
            <a:r>
              <a:rPr lang="sk-SK" sz="2400" dirty="0" smtClean="0">
                <a:latin typeface="Lucida Console" pitchFamily="49" charset="0"/>
              </a:rPr>
              <a:t>'</a:t>
            </a:r>
            <a:r>
              <a:rPr lang="sk-SK" sz="2400" dirty="0" err="1" smtClean="0">
                <a:latin typeface="Lucida Console" pitchFamily="49" charset="0"/>
              </a:rPr>
              <a:t>inflection</a:t>
            </a:r>
            <a:r>
              <a:rPr lang="sk-SK" sz="2400" dirty="0" err="1">
                <a:latin typeface="Lucida Console" pitchFamily="49" charset="0"/>
              </a:rPr>
              <a:t>'.plural</a:t>
            </a:r>
            <a:r>
              <a:rPr lang="sk-SK" sz="2400" dirty="0">
                <a:latin typeface="Lucida Console" pitchFamily="49" charset="0"/>
              </a:rPr>
              <a:t> </a:t>
            </a:r>
            <a:r>
              <a:rPr lang="sk-SK" sz="2400" dirty="0">
                <a:solidFill>
                  <a:schemeClr val="tx1">
                    <a:lumMod val="65000"/>
                    <a:lumOff val="35000"/>
                  </a:schemeClr>
                </a:solidFill>
                <a:latin typeface="Lucida Console" pitchFamily="49" charset="0"/>
              </a:rPr>
              <a:t># =&gt; "</a:t>
            </a:r>
            <a:r>
              <a:rPr lang="sk-SK" sz="2400" dirty="0" err="1">
                <a:solidFill>
                  <a:schemeClr val="tx1">
                    <a:lumMod val="65000"/>
                    <a:lumOff val="35000"/>
                  </a:schemeClr>
                </a:solidFill>
                <a:latin typeface="Lucida Console" pitchFamily="49" charset="0"/>
              </a:rPr>
              <a:t>inflections</a:t>
            </a:r>
            <a:r>
              <a:rPr lang="sk-SK" sz="2400" dirty="0">
                <a:solidFill>
                  <a:schemeClr val="tx1">
                    <a:lumMod val="65000"/>
                    <a:lumOff val="35000"/>
                  </a:schemeClr>
                </a:solidFill>
                <a:latin typeface="Lucida Console" pitchFamily="49" charset="0"/>
              </a:rPr>
              <a:t>" </a:t>
            </a:r>
            <a:endParaRPr lang="sk-SK" sz="2400" dirty="0" smtClean="0">
              <a:solidFill>
                <a:schemeClr val="tx1">
                  <a:lumMod val="65000"/>
                  <a:lumOff val="35000"/>
                </a:schemeClr>
              </a:solidFill>
              <a:latin typeface="Lucida Console" pitchFamily="49" charset="0"/>
            </a:endParaRPr>
          </a:p>
          <a:p>
            <a:pPr marL="457200" lvl="1" indent="0">
              <a:buNone/>
            </a:pPr>
            <a:r>
              <a:rPr lang="sk-SK" sz="2400" dirty="0" smtClean="0">
                <a:latin typeface="Lucida Console" pitchFamily="49" charset="0"/>
              </a:rPr>
              <a:t>'</a:t>
            </a:r>
            <a:r>
              <a:rPr lang="sk-SK" sz="2400" dirty="0" err="1" smtClean="0">
                <a:latin typeface="Lucida Console" pitchFamily="49" charset="0"/>
              </a:rPr>
              <a:t>inflections</a:t>
            </a:r>
            <a:r>
              <a:rPr lang="sk-SK" sz="2400" dirty="0" err="1">
                <a:latin typeface="Lucida Console" pitchFamily="49" charset="0"/>
              </a:rPr>
              <a:t>'.singular</a:t>
            </a:r>
            <a:r>
              <a:rPr lang="sk-SK" sz="2400" dirty="0">
                <a:latin typeface="Lucida Console" pitchFamily="49" charset="0"/>
              </a:rPr>
              <a:t> </a:t>
            </a:r>
            <a:r>
              <a:rPr lang="sk-SK" sz="2400" dirty="0">
                <a:solidFill>
                  <a:schemeClr val="tx1">
                    <a:lumMod val="65000"/>
                    <a:lumOff val="35000"/>
                  </a:schemeClr>
                </a:solidFill>
                <a:latin typeface="Lucida Console" pitchFamily="49" charset="0"/>
              </a:rPr>
              <a:t># =&gt; "</a:t>
            </a:r>
            <a:r>
              <a:rPr lang="sk-SK" sz="2400" dirty="0" err="1" smtClean="0">
                <a:solidFill>
                  <a:schemeClr val="tx1">
                    <a:lumMod val="65000"/>
                    <a:lumOff val="35000"/>
                  </a:schemeClr>
                </a:solidFill>
                <a:latin typeface="Lucida Console" pitchFamily="49" charset="0"/>
              </a:rPr>
              <a:t>inflection</a:t>
            </a:r>
            <a:r>
              <a:rPr lang="sk-SK" sz="2400" dirty="0" smtClean="0">
                <a:solidFill>
                  <a:schemeClr val="tx1">
                    <a:lumMod val="65000"/>
                    <a:lumOff val="35000"/>
                  </a:schemeClr>
                </a:solidFill>
                <a:latin typeface="Lucida Console" pitchFamily="49" charset="0"/>
              </a:rPr>
              <a:t>"</a:t>
            </a:r>
          </a:p>
          <a:p>
            <a:pPr marL="457200" lvl="1" indent="0">
              <a:buNone/>
            </a:pPr>
            <a:r>
              <a:rPr lang="sk-SK" sz="2400" dirty="0" smtClean="0">
                <a:latin typeface="Lucida Console" pitchFamily="49" charset="0"/>
              </a:rPr>
              <a:t>'</a:t>
            </a:r>
            <a:r>
              <a:rPr lang="sk-SK" sz="2400" dirty="0" err="1" smtClean="0">
                <a:latin typeface="Lucida Console" pitchFamily="49" charset="0"/>
              </a:rPr>
              <a:t>running</a:t>
            </a:r>
            <a:r>
              <a:rPr lang="sk-SK" sz="2400" dirty="0" err="1">
                <a:latin typeface="Lucida Console" pitchFamily="49" charset="0"/>
              </a:rPr>
              <a:t>'.infinitive</a:t>
            </a:r>
            <a:r>
              <a:rPr lang="sk-SK" sz="2400" dirty="0">
                <a:latin typeface="Lucida Console" pitchFamily="49" charset="0"/>
              </a:rPr>
              <a:t> </a:t>
            </a:r>
            <a:r>
              <a:rPr lang="sk-SK" sz="2400" dirty="0">
                <a:solidFill>
                  <a:schemeClr val="tx1">
                    <a:lumMod val="65000"/>
                    <a:lumOff val="35000"/>
                  </a:schemeClr>
                </a:solidFill>
                <a:latin typeface="Lucida Console" pitchFamily="49" charset="0"/>
              </a:rPr>
              <a:t># =&gt; "</a:t>
            </a:r>
            <a:r>
              <a:rPr lang="sk-SK" sz="2400" dirty="0" err="1">
                <a:solidFill>
                  <a:schemeClr val="tx1">
                    <a:lumMod val="65000"/>
                    <a:lumOff val="35000"/>
                  </a:schemeClr>
                </a:solidFill>
                <a:latin typeface="Lucida Console" pitchFamily="49" charset="0"/>
              </a:rPr>
              <a:t>run</a:t>
            </a:r>
            <a:r>
              <a:rPr lang="sk-SK" sz="2400" dirty="0">
                <a:solidFill>
                  <a:schemeClr val="tx1">
                    <a:lumMod val="65000"/>
                    <a:lumOff val="35000"/>
                  </a:schemeClr>
                </a:solidFill>
                <a:latin typeface="Lucida Console" pitchFamily="49" charset="0"/>
              </a:rPr>
              <a:t>" </a:t>
            </a:r>
            <a:endParaRPr lang="sk-SK" sz="2400" dirty="0" smtClean="0">
              <a:solidFill>
                <a:schemeClr val="tx1">
                  <a:lumMod val="65000"/>
                  <a:lumOff val="35000"/>
                </a:schemeClr>
              </a:solidFill>
              <a:latin typeface="Lucida Console" pitchFamily="49" charset="0"/>
            </a:endParaRPr>
          </a:p>
          <a:p>
            <a:pPr marL="457200" lvl="1" indent="0">
              <a:buNone/>
            </a:pPr>
            <a:r>
              <a:rPr lang="sk-SK" sz="2400" dirty="0" smtClean="0">
                <a:latin typeface="Lucida Console" pitchFamily="49" charset="0"/>
              </a:rPr>
              <a:t>'</a:t>
            </a:r>
            <a:r>
              <a:rPr lang="sk-SK" sz="2400" dirty="0" err="1" smtClean="0">
                <a:latin typeface="Lucida Console" pitchFamily="49" charset="0"/>
              </a:rPr>
              <a:t>run</a:t>
            </a:r>
            <a:r>
              <a:rPr lang="sk-SK" sz="2400" dirty="0" err="1">
                <a:latin typeface="Lucida Console" pitchFamily="49" charset="0"/>
              </a:rPr>
              <a:t>'.present_participle</a:t>
            </a:r>
            <a:r>
              <a:rPr lang="sk-SK" sz="2400" dirty="0">
                <a:latin typeface="Lucida Console" pitchFamily="49" charset="0"/>
              </a:rPr>
              <a:t> </a:t>
            </a:r>
            <a:r>
              <a:rPr lang="sk-SK" sz="2400" dirty="0">
                <a:solidFill>
                  <a:schemeClr val="tx1">
                    <a:lumMod val="65000"/>
                    <a:lumOff val="35000"/>
                  </a:schemeClr>
                </a:solidFill>
                <a:latin typeface="Lucida Console" pitchFamily="49" charset="0"/>
              </a:rPr>
              <a:t># =&gt; "</a:t>
            </a:r>
            <a:r>
              <a:rPr lang="sk-SK" sz="2400" dirty="0" err="1">
                <a:solidFill>
                  <a:schemeClr val="tx1">
                    <a:lumMod val="65000"/>
                    <a:lumOff val="35000"/>
                  </a:schemeClr>
                </a:solidFill>
                <a:latin typeface="Lucida Console" pitchFamily="49" charset="0"/>
              </a:rPr>
              <a:t>running</a:t>
            </a:r>
            <a:r>
              <a:rPr lang="sk-SK" sz="2400" dirty="0">
                <a:solidFill>
                  <a:schemeClr val="tx1">
                    <a:lumMod val="65000"/>
                    <a:lumOff val="35000"/>
                  </a:schemeClr>
                </a:solidFill>
                <a:latin typeface="Lucida Console" pitchFamily="49" charset="0"/>
              </a:rPr>
              <a:t>" </a:t>
            </a:r>
            <a:endParaRPr lang="sk-SK" sz="2400" dirty="0" smtClean="0">
              <a:solidFill>
                <a:schemeClr val="tx1">
                  <a:lumMod val="65000"/>
                  <a:lumOff val="35000"/>
                </a:schemeClr>
              </a:solidFill>
              <a:latin typeface="Lucida Console" pitchFamily="49" charset="0"/>
            </a:endParaRPr>
          </a:p>
          <a:p>
            <a:pPr marL="457200" lvl="1" indent="0">
              <a:buNone/>
            </a:pPr>
            <a:r>
              <a:rPr lang="sk-SK" sz="2400" dirty="0" smtClean="0">
                <a:latin typeface="Lucida Console" pitchFamily="49" charset="0"/>
              </a:rPr>
              <a:t>'</a:t>
            </a:r>
            <a:r>
              <a:rPr lang="sk-SK" sz="2400" dirty="0" err="1" smtClean="0">
                <a:latin typeface="Lucida Console" pitchFamily="49" charset="0"/>
              </a:rPr>
              <a:t>runs</a:t>
            </a:r>
            <a:r>
              <a:rPr lang="sk-SK" sz="2400" dirty="0" err="1">
                <a:latin typeface="Lucida Console" pitchFamily="49" charset="0"/>
              </a:rPr>
              <a:t>'.plural_verb</a:t>
            </a:r>
            <a:r>
              <a:rPr lang="sk-SK" sz="2400" dirty="0">
                <a:latin typeface="Lucida Console" pitchFamily="49" charset="0"/>
              </a:rPr>
              <a:t> </a:t>
            </a:r>
            <a:r>
              <a:rPr lang="sk-SK" sz="2400" dirty="0">
                <a:solidFill>
                  <a:schemeClr val="tx1">
                    <a:lumMod val="65000"/>
                    <a:lumOff val="35000"/>
                  </a:schemeClr>
                </a:solidFill>
                <a:latin typeface="Lucida Console" pitchFamily="49" charset="0"/>
              </a:rPr>
              <a:t># =&gt; "</a:t>
            </a:r>
            <a:r>
              <a:rPr lang="sk-SK" sz="2400" dirty="0" err="1" smtClean="0">
                <a:solidFill>
                  <a:schemeClr val="tx1">
                    <a:lumMod val="65000"/>
                    <a:lumOff val="35000"/>
                  </a:schemeClr>
                </a:solidFill>
                <a:latin typeface="Lucida Console" pitchFamily="49" charset="0"/>
              </a:rPr>
              <a:t>run</a:t>
            </a:r>
            <a:r>
              <a:rPr lang="sk-SK" sz="2400" dirty="0" smtClean="0">
                <a:solidFill>
                  <a:schemeClr val="tx1">
                    <a:lumMod val="65000"/>
                    <a:lumOff val="35000"/>
                  </a:schemeClr>
                </a:solidFill>
                <a:latin typeface="Lucida Console" pitchFamily="49" charset="0"/>
              </a:rPr>
              <a:t>"</a:t>
            </a:r>
          </a:p>
          <a:p>
            <a:pPr marL="457200" lvl="1" indent="0">
              <a:buNone/>
            </a:pPr>
            <a:r>
              <a:rPr lang="sk-SK" sz="2400" dirty="0" smtClean="0">
                <a:latin typeface="Lucida Console" pitchFamily="49" charset="0"/>
              </a:rPr>
              <a:t>20.ordinal </a:t>
            </a:r>
            <a:r>
              <a:rPr lang="sk-SK" sz="2400" dirty="0">
                <a:solidFill>
                  <a:schemeClr val="tx1">
                    <a:lumMod val="65000"/>
                    <a:lumOff val="35000"/>
                  </a:schemeClr>
                </a:solidFill>
                <a:latin typeface="Lucida Console" pitchFamily="49" charset="0"/>
              </a:rPr>
              <a:t># =&gt; "</a:t>
            </a:r>
            <a:r>
              <a:rPr lang="sk-SK" sz="2400" dirty="0" err="1">
                <a:solidFill>
                  <a:schemeClr val="tx1">
                    <a:lumMod val="65000"/>
                    <a:lumOff val="35000"/>
                  </a:schemeClr>
                </a:solidFill>
                <a:latin typeface="Lucida Console" pitchFamily="49" charset="0"/>
              </a:rPr>
              <a:t>twentieth</a:t>
            </a:r>
            <a:r>
              <a:rPr lang="sk-SK" sz="2400" dirty="0">
                <a:solidFill>
                  <a:schemeClr val="tx1">
                    <a:lumMod val="65000"/>
                    <a:lumOff val="35000"/>
                  </a:schemeClr>
                </a:solidFill>
                <a:latin typeface="Lucida Console" pitchFamily="49" charset="0"/>
              </a:rPr>
              <a:t>" </a:t>
            </a:r>
            <a:endParaRPr lang="sk-SK" sz="2400" dirty="0" smtClean="0">
              <a:solidFill>
                <a:schemeClr val="tx1">
                  <a:lumMod val="65000"/>
                  <a:lumOff val="35000"/>
                </a:schemeClr>
              </a:solidFill>
              <a:latin typeface="Lucida Console" pitchFamily="49" charset="0"/>
            </a:endParaRPr>
          </a:p>
          <a:p>
            <a:pPr marL="457200" lvl="1" indent="0">
              <a:buNone/>
            </a:pPr>
            <a:r>
              <a:rPr lang="sk-SK" sz="2400" dirty="0" smtClean="0">
                <a:latin typeface="Lucida Console" pitchFamily="49" charset="0"/>
              </a:rPr>
              <a:t>20.cardinal </a:t>
            </a:r>
            <a:r>
              <a:rPr lang="sk-SK" sz="2400" dirty="0">
                <a:solidFill>
                  <a:schemeClr val="tx1">
                    <a:lumMod val="65000"/>
                    <a:lumOff val="35000"/>
                  </a:schemeClr>
                </a:solidFill>
                <a:latin typeface="Lucida Console" pitchFamily="49" charset="0"/>
              </a:rPr>
              <a:t># =&gt; "</a:t>
            </a:r>
            <a:r>
              <a:rPr lang="sk-SK" sz="2400" dirty="0" err="1">
                <a:solidFill>
                  <a:schemeClr val="tx1">
                    <a:lumMod val="65000"/>
                    <a:lumOff val="35000"/>
                  </a:schemeClr>
                </a:solidFill>
                <a:latin typeface="Lucida Console" pitchFamily="49" charset="0"/>
              </a:rPr>
              <a:t>twenty</a:t>
            </a:r>
            <a:r>
              <a:rPr lang="sk-SK" sz="2400" dirty="0">
                <a:solidFill>
                  <a:schemeClr val="tx1">
                    <a:lumMod val="65000"/>
                    <a:lumOff val="35000"/>
                  </a:schemeClr>
                </a:solidFill>
                <a:latin typeface="Lucida Console" pitchFamily="49" charset="0"/>
              </a:rPr>
              <a:t>"</a:t>
            </a:r>
          </a:p>
          <a:p>
            <a:pPr marL="457200" lvl="1" indent="0">
              <a:buNone/>
            </a:pPr>
            <a:endParaRPr lang="sk-SK" sz="2600" dirty="0" smtClean="0">
              <a:latin typeface="Lucida Console" pitchFamily="49" charset="0"/>
            </a:endParaRPr>
          </a:p>
        </p:txBody>
      </p:sp>
    </p:spTree>
    <p:extLst>
      <p:ext uri="{BB962C8B-B14F-4D97-AF65-F5344CB8AC3E}">
        <p14:creationId xmlns:p14="http://schemas.microsoft.com/office/powerpoint/2010/main" val="16486864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a:t>Dostupné nástroje v Ruby</a:t>
            </a:r>
          </a:p>
        </p:txBody>
      </p:sp>
      <p:sp>
        <p:nvSpPr>
          <p:cNvPr id="3" name="Content Placeholder 2"/>
          <p:cNvSpPr>
            <a:spLocks noGrp="1"/>
          </p:cNvSpPr>
          <p:nvPr>
            <p:ph idx="1"/>
          </p:nvPr>
        </p:nvSpPr>
        <p:spPr>
          <a:xfrm>
            <a:off x="457200" y="1600200"/>
            <a:ext cx="8458200" cy="4525963"/>
          </a:xfrm>
        </p:spPr>
        <p:txBody>
          <a:bodyPr/>
          <a:lstStyle/>
          <a:p>
            <a:r>
              <a:rPr lang="sk-SK" b="1" dirty="0" err="1" smtClean="0"/>
              <a:t>Linguistics</a:t>
            </a:r>
            <a:endParaRPr lang="sk-SK" b="1" dirty="0" smtClean="0"/>
          </a:p>
          <a:p>
            <a:pPr lvl="1"/>
            <a:r>
              <a:rPr lang="sk-SK" dirty="0" err="1" smtClean="0"/>
              <a:t>Framework</a:t>
            </a:r>
            <a:r>
              <a:rPr lang="sk-SK" dirty="0" smtClean="0"/>
              <a:t> na budovanie jazykových nástrojov v Ruby pre ľubovoľný jazyk</a:t>
            </a:r>
          </a:p>
          <a:p>
            <a:pPr lvl="1"/>
            <a:r>
              <a:rPr lang="sk-SK" dirty="0" smtClean="0"/>
              <a:t>Obsahuje nástroje pre angličtinu</a:t>
            </a:r>
          </a:p>
          <a:p>
            <a:pPr lvl="2"/>
            <a:r>
              <a:rPr lang="sk-SK" dirty="0" err="1" smtClean="0"/>
              <a:t>Pluralizácia</a:t>
            </a:r>
            <a:r>
              <a:rPr lang="sk-SK" dirty="0" smtClean="0"/>
              <a:t>, prevod čísel na slová, kvantifikáciu, časovanie, ...</a:t>
            </a:r>
          </a:p>
          <a:p>
            <a:pPr marL="0" indent="0">
              <a:buNone/>
            </a:pPr>
            <a:endParaRPr lang="sk-SK" sz="2400" dirty="0" smtClean="0">
              <a:latin typeface="Lucida Console" pitchFamily="49" charset="0"/>
            </a:endParaRPr>
          </a:p>
          <a:p>
            <a:pPr marL="0" indent="0">
              <a:buNone/>
            </a:pPr>
            <a:r>
              <a:rPr lang="en-US" sz="2400" dirty="0" smtClean="0">
                <a:latin typeface="Lucida Console" pitchFamily="49" charset="0"/>
              </a:rPr>
              <a:t>"</a:t>
            </a:r>
            <a:r>
              <a:rPr lang="en-US" sz="2400" dirty="0">
                <a:latin typeface="Lucida Console" pitchFamily="49" charset="0"/>
              </a:rPr>
              <a:t>cow".</a:t>
            </a:r>
            <a:r>
              <a:rPr lang="en-US" sz="2400" dirty="0" err="1">
                <a:latin typeface="Lucida Console" pitchFamily="49" charset="0"/>
              </a:rPr>
              <a:t>en.quantify</a:t>
            </a:r>
            <a:r>
              <a:rPr lang="en-US" sz="2400" dirty="0">
                <a:latin typeface="Lucida Console" pitchFamily="49" charset="0"/>
              </a:rPr>
              <a:t>( 5 ) </a:t>
            </a:r>
            <a:r>
              <a:rPr lang="en-US" sz="2400" dirty="0">
                <a:solidFill>
                  <a:schemeClr val="tx1">
                    <a:lumMod val="65000"/>
                    <a:lumOff val="35000"/>
                  </a:schemeClr>
                </a:solidFill>
                <a:latin typeface="Lucida Console" pitchFamily="49" charset="0"/>
              </a:rPr>
              <a:t># =&gt; "several cows"</a:t>
            </a:r>
            <a:endParaRPr lang="sk-SK" sz="2400" dirty="0" smtClean="0">
              <a:solidFill>
                <a:schemeClr val="tx1">
                  <a:lumMod val="65000"/>
                  <a:lumOff val="35000"/>
                </a:schemeClr>
              </a:solidFill>
              <a:latin typeface="Lucida Console" pitchFamily="49" charset="0"/>
            </a:endParaRPr>
          </a:p>
        </p:txBody>
      </p:sp>
    </p:spTree>
    <p:extLst>
      <p:ext uri="{BB962C8B-B14F-4D97-AF65-F5344CB8AC3E}">
        <p14:creationId xmlns:p14="http://schemas.microsoft.com/office/powerpoint/2010/main" val="29845592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a:t>Dostupné nástroje v Ruby</a:t>
            </a:r>
          </a:p>
        </p:txBody>
      </p:sp>
      <p:sp>
        <p:nvSpPr>
          <p:cNvPr id="3" name="Content Placeholder 2"/>
          <p:cNvSpPr>
            <a:spLocks noGrp="1"/>
          </p:cNvSpPr>
          <p:nvPr>
            <p:ph idx="1"/>
          </p:nvPr>
        </p:nvSpPr>
        <p:spPr>
          <a:xfrm>
            <a:off x="457200" y="1600200"/>
            <a:ext cx="8458200" cy="4525963"/>
          </a:xfrm>
        </p:spPr>
        <p:txBody>
          <a:bodyPr>
            <a:normAutofit lnSpcReduction="10000"/>
          </a:bodyPr>
          <a:lstStyle/>
          <a:p>
            <a:r>
              <a:rPr lang="sk-SK" b="1" dirty="0" err="1" smtClean="0"/>
              <a:t>Linguistics</a:t>
            </a:r>
            <a:endParaRPr lang="sk-SK" b="1" dirty="0" smtClean="0"/>
          </a:p>
          <a:p>
            <a:pPr lvl="1"/>
            <a:r>
              <a:rPr lang="sk-SK" dirty="0" smtClean="0"/>
              <a:t>Integrácia s </a:t>
            </a:r>
            <a:r>
              <a:rPr lang="sk-SK" dirty="0" err="1" smtClean="0"/>
              <a:t>WordNet-om</a:t>
            </a:r>
            <a:r>
              <a:rPr lang="sk-SK" dirty="0"/>
              <a:t> </a:t>
            </a:r>
            <a:r>
              <a:rPr lang="sk-SK" dirty="0" smtClean="0"/>
              <a:t>a </a:t>
            </a:r>
            <a:r>
              <a:rPr lang="sk-SK" dirty="0" err="1" smtClean="0"/>
              <a:t>LinkParser-om</a:t>
            </a:r>
            <a:endParaRPr lang="sk-SK" dirty="0"/>
          </a:p>
          <a:p>
            <a:endParaRPr lang="sk-SK" dirty="0" smtClean="0"/>
          </a:p>
          <a:p>
            <a:pPr marL="0" indent="0">
              <a:buNone/>
            </a:pPr>
            <a:r>
              <a:rPr lang="en-US" sz="2400" dirty="0">
                <a:latin typeface="Lucida Console" pitchFamily="49" charset="0"/>
              </a:rPr>
              <a:t>"he is a big dog".</a:t>
            </a:r>
            <a:r>
              <a:rPr lang="en-US" sz="2400" dirty="0" err="1">
                <a:latin typeface="Lucida Console" pitchFamily="49" charset="0"/>
              </a:rPr>
              <a:t>en.sentence.object.to_s</a:t>
            </a:r>
            <a:r>
              <a:rPr lang="en-US" sz="2400" dirty="0">
                <a:latin typeface="Lucida Console" pitchFamily="49" charset="0"/>
              </a:rPr>
              <a:t> </a:t>
            </a:r>
            <a:endParaRPr lang="sk-SK" sz="2400" dirty="0" smtClean="0">
              <a:latin typeface="Lucida Console" pitchFamily="49" charset="0"/>
            </a:endParaRPr>
          </a:p>
          <a:p>
            <a:pPr marL="0" indent="0">
              <a:buNone/>
            </a:pPr>
            <a:r>
              <a:rPr lang="en-US" sz="2400" dirty="0" smtClean="0">
                <a:solidFill>
                  <a:schemeClr val="tx1">
                    <a:lumMod val="65000"/>
                    <a:lumOff val="35000"/>
                  </a:schemeClr>
                </a:solidFill>
                <a:latin typeface="Lucida Console" pitchFamily="49" charset="0"/>
              </a:rPr>
              <a:t># </a:t>
            </a:r>
            <a:r>
              <a:rPr lang="en-US" sz="2400" dirty="0">
                <a:solidFill>
                  <a:schemeClr val="tx1">
                    <a:lumMod val="65000"/>
                    <a:lumOff val="35000"/>
                  </a:schemeClr>
                </a:solidFill>
                <a:latin typeface="Lucida Console" pitchFamily="49" charset="0"/>
              </a:rPr>
              <a:t>=&gt; "</a:t>
            </a:r>
            <a:r>
              <a:rPr lang="en-US" sz="2400" dirty="0" smtClean="0">
                <a:solidFill>
                  <a:schemeClr val="tx1">
                    <a:lumMod val="65000"/>
                    <a:lumOff val="35000"/>
                  </a:schemeClr>
                </a:solidFill>
                <a:latin typeface="Lucida Console" pitchFamily="49" charset="0"/>
              </a:rPr>
              <a:t>dog"</a:t>
            </a:r>
            <a:endParaRPr lang="sk-SK" sz="2400" dirty="0" smtClean="0">
              <a:solidFill>
                <a:schemeClr val="tx1">
                  <a:lumMod val="65000"/>
                  <a:lumOff val="35000"/>
                </a:schemeClr>
              </a:solidFill>
              <a:latin typeface="Lucida Console" pitchFamily="49" charset="0"/>
            </a:endParaRPr>
          </a:p>
          <a:p>
            <a:pPr marL="0" indent="0">
              <a:buNone/>
            </a:pPr>
            <a:r>
              <a:rPr lang="en-US" sz="2400" dirty="0">
                <a:latin typeface="Lucida Console" pitchFamily="49" charset="0"/>
              </a:rPr>
              <a:t>"he is a big dog".</a:t>
            </a:r>
            <a:r>
              <a:rPr lang="en-US" sz="2400" dirty="0" err="1" smtClean="0">
                <a:latin typeface="Lucida Console" pitchFamily="49" charset="0"/>
              </a:rPr>
              <a:t>en.sentence.object.en.definition</a:t>
            </a:r>
            <a:endParaRPr lang="sk-SK" sz="2400" dirty="0" smtClean="0">
              <a:latin typeface="Lucida Console" pitchFamily="49" charset="0"/>
            </a:endParaRPr>
          </a:p>
          <a:p>
            <a:pPr marL="0" lvl="0" indent="0">
              <a:buNone/>
            </a:pPr>
            <a:r>
              <a:rPr lang="en-US" altLang="en-US" sz="2400" dirty="0">
                <a:solidFill>
                  <a:schemeClr val="tx1">
                    <a:lumMod val="65000"/>
                    <a:lumOff val="35000"/>
                  </a:schemeClr>
                </a:solidFill>
                <a:latin typeface="Lucida Console" pitchFamily="49" charset="0"/>
              </a:rPr>
              <a:t># =&gt; "a member of the genus </a:t>
            </a:r>
            <a:r>
              <a:rPr lang="en-US" altLang="en-US" sz="2400" dirty="0" err="1">
                <a:solidFill>
                  <a:schemeClr val="tx1">
                    <a:lumMod val="65000"/>
                    <a:lumOff val="35000"/>
                  </a:schemeClr>
                </a:solidFill>
                <a:latin typeface="Lucida Console" pitchFamily="49" charset="0"/>
              </a:rPr>
              <a:t>Canis</a:t>
            </a:r>
            <a:r>
              <a:rPr lang="en-US" altLang="en-US" sz="2400" dirty="0">
                <a:solidFill>
                  <a:schemeClr val="tx1">
                    <a:lumMod val="65000"/>
                    <a:lumOff val="35000"/>
                  </a:schemeClr>
                </a:solidFill>
                <a:latin typeface="Lucida Console" pitchFamily="49" charset="0"/>
              </a:rPr>
              <a:t> (probably </a:t>
            </a:r>
            <a:r>
              <a:rPr lang="en-US" altLang="en-US" sz="2400" dirty="0" smtClean="0">
                <a:solidFill>
                  <a:schemeClr val="tx1">
                    <a:lumMod val="65000"/>
                    <a:lumOff val="35000"/>
                  </a:schemeClr>
                </a:solidFill>
                <a:latin typeface="Lucida Console" pitchFamily="49" charset="0"/>
              </a:rPr>
              <a:t># descended </a:t>
            </a:r>
            <a:r>
              <a:rPr lang="en-US" altLang="en-US" sz="2400" dirty="0">
                <a:solidFill>
                  <a:schemeClr val="tx1">
                    <a:lumMod val="65000"/>
                    <a:lumOff val="35000"/>
                  </a:schemeClr>
                </a:solidFill>
                <a:latin typeface="Lucida Console" pitchFamily="49" charset="0"/>
              </a:rPr>
              <a:t>from the common wolf) </a:t>
            </a:r>
            <a:r>
              <a:rPr lang="en-US" altLang="en-US" sz="2400" dirty="0" smtClean="0">
                <a:solidFill>
                  <a:schemeClr val="tx1">
                    <a:lumMod val="65000"/>
                    <a:lumOff val="35000"/>
                  </a:schemeClr>
                </a:solidFill>
                <a:latin typeface="Lucida Console" pitchFamily="49" charset="0"/>
              </a:rPr>
              <a:t>that </a:t>
            </a:r>
            <a:r>
              <a:rPr lang="en-US" altLang="en-US" sz="2400" dirty="0">
                <a:solidFill>
                  <a:schemeClr val="tx1">
                    <a:lumMod val="65000"/>
                    <a:lumOff val="35000"/>
                  </a:schemeClr>
                </a:solidFill>
                <a:latin typeface="Lucida Console" pitchFamily="49" charset="0"/>
              </a:rPr>
              <a:t>has </a:t>
            </a:r>
            <a:r>
              <a:rPr lang="en-US" altLang="en-US" sz="2400" dirty="0" smtClean="0">
                <a:solidFill>
                  <a:schemeClr val="tx1">
                    <a:lumMod val="65000"/>
                    <a:lumOff val="35000"/>
                  </a:schemeClr>
                </a:solidFill>
                <a:latin typeface="Lucida Console" pitchFamily="49" charset="0"/>
              </a:rPr>
              <a:t/>
            </a:r>
            <a:br>
              <a:rPr lang="en-US" altLang="en-US" sz="2400" dirty="0" smtClean="0">
                <a:solidFill>
                  <a:schemeClr val="tx1">
                    <a:lumMod val="65000"/>
                    <a:lumOff val="35000"/>
                  </a:schemeClr>
                </a:solidFill>
                <a:latin typeface="Lucida Console" pitchFamily="49" charset="0"/>
              </a:rPr>
            </a:br>
            <a:r>
              <a:rPr lang="en-US" altLang="en-US" sz="2400" dirty="0" smtClean="0">
                <a:solidFill>
                  <a:schemeClr val="tx1">
                    <a:lumMod val="65000"/>
                    <a:lumOff val="35000"/>
                  </a:schemeClr>
                </a:solidFill>
                <a:latin typeface="Lucida Console" pitchFamily="49" charset="0"/>
              </a:rPr>
              <a:t># been </a:t>
            </a:r>
            <a:r>
              <a:rPr lang="en-US" altLang="en-US" sz="2400" dirty="0">
                <a:solidFill>
                  <a:schemeClr val="tx1">
                    <a:lumMod val="65000"/>
                    <a:lumOff val="35000"/>
                  </a:schemeClr>
                </a:solidFill>
                <a:latin typeface="Lucida Console" pitchFamily="49" charset="0"/>
              </a:rPr>
              <a:t>domesticated by man since prehistoric </a:t>
            </a:r>
            <a:r>
              <a:rPr lang="en-US" altLang="en-US" sz="2400" dirty="0" smtClean="0">
                <a:solidFill>
                  <a:schemeClr val="tx1">
                    <a:lumMod val="65000"/>
                    <a:lumOff val="35000"/>
                  </a:schemeClr>
                </a:solidFill>
                <a:latin typeface="Lucida Console" pitchFamily="49" charset="0"/>
              </a:rPr>
              <a:t># times</a:t>
            </a:r>
            <a:r>
              <a:rPr lang="en-US" altLang="en-US" sz="2400" dirty="0">
                <a:solidFill>
                  <a:schemeClr val="tx1">
                    <a:lumMod val="65000"/>
                    <a:lumOff val="35000"/>
                  </a:schemeClr>
                </a:solidFill>
                <a:latin typeface="Lucida Console" pitchFamily="49" charset="0"/>
              </a:rPr>
              <a:t>; occurs in </a:t>
            </a:r>
            <a:r>
              <a:rPr lang="en-US" altLang="en-US" sz="2400" dirty="0" smtClean="0">
                <a:solidFill>
                  <a:schemeClr val="tx1">
                    <a:lumMod val="65000"/>
                    <a:lumOff val="35000"/>
                  </a:schemeClr>
                </a:solidFill>
                <a:latin typeface="Lucida Console" pitchFamily="49" charset="0"/>
              </a:rPr>
              <a:t>many breeds</a:t>
            </a:r>
            <a:r>
              <a:rPr lang="en-US" altLang="en-US" sz="2400" dirty="0">
                <a:solidFill>
                  <a:schemeClr val="tx1">
                    <a:lumMod val="65000"/>
                    <a:lumOff val="35000"/>
                  </a:schemeClr>
                </a:solidFill>
                <a:latin typeface="Lucida Console" pitchFamily="49" charset="0"/>
              </a:rPr>
              <a:t>" </a:t>
            </a:r>
          </a:p>
          <a:p>
            <a:pPr marL="0" indent="0">
              <a:buNone/>
            </a:pPr>
            <a:endParaRPr lang="sk-SK" sz="2400" dirty="0" smtClean="0">
              <a:latin typeface="Lucida Console" pitchFamily="49" charset="0"/>
            </a:endParaRPr>
          </a:p>
        </p:txBody>
      </p:sp>
    </p:spTree>
    <p:extLst>
      <p:ext uri="{BB962C8B-B14F-4D97-AF65-F5344CB8AC3E}">
        <p14:creationId xmlns:p14="http://schemas.microsoft.com/office/powerpoint/2010/main" val="40625680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a:t>Dostupné nástroje v Ruby</a:t>
            </a:r>
            <a:endParaRPr lang="en-US" dirty="0"/>
          </a:p>
        </p:txBody>
      </p:sp>
      <p:sp>
        <p:nvSpPr>
          <p:cNvPr id="3" name="Content Placeholder 2"/>
          <p:cNvSpPr>
            <a:spLocks noGrp="1"/>
          </p:cNvSpPr>
          <p:nvPr>
            <p:ph idx="1"/>
          </p:nvPr>
        </p:nvSpPr>
        <p:spPr/>
        <p:txBody>
          <a:bodyPr/>
          <a:lstStyle/>
          <a:p>
            <a:r>
              <a:rPr lang="en-US" b="1" dirty="0" smtClean="0"/>
              <a:t>Chronic</a:t>
            </a:r>
          </a:p>
          <a:p>
            <a:pPr lvl="1"/>
            <a:r>
              <a:rPr lang="sk-SK" dirty="0" smtClean="0"/>
              <a:t>Knižnica na </a:t>
            </a:r>
            <a:r>
              <a:rPr lang="sk-SK" dirty="0" err="1" smtClean="0"/>
              <a:t>parsovanie</a:t>
            </a:r>
            <a:r>
              <a:rPr lang="sk-SK" dirty="0" smtClean="0"/>
              <a:t> dátumov</a:t>
            </a:r>
          </a:p>
          <a:p>
            <a:pPr marL="0" indent="0">
              <a:buNone/>
            </a:pPr>
            <a:endParaRPr lang="sk-SK" altLang="en-US" dirty="0">
              <a:latin typeface="Lucida Console" pitchFamily="49" charset="0"/>
            </a:endParaRPr>
          </a:p>
          <a:p>
            <a:pPr marL="0" indent="0">
              <a:buNone/>
            </a:pPr>
            <a:r>
              <a:rPr lang="en-US" altLang="en-US" sz="2400" dirty="0" err="1">
                <a:latin typeface="Lucida Console" pitchFamily="49" charset="0"/>
              </a:rPr>
              <a:t>Chronic.parse</a:t>
            </a:r>
            <a:r>
              <a:rPr lang="en-US" altLang="en-US" sz="2400" dirty="0">
                <a:latin typeface="Lucida Console" pitchFamily="49" charset="0"/>
              </a:rPr>
              <a:t>('tomorrow') </a:t>
            </a:r>
            <a:endParaRPr lang="sk-SK" altLang="en-US" sz="2400" dirty="0">
              <a:latin typeface="Lucida Console" pitchFamily="49" charset="0"/>
            </a:endParaRPr>
          </a:p>
          <a:p>
            <a:pPr marL="0" lvl="1" indent="0">
              <a:buNone/>
            </a:pPr>
            <a:r>
              <a:rPr lang="en-US" altLang="en-US" sz="2400" dirty="0">
                <a:solidFill>
                  <a:schemeClr val="tx1">
                    <a:lumMod val="65000"/>
                    <a:lumOff val="35000"/>
                  </a:schemeClr>
                </a:solidFill>
                <a:latin typeface="Lucida Console" pitchFamily="49" charset="0"/>
              </a:rPr>
              <a:t>#=&gt; </a:t>
            </a:r>
            <a:r>
              <a:rPr lang="sk-SK" altLang="en-US" sz="2400" dirty="0" smtClean="0">
                <a:solidFill>
                  <a:schemeClr val="tx1">
                    <a:lumMod val="65000"/>
                    <a:lumOff val="35000"/>
                  </a:schemeClr>
                </a:solidFill>
                <a:latin typeface="Lucida Console" pitchFamily="49" charset="0"/>
              </a:rPr>
              <a:t>2014-11-12 </a:t>
            </a:r>
            <a:r>
              <a:rPr lang="sk-SK" altLang="en-US" sz="2400" dirty="0">
                <a:solidFill>
                  <a:schemeClr val="tx1">
                    <a:lumMod val="65000"/>
                    <a:lumOff val="35000"/>
                  </a:schemeClr>
                </a:solidFill>
                <a:latin typeface="Lucida Console" pitchFamily="49" charset="0"/>
              </a:rPr>
              <a:t>12:00:00 +0100</a:t>
            </a:r>
            <a:r>
              <a:rPr lang="en-US" altLang="en-US" sz="2400" dirty="0" smtClean="0">
                <a:solidFill>
                  <a:schemeClr val="tx1">
                    <a:lumMod val="65000"/>
                    <a:lumOff val="35000"/>
                  </a:schemeClr>
                </a:solidFill>
                <a:latin typeface="Lucida Console" pitchFamily="49" charset="0"/>
              </a:rPr>
              <a:t> </a:t>
            </a:r>
          </a:p>
          <a:p>
            <a:pPr marL="0" lvl="1" indent="0">
              <a:buNone/>
            </a:pPr>
            <a:endParaRPr lang="en-US" sz="2400" dirty="0" smtClean="0">
              <a:solidFill>
                <a:schemeClr val="tx1">
                  <a:lumMod val="65000"/>
                  <a:lumOff val="35000"/>
                </a:schemeClr>
              </a:solidFill>
              <a:latin typeface="Lucida Console" pitchFamily="49" charset="0"/>
            </a:endParaRPr>
          </a:p>
          <a:p>
            <a:pPr marL="0" lvl="1" indent="0">
              <a:buNone/>
            </a:pPr>
            <a:r>
              <a:rPr lang="en-US" sz="2400" dirty="0" err="1" smtClean="0">
                <a:latin typeface="Lucida Console" pitchFamily="49" charset="0"/>
              </a:rPr>
              <a:t>Chronic.parse</a:t>
            </a:r>
            <a:r>
              <a:rPr lang="en-US" sz="2400" dirty="0">
                <a:latin typeface="Lucida Console" pitchFamily="49" charset="0"/>
              </a:rPr>
              <a:t>('this </a:t>
            </a:r>
            <a:r>
              <a:rPr lang="en-US" sz="2400" dirty="0" err="1">
                <a:latin typeface="Lucida Console" pitchFamily="49" charset="0"/>
              </a:rPr>
              <a:t>wednesday</a:t>
            </a:r>
            <a:r>
              <a:rPr lang="en-US" sz="2400" dirty="0">
                <a:latin typeface="Lucida Console" pitchFamily="49" charset="0"/>
              </a:rPr>
              <a:t> 5:00')</a:t>
            </a:r>
          </a:p>
          <a:p>
            <a:pPr marL="0" lvl="1" indent="0">
              <a:buNone/>
            </a:pPr>
            <a:r>
              <a:rPr lang="en-US" sz="2400" dirty="0">
                <a:solidFill>
                  <a:schemeClr val="tx1">
                    <a:lumMod val="65000"/>
                    <a:lumOff val="35000"/>
                  </a:schemeClr>
                </a:solidFill>
                <a:latin typeface="Lucida Console" pitchFamily="49" charset="0"/>
              </a:rPr>
              <a:t>#=&gt; 2014-11-12 17:00:00 +0100</a:t>
            </a:r>
          </a:p>
        </p:txBody>
      </p:sp>
    </p:spTree>
    <p:extLst>
      <p:ext uri="{BB962C8B-B14F-4D97-AF65-F5344CB8AC3E}">
        <p14:creationId xmlns:p14="http://schemas.microsoft.com/office/powerpoint/2010/main" val="17369916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Zhrnutie</a:t>
            </a:r>
            <a:endParaRPr lang="sk-SK" dirty="0"/>
          </a:p>
        </p:txBody>
      </p:sp>
      <p:sp>
        <p:nvSpPr>
          <p:cNvPr id="3" name="Content Placeholder 2"/>
          <p:cNvSpPr>
            <a:spLocks noGrp="1"/>
          </p:cNvSpPr>
          <p:nvPr>
            <p:ph idx="1"/>
          </p:nvPr>
        </p:nvSpPr>
        <p:spPr/>
        <p:txBody>
          <a:bodyPr/>
          <a:lstStyle/>
          <a:p>
            <a:r>
              <a:rPr lang="sk-SK" dirty="0" smtClean="0"/>
              <a:t>Množstvo výskumných problémov (bakalárky, diplomovky, </a:t>
            </a:r>
            <a:r>
              <a:rPr lang="sk-SK" dirty="0" err="1" smtClean="0"/>
              <a:t>dizertačky</a:t>
            </a:r>
            <a:r>
              <a:rPr lang="sk-SK" dirty="0" smtClean="0"/>
              <a:t>)</a:t>
            </a:r>
          </a:p>
          <a:p>
            <a:r>
              <a:rPr lang="sk-SK" dirty="0" smtClean="0"/>
              <a:t>Sú dostupné viaceré nástroje a knižnice</a:t>
            </a:r>
          </a:p>
          <a:p>
            <a:r>
              <a:rPr lang="sk-SK" dirty="0" smtClean="0"/>
              <a:t>Problém: </a:t>
            </a:r>
          </a:p>
          <a:p>
            <a:pPr lvl="1"/>
            <a:r>
              <a:rPr lang="sk-SK" dirty="0" smtClean="0"/>
              <a:t>Väčšinou len pre angličtinu, príp. iné svetové jazyky</a:t>
            </a:r>
          </a:p>
          <a:p>
            <a:pPr lvl="1"/>
            <a:r>
              <a:rPr lang="sk-SK" b="1" dirty="0" smtClean="0"/>
              <a:t>Žiadna (alebo malá) podpora pre slovenčinu</a:t>
            </a:r>
            <a:endParaRPr lang="sk-SK" b="1" dirty="0"/>
          </a:p>
        </p:txBody>
      </p:sp>
    </p:spTree>
    <p:extLst>
      <p:ext uri="{BB962C8B-B14F-4D97-AF65-F5344CB8AC3E}">
        <p14:creationId xmlns:p14="http://schemas.microsoft.com/office/powerpoint/2010/main" val="18438191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Kam ďalej</a:t>
            </a:r>
            <a:endParaRPr lang="sk-SK" dirty="0"/>
          </a:p>
        </p:txBody>
      </p:sp>
      <p:sp>
        <p:nvSpPr>
          <p:cNvPr id="3" name="Content Placeholder 2"/>
          <p:cNvSpPr>
            <a:spLocks noGrp="1"/>
          </p:cNvSpPr>
          <p:nvPr>
            <p:ph idx="1"/>
          </p:nvPr>
        </p:nvSpPr>
        <p:spPr/>
        <p:txBody>
          <a:bodyPr/>
          <a:lstStyle/>
          <a:p>
            <a:r>
              <a:rPr lang="sk-SK" dirty="0" smtClean="0"/>
              <a:t>Daniel </a:t>
            </a:r>
            <a:r>
              <a:rPr lang="sk-SK" dirty="0" err="1" smtClean="0"/>
              <a:t>Jurafsky</a:t>
            </a:r>
            <a:r>
              <a:rPr lang="sk-SK" dirty="0" smtClean="0"/>
              <a:t> a </a:t>
            </a:r>
            <a:r>
              <a:rPr lang="sk-SK" dirty="0" err="1" smtClean="0"/>
              <a:t>James</a:t>
            </a:r>
            <a:r>
              <a:rPr lang="sk-SK" dirty="0" smtClean="0"/>
              <a:t> H. Martin</a:t>
            </a:r>
          </a:p>
          <a:p>
            <a:pPr lvl="1"/>
            <a:r>
              <a:rPr lang="en-US" i="1" dirty="0" smtClean="0"/>
              <a:t>Speech and Language Processing</a:t>
            </a:r>
          </a:p>
          <a:p>
            <a:r>
              <a:rPr lang="en-US" dirty="0" smtClean="0"/>
              <a:t>Christopher D. Manning a </a:t>
            </a:r>
            <a:r>
              <a:rPr lang="en-US" dirty="0" err="1" smtClean="0"/>
              <a:t>Hinrich</a:t>
            </a:r>
            <a:r>
              <a:rPr lang="en-US" dirty="0" smtClean="0"/>
              <a:t> </a:t>
            </a:r>
            <a:r>
              <a:rPr lang="de-DE" dirty="0" smtClean="0"/>
              <a:t>Schütze</a:t>
            </a:r>
          </a:p>
          <a:p>
            <a:pPr lvl="1"/>
            <a:r>
              <a:rPr lang="en-US" i="1" dirty="0"/>
              <a:t>Foundations of Statistical Natural Language </a:t>
            </a:r>
            <a:r>
              <a:rPr lang="en-US" i="1" dirty="0" smtClean="0"/>
              <a:t>Processing</a:t>
            </a:r>
          </a:p>
          <a:p>
            <a:r>
              <a:rPr lang="en-US" dirty="0" err="1" smtClean="0"/>
              <a:t>NLP@Coursera</a:t>
            </a:r>
            <a:r>
              <a:rPr lang="en-US" dirty="0" smtClean="0"/>
              <a:t> (arch</a:t>
            </a:r>
            <a:r>
              <a:rPr lang="sk-SK" dirty="0" err="1" smtClean="0"/>
              <a:t>ív</a:t>
            </a:r>
            <a:r>
              <a:rPr lang="sk-SK" dirty="0" smtClean="0"/>
              <a:t>)</a:t>
            </a:r>
            <a:endParaRPr lang="en-US" dirty="0" smtClean="0"/>
          </a:p>
          <a:p>
            <a:pPr lvl="1"/>
            <a:r>
              <a:rPr lang="sk-SK" dirty="0">
                <a:hlinkClick r:id="rId2"/>
              </a:rPr>
              <a:t>https://</a:t>
            </a:r>
            <a:r>
              <a:rPr lang="sk-SK" dirty="0" smtClean="0">
                <a:hlinkClick r:id="rId2"/>
              </a:rPr>
              <a:t>www.coursera.org/course/nlp</a:t>
            </a:r>
            <a:endParaRPr lang="en-US" dirty="0" smtClean="0"/>
          </a:p>
        </p:txBody>
      </p:sp>
    </p:spTree>
    <p:extLst>
      <p:ext uri="{BB962C8B-B14F-4D97-AF65-F5344CB8AC3E}">
        <p14:creationId xmlns:p14="http://schemas.microsoft.com/office/powerpoint/2010/main" val="1777793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8229600" cy="2590800"/>
          </a:xfrm>
        </p:spPr>
        <p:txBody>
          <a:bodyPr>
            <a:normAutofit/>
          </a:bodyPr>
          <a:lstStyle/>
          <a:p>
            <a:r>
              <a:rPr lang="en-US" dirty="0" smtClean="0"/>
              <a:t>Buffalo </a:t>
            </a:r>
            <a:r>
              <a:rPr lang="en-US" dirty="0" err="1" smtClean="0"/>
              <a:t>buffalo</a:t>
            </a:r>
            <a:r>
              <a:rPr lang="en-US" dirty="0" smtClean="0"/>
              <a:t> </a:t>
            </a:r>
            <a:r>
              <a:rPr lang="en-US" dirty="0" err="1" smtClean="0"/>
              <a:t>Buffalo</a:t>
            </a:r>
            <a:r>
              <a:rPr lang="en-US" dirty="0" smtClean="0"/>
              <a:t> </a:t>
            </a:r>
            <a:r>
              <a:rPr lang="en-US" dirty="0" err="1" smtClean="0"/>
              <a:t>buffalo</a:t>
            </a:r>
            <a:r>
              <a:rPr lang="en-US" dirty="0" smtClean="0"/>
              <a:t> </a:t>
            </a:r>
            <a:r>
              <a:rPr lang="en-US" dirty="0" err="1" smtClean="0"/>
              <a:t>buffalo</a:t>
            </a:r>
            <a:r>
              <a:rPr lang="en-US" dirty="0" smtClean="0"/>
              <a:t> </a:t>
            </a:r>
            <a:r>
              <a:rPr lang="en-US" dirty="0" err="1" smtClean="0"/>
              <a:t>buffalo</a:t>
            </a:r>
            <a:r>
              <a:rPr lang="en-US" dirty="0" smtClean="0"/>
              <a:t> </a:t>
            </a:r>
            <a:r>
              <a:rPr lang="en-US" dirty="0" err="1" smtClean="0"/>
              <a:t>Buffalo</a:t>
            </a:r>
            <a:r>
              <a:rPr lang="en-US" dirty="0" smtClean="0"/>
              <a:t> </a:t>
            </a:r>
            <a:r>
              <a:rPr lang="en-US" dirty="0" err="1" smtClean="0"/>
              <a:t>buffalo</a:t>
            </a:r>
            <a:r>
              <a:rPr lang="sk-SK" dirty="0" smtClean="0"/>
              <a:t>.</a:t>
            </a:r>
            <a:r>
              <a:rPr lang="en-US" b="1" dirty="0" smtClean="0"/>
              <a:t/>
            </a:r>
            <a:br>
              <a:rPr lang="en-US" b="1" dirty="0" smtClean="0"/>
            </a:br>
            <a:endParaRPr lang="en-US" dirty="0"/>
          </a:p>
        </p:txBody>
      </p:sp>
    </p:spTree>
    <p:extLst>
      <p:ext uri="{BB962C8B-B14F-4D97-AF65-F5344CB8AC3E}">
        <p14:creationId xmlns:p14="http://schemas.microsoft.com/office/powerpoint/2010/main" val="13680550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Zdroje</a:t>
            </a:r>
            <a:endParaRPr lang="sk-SK" dirty="0"/>
          </a:p>
        </p:txBody>
      </p:sp>
      <p:sp>
        <p:nvSpPr>
          <p:cNvPr id="3" name="Content Placeholder 2"/>
          <p:cNvSpPr>
            <a:spLocks noGrp="1"/>
          </p:cNvSpPr>
          <p:nvPr>
            <p:ph idx="1"/>
          </p:nvPr>
        </p:nvSpPr>
        <p:spPr/>
        <p:txBody>
          <a:bodyPr>
            <a:normAutofit fontScale="85000" lnSpcReduction="20000"/>
          </a:bodyPr>
          <a:lstStyle/>
          <a:p>
            <a:r>
              <a:rPr lang="sk-SK" dirty="0" err="1" smtClean="0"/>
              <a:t>StanfordCoreNLP</a:t>
            </a:r>
            <a:r>
              <a:rPr lang="en-GB" dirty="0"/>
              <a:t> </a:t>
            </a:r>
            <a:r>
              <a:rPr lang="en-GB" dirty="0" smtClean="0"/>
              <a:t>- 	</a:t>
            </a:r>
            <a:r>
              <a:rPr lang="sk-SK" dirty="0" smtClean="0">
                <a:hlinkClick r:id="rId2"/>
              </a:rPr>
              <a:t>http</a:t>
            </a:r>
            <a:r>
              <a:rPr lang="sk-SK" dirty="0">
                <a:hlinkClick r:id="rId2"/>
              </a:rPr>
              <a:t>://nlp.stanford.edu/software/corenlp.shtml</a:t>
            </a:r>
            <a:endParaRPr lang="sk-SK" dirty="0" smtClean="0"/>
          </a:p>
          <a:p>
            <a:r>
              <a:rPr lang="sk-SK" dirty="0" err="1" smtClean="0"/>
              <a:t>OpenNLP</a:t>
            </a:r>
            <a:r>
              <a:rPr lang="en-GB" dirty="0" smtClean="0"/>
              <a:t> - </a:t>
            </a:r>
            <a:r>
              <a:rPr lang="sk-SK" dirty="0" smtClean="0">
                <a:hlinkClick r:id="rId3"/>
              </a:rPr>
              <a:t>http</a:t>
            </a:r>
            <a:r>
              <a:rPr lang="sk-SK" dirty="0">
                <a:hlinkClick r:id="rId3"/>
              </a:rPr>
              <a:t>://opennlp.apache.org/</a:t>
            </a:r>
            <a:endParaRPr lang="sk-SK" dirty="0" smtClean="0"/>
          </a:p>
          <a:p>
            <a:r>
              <a:rPr lang="sk-SK" dirty="0" smtClean="0"/>
              <a:t>NLTK</a:t>
            </a:r>
            <a:r>
              <a:rPr lang="en-GB" dirty="0" smtClean="0"/>
              <a:t> - </a:t>
            </a:r>
            <a:r>
              <a:rPr lang="sk-SK" dirty="0" smtClean="0">
                <a:hlinkClick r:id="rId4"/>
              </a:rPr>
              <a:t>http://nltk.org/</a:t>
            </a:r>
            <a:endParaRPr lang="sk-SK" dirty="0" smtClean="0"/>
          </a:p>
          <a:p>
            <a:r>
              <a:rPr lang="sk-SK" dirty="0" err="1" smtClean="0"/>
              <a:t>Gensim</a:t>
            </a:r>
            <a:r>
              <a:rPr lang="en-GB" dirty="0" smtClean="0"/>
              <a:t> - </a:t>
            </a:r>
            <a:r>
              <a:rPr lang="sk-SK" dirty="0" smtClean="0">
                <a:hlinkClick r:id="rId5"/>
              </a:rPr>
              <a:t>http</a:t>
            </a:r>
            <a:r>
              <a:rPr lang="sk-SK" dirty="0">
                <a:hlinkClick r:id="rId5"/>
              </a:rPr>
              <a:t>://radimrehurek.com/gensim/</a:t>
            </a:r>
            <a:endParaRPr lang="sk-SK" dirty="0" smtClean="0"/>
          </a:p>
          <a:p>
            <a:r>
              <a:rPr lang="sk-SK" dirty="0" err="1" smtClean="0"/>
              <a:t>WordNet</a:t>
            </a:r>
            <a:r>
              <a:rPr lang="en-GB" dirty="0" smtClean="0"/>
              <a:t> - </a:t>
            </a:r>
            <a:r>
              <a:rPr lang="sk-SK" dirty="0" smtClean="0">
                <a:hlinkClick r:id="rId6"/>
              </a:rPr>
              <a:t>http</a:t>
            </a:r>
            <a:r>
              <a:rPr lang="sk-SK" dirty="0">
                <a:hlinkClick r:id="rId6"/>
              </a:rPr>
              <a:t>://wordnet.princeton.edu/</a:t>
            </a:r>
            <a:endParaRPr lang="sk-SK" dirty="0" smtClean="0"/>
          </a:p>
          <a:p>
            <a:r>
              <a:rPr lang="sk-SK" dirty="0" smtClean="0"/>
              <a:t>Word2vec</a:t>
            </a:r>
            <a:r>
              <a:rPr lang="en-GB" dirty="0" smtClean="0"/>
              <a:t> - </a:t>
            </a:r>
            <a:r>
              <a:rPr lang="sk-SK" dirty="0" smtClean="0">
                <a:hlinkClick r:id="rId7"/>
              </a:rPr>
              <a:t>https</a:t>
            </a:r>
            <a:r>
              <a:rPr lang="sk-SK" dirty="0">
                <a:hlinkClick r:id="rId7"/>
              </a:rPr>
              <a:t>://code.google.com/p/word2vec/</a:t>
            </a:r>
            <a:endParaRPr lang="sk-SK" dirty="0" smtClean="0"/>
          </a:p>
          <a:p>
            <a:r>
              <a:rPr lang="sk-SK" dirty="0" smtClean="0"/>
              <a:t>Vektory slov</a:t>
            </a:r>
            <a:r>
              <a:rPr lang="en-GB" dirty="0" smtClean="0"/>
              <a:t> - </a:t>
            </a:r>
            <a:r>
              <a:rPr lang="sk-SK" dirty="0" smtClean="0">
                <a:hlinkClick r:id="rId8"/>
              </a:rPr>
              <a:t>http</a:t>
            </a:r>
            <a:r>
              <a:rPr lang="sk-SK" dirty="0">
                <a:hlinkClick r:id="rId8"/>
              </a:rPr>
              <a:t>://www.fit.vutbr.cz/~imikolov/rnnlm/</a:t>
            </a:r>
            <a:endParaRPr lang="sk-SK" dirty="0" smtClean="0"/>
          </a:p>
          <a:p>
            <a:r>
              <a:rPr lang="sk-SK" dirty="0" smtClean="0"/>
              <a:t>t-SNE</a:t>
            </a:r>
            <a:r>
              <a:rPr lang="en-GB" dirty="0" smtClean="0"/>
              <a:t> - </a:t>
            </a:r>
            <a:r>
              <a:rPr lang="sk-SK" dirty="0" smtClean="0">
                <a:hlinkClick r:id="rId9"/>
              </a:rPr>
              <a:t>http</a:t>
            </a:r>
            <a:r>
              <a:rPr lang="sk-SK" dirty="0">
                <a:hlinkClick r:id="rId9"/>
              </a:rPr>
              <a:t>://homepage.tudelft.nl/19j49/t-SNE.html</a:t>
            </a:r>
            <a:endParaRPr lang="sk-SK" dirty="0" smtClean="0"/>
          </a:p>
          <a:p>
            <a:r>
              <a:rPr lang="sk-SK" dirty="0" smtClean="0"/>
              <a:t>Preklad</a:t>
            </a:r>
            <a:r>
              <a:rPr lang="en-GB" dirty="0" smtClean="0"/>
              <a:t> - </a:t>
            </a:r>
            <a:r>
              <a:rPr lang="sk-SK" dirty="0" smtClean="0">
                <a:hlinkClick r:id="rId10"/>
              </a:rPr>
              <a:t>http</a:t>
            </a:r>
            <a:r>
              <a:rPr lang="sk-SK" dirty="0">
                <a:hlinkClick r:id="rId10"/>
              </a:rPr>
              <a:t>://arxiv.org/pdf/1309.4168v1.pdf</a:t>
            </a:r>
            <a:endParaRPr lang="sk-SK" dirty="0"/>
          </a:p>
        </p:txBody>
      </p:sp>
    </p:spTree>
    <p:extLst>
      <p:ext uri="{BB962C8B-B14F-4D97-AF65-F5344CB8AC3E}">
        <p14:creationId xmlns:p14="http://schemas.microsoft.com/office/powerpoint/2010/main" val="14199313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Zdroje</a:t>
            </a:r>
            <a:endParaRPr lang="sk-SK" dirty="0"/>
          </a:p>
        </p:txBody>
      </p:sp>
      <p:sp>
        <p:nvSpPr>
          <p:cNvPr id="3" name="Content Placeholder 2"/>
          <p:cNvSpPr>
            <a:spLocks noGrp="1"/>
          </p:cNvSpPr>
          <p:nvPr>
            <p:ph idx="1"/>
          </p:nvPr>
        </p:nvSpPr>
        <p:spPr/>
        <p:txBody>
          <a:bodyPr/>
          <a:lstStyle/>
          <a:p>
            <a:r>
              <a:rPr lang="sk-SK" dirty="0" smtClean="0"/>
              <a:t>Ruby gemy:</a:t>
            </a:r>
          </a:p>
          <a:p>
            <a:pPr lvl="1"/>
            <a:r>
              <a:rPr lang="sk-SK" dirty="0">
                <a:hlinkClick r:id="rId2"/>
              </a:rPr>
              <a:t>https://</a:t>
            </a:r>
            <a:r>
              <a:rPr lang="sk-SK" dirty="0" smtClean="0">
                <a:hlinkClick r:id="rId2"/>
              </a:rPr>
              <a:t>github.com/louismullie/stanford-core-nlp</a:t>
            </a:r>
            <a:endParaRPr lang="sk-SK" dirty="0" smtClean="0"/>
          </a:p>
          <a:p>
            <a:pPr lvl="1"/>
            <a:r>
              <a:rPr lang="sk-SK" dirty="0">
                <a:hlinkClick r:id="rId3"/>
              </a:rPr>
              <a:t>https://</a:t>
            </a:r>
            <a:r>
              <a:rPr lang="sk-SK" dirty="0" smtClean="0">
                <a:hlinkClick r:id="rId3"/>
              </a:rPr>
              <a:t>github.com/louismullie/open-nlp</a:t>
            </a:r>
            <a:endParaRPr lang="sk-SK" dirty="0" smtClean="0"/>
          </a:p>
          <a:p>
            <a:pPr lvl="1"/>
            <a:r>
              <a:rPr lang="sk-SK" dirty="0">
                <a:hlinkClick r:id="rId4"/>
              </a:rPr>
              <a:t>https://</a:t>
            </a:r>
            <a:r>
              <a:rPr lang="sk-SK" dirty="0" smtClean="0">
                <a:hlinkClick r:id="rId4"/>
              </a:rPr>
              <a:t>github.com/lfcipriani/punkt-segmenter</a:t>
            </a:r>
            <a:endParaRPr lang="sk-SK" dirty="0" smtClean="0"/>
          </a:p>
          <a:p>
            <a:pPr lvl="1"/>
            <a:r>
              <a:rPr lang="sk-SK" dirty="0">
                <a:hlinkClick r:id="rId5"/>
              </a:rPr>
              <a:t>https://</a:t>
            </a:r>
            <a:r>
              <a:rPr lang="sk-SK" dirty="0" smtClean="0">
                <a:hlinkClick r:id="rId5"/>
              </a:rPr>
              <a:t>github.com/louismullie/treat</a:t>
            </a:r>
            <a:endParaRPr lang="sk-SK" dirty="0" smtClean="0"/>
          </a:p>
          <a:p>
            <a:pPr lvl="1"/>
            <a:r>
              <a:rPr lang="sk-SK" dirty="0">
                <a:hlinkClick r:id="rId6"/>
              </a:rPr>
              <a:t>http://</a:t>
            </a:r>
            <a:r>
              <a:rPr lang="sk-SK" dirty="0" smtClean="0">
                <a:hlinkClick r:id="rId6"/>
              </a:rPr>
              <a:t>deveiate.org/projects/Linguistics</a:t>
            </a:r>
            <a:endParaRPr lang="en-US" dirty="0" smtClean="0"/>
          </a:p>
          <a:p>
            <a:pPr lvl="1"/>
            <a:r>
              <a:rPr lang="sk-SK" dirty="0">
                <a:hlinkClick r:id="rId7"/>
              </a:rPr>
              <a:t>https://</a:t>
            </a:r>
            <a:r>
              <a:rPr lang="sk-SK" dirty="0" smtClean="0">
                <a:hlinkClick r:id="rId7"/>
              </a:rPr>
              <a:t>github.com/mojombo/chronic</a:t>
            </a:r>
            <a:endParaRPr lang="en-US" dirty="0" smtClean="0"/>
          </a:p>
          <a:p>
            <a:pPr lvl="1"/>
            <a:endParaRPr lang="sk-SK" dirty="0" smtClean="0"/>
          </a:p>
        </p:txBody>
      </p:sp>
    </p:spTree>
    <p:extLst>
      <p:ext uri="{BB962C8B-B14F-4D97-AF65-F5344CB8AC3E}">
        <p14:creationId xmlns:p14="http://schemas.microsoft.com/office/powerpoint/2010/main" val="2899442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Ďalšie NLP úlohy</a:t>
            </a:r>
            <a:endParaRPr lang="sk-SK" dirty="0"/>
          </a:p>
        </p:txBody>
      </p:sp>
      <p:sp>
        <p:nvSpPr>
          <p:cNvPr id="3" name="Content Placeholder 2"/>
          <p:cNvSpPr>
            <a:spLocks noGrp="1"/>
          </p:cNvSpPr>
          <p:nvPr>
            <p:ph idx="1"/>
          </p:nvPr>
        </p:nvSpPr>
        <p:spPr/>
        <p:txBody>
          <a:bodyPr>
            <a:normAutofit fontScale="85000" lnSpcReduction="20000"/>
          </a:bodyPr>
          <a:lstStyle/>
          <a:p>
            <a:r>
              <a:rPr lang="sk-SK" dirty="0" smtClean="0"/>
              <a:t>Segmentácia textu</a:t>
            </a:r>
          </a:p>
          <a:p>
            <a:pPr lvl="1"/>
            <a:r>
              <a:rPr lang="sk-SK" dirty="0" smtClean="0"/>
              <a:t>na </a:t>
            </a:r>
            <a:r>
              <a:rPr lang="sk-SK" dirty="0" err="1" smtClean="0"/>
              <a:t>tokeny</a:t>
            </a:r>
            <a:endParaRPr lang="sk-SK" dirty="0" smtClean="0"/>
          </a:p>
          <a:p>
            <a:pPr lvl="1"/>
            <a:r>
              <a:rPr lang="sk-SK" dirty="0"/>
              <a:t>n</a:t>
            </a:r>
            <a:r>
              <a:rPr lang="sk-SK" dirty="0" smtClean="0"/>
              <a:t>a vety (</a:t>
            </a:r>
            <a:r>
              <a:rPr lang="en-US" dirty="0" smtClean="0"/>
              <a:t>sentence boundary disambiguation</a:t>
            </a:r>
            <a:r>
              <a:rPr lang="sk-SK" dirty="0" smtClean="0"/>
              <a:t>)</a:t>
            </a:r>
            <a:endParaRPr lang="en-US" dirty="0" smtClean="0"/>
          </a:p>
          <a:p>
            <a:pPr lvl="1"/>
            <a:r>
              <a:rPr lang="sk-SK" dirty="0"/>
              <a:t>n</a:t>
            </a:r>
            <a:r>
              <a:rPr lang="sk-SK" dirty="0" smtClean="0"/>
              <a:t>a témy</a:t>
            </a:r>
          </a:p>
          <a:p>
            <a:r>
              <a:rPr lang="sk-SK" dirty="0" smtClean="0"/>
              <a:t>Automatická </a:t>
            </a:r>
            <a:r>
              <a:rPr lang="sk-SK" dirty="0" err="1" smtClean="0"/>
              <a:t>sumarizácia</a:t>
            </a:r>
            <a:r>
              <a:rPr lang="sk-SK" dirty="0" smtClean="0"/>
              <a:t> textu</a:t>
            </a:r>
          </a:p>
          <a:p>
            <a:r>
              <a:rPr lang="sk-SK" dirty="0"/>
              <a:t>Analýza </a:t>
            </a:r>
            <a:r>
              <a:rPr lang="sk-SK" dirty="0" err="1" smtClean="0"/>
              <a:t>sentimentu</a:t>
            </a:r>
            <a:endParaRPr lang="sk-SK" dirty="0" smtClean="0"/>
          </a:p>
          <a:p>
            <a:r>
              <a:rPr lang="sk-SK" dirty="0" smtClean="0"/>
              <a:t>Strojový preklad textu</a:t>
            </a:r>
          </a:p>
          <a:p>
            <a:r>
              <a:rPr lang="sk-SK" dirty="0" smtClean="0"/>
              <a:t>(Syntaktické) </a:t>
            </a:r>
            <a:r>
              <a:rPr lang="sk-SK" dirty="0" err="1" smtClean="0"/>
              <a:t>parsovanie</a:t>
            </a:r>
            <a:r>
              <a:rPr lang="sk-SK" dirty="0" smtClean="0"/>
              <a:t> viet</a:t>
            </a:r>
          </a:p>
          <a:p>
            <a:r>
              <a:rPr lang="sk-SK" dirty="0" smtClean="0"/>
              <a:t>Analýza </a:t>
            </a:r>
            <a:r>
              <a:rPr lang="sk-SK" dirty="0" err="1" smtClean="0"/>
              <a:t>diskurzu</a:t>
            </a:r>
            <a:r>
              <a:rPr lang="sk-SK" dirty="0" smtClean="0"/>
              <a:t>, odpovedanie na otázky </a:t>
            </a:r>
            <a:endParaRPr lang="en-US" dirty="0" smtClean="0"/>
          </a:p>
          <a:p>
            <a:r>
              <a:rPr lang="sk-SK" dirty="0" smtClean="0"/>
              <a:t>Rozpoznávanie a s</a:t>
            </a:r>
            <a:r>
              <a:rPr lang="en-US" dirty="0" err="1" smtClean="0"/>
              <a:t>egment</a:t>
            </a:r>
            <a:r>
              <a:rPr lang="sk-SK" dirty="0" err="1" smtClean="0"/>
              <a:t>ácia</a:t>
            </a:r>
            <a:r>
              <a:rPr lang="sk-SK" dirty="0" smtClean="0"/>
              <a:t> reči</a:t>
            </a:r>
          </a:p>
          <a:p>
            <a:pPr lvl="1"/>
            <a:r>
              <a:rPr lang="sk-SK" dirty="0" err="1" smtClean="0"/>
              <a:t>Speech</a:t>
            </a:r>
            <a:r>
              <a:rPr lang="sk-SK" dirty="0" smtClean="0"/>
              <a:t>-to-text, text-to-</a:t>
            </a:r>
            <a:r>
              <a:rPr lang="sk-SK" dirty="0" err="1" smtClean="0"/>
              <a:t>speech</a:t>
            </a:r>
            <a:endParaRPr lang="sk-SK" dirty="0" smtClean="0"/>
          </a:p>
          <a:p>
            <a:pPr lvl="1"/>
            <a:endParaRPr lang="sk-SK" dirty="0"/>
          </a:p>
        </p:txBody>
      </p:sp>
    </p:spTree>
    <p:extLst>
      <p:ext uri="{BB962C8B-B14F-4D97-AF65-F5344CB8AC3E}">
        <p14:creationId xmlns:p14="http://schemas.microsoft.com/office/powerpoint/2010/main" val="537434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a:t>Dostupné nástroje</a:t>
            </a:r>
          </a:p>
        </p:txBody>
      </p:sp>
      <p:sp>
        <p:nvSpPr>
          <p:cNvPr id="3" name="Content Placeholder 2"/>
          <p:cNvSpPr>
            <a:spLocks noGrp="1"/>
          </p:cNvSpPr>
          <p:nvPr>
            <p:ph idx="1"/>
          </p:nvPr>
        </p:nvSpPr>
        <p:spPr/>
        <p:txBody>
          <a:bodyPr/>
          <a:lstStyle/>
          <a:p>
            <a:r>
              <a:rPr lang="en-US" dirty="0" smtClean="0"/>
              <a:t>Stanford NLP</a:t>
            </a:r>
          </a:p>
          <a:p>
            <a:r>
              <a:rPr lang="en-US" dirty="0" smtClean="0"/>
              <a:t>Apache </a:t>
            </a:r>
            <a:r>
              <a:rPr lang="en-US" dirty="0" err="1" smtClean="0"/>
              <a:t>OpenNLP</a:t>
            </a:r>
            <a:endParaRPr lang="en-US" dirty="0" smtClean="0"/>
          </a:p>
          <a:p>
            <a:r>
              <a:rPr lang="en-US" dirty="0" smtClean="0"/>
              <a:t>Natural Language Toolkit (NLTK)</a:t>
            </a:r>
            <a:endParaRPr lang="sk-SK" dirty="0" smtClean="0"/>
          </a:p>
          <a:p>
            <a:r>
              <a:rPr lang="sk-SK" dirty="0" err="1" smtClean="0"/>
              <a:t>Gensim</a:t>
            </a:r>
            <a:endParaRPr lang="en-US" dirty="0" smtClean="0"/>
          </a:p>
          <a:p>
            <a:r>
              <a:rPr lang="en-US" dirty="0" smtClean="0"/>
              <a:t>WordNet</a:t>
            </a:r>
            <a:endParaRPr lang="sk-SK" dirty="0" smtClean="0"/>
          </a:p>
        </p:txBody>
      </p:sp>
    </p:spTree>
    <p:extLst>
      <p:ext uri="{BB962C8B-B14F-4D97-AF65-F5344CB8AC3E}">
        <p14:creationId xmlns:p14="http://schemas.microsoft.com/office/powerpoint/2010/main" val="2714283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err="1" smtClean="0"/>
              <a:t>Stanford</a:t>
            </a:r>
            <a:r>
              <a:rPr lang="en-GB" dirty="0" smtClean="0"/>
              <a:t> </a:t>
            </a:r>
            <a:r>
              <a:rPr lang="sk-SK" dirty="0" err="1" smtClean="0"/>
              <a:t>CoreNLP</a:t>
            </a:r>
            <a:endParaRPr lang="sk-SK" dirty="0"/>
          </a:p>
        </p:txBody>
      </p:sp>
      <p:sp>
        <p:nvSpPr>
          <p:cNvPr id="3" name="Content Placeholder 2"/>
          <p:cNvSpPr>
            <a:spLocks noGrp="1"/>
          </p:cNvSpPr>
          <p:nvPr>
            <p:ph idx="1"/>
          </p:nvPr>
        </p:nvSpPr>
        <p:spPr/>
        <p:txBody>
          <a:bodyPr>
            <a:normAutofit/>
          </a:bodyPr>
          <a:lstStyle/>
          <a:p>
            <a:r>
              <a:rPr lang="sk-SK" dirty="0"/>
              <a:t>Segmentácia textu na vety a slová</a:t>
            </a:r>
          </a:p>
          <a:p>
            <a:r>
              <a:rPr lang="sk-SK" dirty="0"/>
              <a:t>Určovanie slovných druhov</a:t>
            </a:r>
          </a:p>
          <a:p>
            <a:r>
              <a:rPr lang="sk-SK" dirty="0"/>
              <a:t>Rozpoznávanie menných entít</a:t>
            </a:r>
          </a:p>
          <a:p>
            <a:r>
              <a:rPr lang="sk-SK" dirty="0" smtClean="0"/>
              <a:t>Vytvorenie </a:t>
            </a:r>
            <a:r>
              <a:rPr lang="sk-SK" dirty="0" err="1" smtClean="0"/>
              <a:t>parsovacieho</a:t>
            </a:r>
            <a:r>
              <a:rPr lang="sk-SK" dirty="0" smtClean="0"/>
              <a:t> stromu</a:t>
            </a:r>
            <a:endParaRPr lang="sk-SK" dirty="0"/>
          </a:p>
          <a:p>
            <a:r>
              <a:rPr lang="sk-SK" dirty="0" smtClean="0"/>
              <a:t>Určovanie </a:t>
            </a:r>
            <a:r>
              <a:rPr lang="sk-SK" dirty="0" err="1"/>
              <a:t>koreferencií</a:t>
            </a:r>
            <a:endParaRPr lang="sk-SK" dirty="0"/>
          </a:p>
          <a:p>
            <a:endParaRPr lang="sk-SK" dirty="0" smtClean="0"/>
          </a:p>
        </p:txBody>
      </p:sp>
    </p:spTree>
    <p:extLst>
      <p:ext uri="{BB962C8B-B14F-4D97-AF65-F5344CB8AC3E}">
        <p14:creationId xmlns:p14="http://schemas.microsoft.com/office/powerpoint/2010/main" val="624932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Príklad</a:t>
            </a:r>
            <a:endParaRPr lang="sk-SK" dirty="0"/>
          </a:p>
        </p:txBody>
      </p:sp>
      <p:sp>
        <p:nvSpPr>
          <p:cNvPr id="3" name="Content Placeholder 2"/>
          <p:cNvSpPr>
            <a:spLocks noGrp="1"/>
          </p:cNvSpPr>
          <p:nvPr>
            <p:ph idx="1"/>
          </p:nvPr>
        </p:nvSpPr>
        <p:spPr/>
        <p:txBody>
          <a:bodyPr/>
          <a:lstStyle/>
          <a:p>
            <a:r>
              <a:rPr lang="en-US" dirty="0"/>
              <a:t>The strongest rain ever recorded in India shut down the financial hub of Mumbai, snapped communication lines, closed airports and forced thousands of people to sleep in their offices or walk home during the night, officials said today.</a:t>
            </a:r>
          </a:p>
          <a:p>
            <a:endParaRPr lang="sk-SK" dirty="0"/>
          </a:p>
        </p:txBody>
      </p:sp>
    </p:spTree>
    <p:extLst>
      <p:ext uri="{BB962C8B-B14F-4D97-AF65-F5344CB8AC3E}">
        <p14:creationId xmlns:p14="http://schemas.microsoft.com/office/powerpoint/2010/main" val="2060992849"/>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2561</TotalTime>
  <Words>1590</Words>
  <Application>Microsoft Office PowerPoint</Application>
  <PresentationFormat>On-screen Show (4:3)</PresentationFormat>
  <Paragraphs>313</Paragraphs>
  <Slides>51</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51</vt:i4>
      </vt:variant>
    </vt:vector>
  </HeadingPairs>
  <TitlesOfParts>
    <vt:vector size="60" baseType="lpstr">
      <vt:lpstr>Arial Unicode MS</vt:lpstr>
      <vt:lpstr>Arial</vt:lpstr>
      <vt:lpstr>Calibri</vt:lpstr>
      <vt:lpstr>Calibri Light</vt:lpstr>
      <vt:lpstr>Consolas</vt:lpstr>
      <vt:lpstr>Lucida Console</vt:lpstr>
      <vt:lpstr>Motív Office</vt:lpstr>
      <vt:lpstr>Office Theme</vt:lpstr>
      <vt:lpstr>1_Office Theme</vt:lpstr>
      <vt:lpstr>Spracovanie prirodzeného jazyka</vt:lpstr>
      <vt:lpstr>PowerPoint Presentation</vt:lpstr>
      <vt:lpstr>I made her duck.</vt:lpstr>
      <vt:lpstr>Ako sa v tom vyznať?</vt:lpstr>
      <vt:lpstr>Buffalo buffalo Buffalo buffalo buffalo buffalo Buffalo buffalo. </vt:lpstr>
      <vt:lpstr>Ďalšie NLP úlohy</vt:lpstr>
      <vt:lpstr>Dostupné nástroje</vt:lpstr>
      <vt:lpstr>Stanford CoreNLP</vt:lpstr>
      <vt:lpstr>Príklad</vt:lpstr>
      <vt:lpstr>Určovanie slovných druhov</vt:lpstr>
      <vt:lpstr>Určovanie menných entít</vt:lpstr>
      <vt:lpstr>Určovanie koreferencií</vt:lpstr>
      <vt:lpstr>Určovanie závislostí</vt:lpstr>
      <vt:lpstr>Parsovací strom</vt:lpstr>
      <vt:lpstr>Použitie</vt:lpstr>
      <vt:lpstr>PowerPoint Presentation</vt:lpstr>
      <vt:lpstr>StanfordCoreNLP</vt:lpstr>
      <vt:lpstr>Podobné nástroje</vt:lpstr>
      <vt:lpstr>NLTK – segmentácia na slová</vt:lpstr>
      <vt:lpstr>NLTK – určovanie slovných druhov</vt:lpstr>
      <vt:lpstr>NLTK – určovanie menných entít</vt:lpstr>
      <vt:lpstr>NLTK – parsovací strom</vt:lpstr>
      <vt:lpstr>Gensim</vt:lpstr>
      <vt:lpstr>TF-IDF</vt:lpstr>
      <vt:lpstr>Gensim – LDA</vt:lpstr>
      <vt:lpstr>Gensim – LDA</vt:lpstr>
      <vt:lpstr>PowerPoint Presentation</vt:lpstr>
      <vt:lpstr>Gensim – LDA</vt:lpstr>
      <vt:lpstr>WordNet</vt:lpstr>
      <vt:lpstr>WordNet</vt:lpstr>
      <vt:lpstr>Vektorová reprezentácia slov</vt:lpstr>
      <vt:lpstr>t-SNE</vt:lpstr>
      <vt:lpstr>t-SNE</vt:lpstr>
      <vt:lpstr>Podobnosť medzi slovami</vt:lpstr>
      <vt:lpstr>Vlastnosti vektorov slov</vt:lpstr>
      <vt:lpstr>Strojový preklad v Googli</vt:lpstr>
      <vt:lpstr>PowerPoint Presentation</vt:lpstr>
      <vt:lpstr>Dostupné nástroje v Ruby</vt:lpstr>
      <vt:lpstr>Dostupné nástroje v Ruby</vt:lpstr>
      <vt:lpstr>Dostupné nástroje v Ruby</vt:lpstr>
      <vt:lpstr>Dostupné nástroje v Ruby</vt:lpstr>
      <vt:lpstr>Dostupné nástroje v Ruby</vt:lpstr>
      <vt:lpstr>Dostupné nástroje v Ruby</vt:lpstr>
      <vt:lpstr>Dostupné nástroje v Ruby</vt:lpstr>
      <vt:lpstr>Dostupné nástroje v Ruby</vt:lpstr>
      <vt:lpstr>Dostupné nástroje v Ruby</vt:lpstr>
      <vt:lpstr>Dostupné nástroje v Ruby</vt:lpstr>
      <vt:lpstr>Zhrnutie</vt:lpstr>
      <vt:lpstr>Kam ďalej</vt:lpstr>
      <vt:lpstr>Zdroje</vt:lpstr>
      <vt:lpstr>Zdroje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Robo</dc:creator>
  <cp:lastModifiedBy>Róbert Móro</cp:lastModifiedBy>
  <cp:revision>280</cp:revision>
  <dcterms:created xsi:type="dcterms:W3CDTF">2012-02-16T13:00:37Z</dcterms:created>
  <dcterms:modified xsi:type="dcterms:W3CDTF">2014-11-11T10:23:50Z</dcterms:modified>
</cp:coreProperties>
</file>