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80" r:id="rId3"/>
    <p:sldId id="263" r:id="rId4"/>
    <p:sldId id="264" r:id="rId5"/>
    <p:sldId id="265" r:id="rId6"/>
    <p:sldId id="267" r:id="rId7"/>
    <p:sldId id="268" r:id="rId8"/>
    <p:sldId id="269" r:id="rId9"/>
    <p:sldId id="270" r:id="rId10"/>
    <p:sldId id="275" r:id="rId11"/>
    <p:sldId id="283" r:id="rId12"/>
    <p:sldId id="286" r:id="rId13"/>
    <p:sldId id="287" r:id="rId14"/>
    <p:sldId id="288" r:id="rId15"/>
    <p:sldId id="285" r:id="rId16"/>
    <p:sldId id="284" r:id="rId17"/>
  </p:sldIdLst>
  <p:sldSz cx="9144000" cy="5715000" type="screen16x1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63" autoAdjust="0"/>
  </p:normalViewPr>
  <p:slideViewPr>
    <p:cSldViewPr>
      <p:cViewPr varScale="1">
        <p:scale>
          <a:sx n="84" d="100"/>
          <a:sy n="84" d="100"/>
        </p:scale>
        <p:origin x="-660" y="-10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A8238-0AD0-487F-895B-D14079074828}" type="datetimeFigureOut">
              <a:rPr lang="sk-SK" smtClean="0"/>
              <a:pPr/>
              <a:t>15. 11. 2011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9232C7-D604-4C1F-A684-FB2AE473F43A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232C7-D604-4C1F-A684-FB2AE473F43A}" type="slidenum">
              <a:rPr lang="sk-SK" smtClean="0"/>
              <a:pPr/>
              <a:t>2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232C7-D604-4C1F-A684-FB2AE473F43A}" type="slidenum">
              <a:rPr lang="sk-SK" smtClean="0"/>
              <a:pPr/>
              <a:t>3</a:t>
            </a:fld>
            <a:endParaRPr lang="sk-S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232C7-D604-4C1F-A684-FB2AE473F43A}" type="slidenum">
              <a:rPr lang="sk-SK" smtClean="0"/>
              <a:pPr/>
              <a:t>5</a:t>
            </a:fld>
            <a:endParaRPr lang="sk-S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232C7-D604-4C1F-A684-FB2AE473F43A}" type="slidenum">
              <a:rPr lang="sk-SK" smtClean="0"/>
              <a:pPr/>
              <a:t>6</a:t>
            </a:fld>
            <a:endParaRPr lang="sk-S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232C7-D604-4C1F-A684-FB2AE473F43A}" type="slidenum">
              <a:rPr lang="sk-SK" smtClean="0"/>
              <a:pPr/>
              <a:t>7</a:t>
            </a:fld>
            <a:endParaRPr lang="sk-S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232C7-D604-4C1F-A684-FB2AE473F43A}" type="slidenum">
              <a:rPr lang="sk-SK" smtClean="0"/>
              <a:pPr/>
              <a:t>9</a:t>
            </a:fld>
            <a:endParaRPr lang="sk-S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232C7-D604-4C1F-A684-FB2AE473F43A}" type="slidenum">
              <a:rPr lang="sk-SK" smtClean="0"/>
              <a:pPr/>
              <a:t>11</a:t>
            </a:fld>
            <a:endParaRPr lang="sk-S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232C7-D604-4C1F-A684-FB2AE473F43A}" type="slidenum">
              <a:rPr lang="sk-SK" smtClean="0"/>
              <a:pPr/>
              <a:t>15</a:t>
            </a:fld>
            <a:endParaRPr lang="sk-S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232C7-D604-4C1F-A684-FB2AE473F43A}" type="slidenum">
              <a:rPr lang="sk-SK" smtClean="0"/>
              <a:pPr/>
              <a:t>16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299915"/>
            <a:ext cx="7406640" cy="1226820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541720"/>
            <a:ext cx="7406640" cy="14605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257DE-7BC5-4934-9E55-287C312D35ED}" type="datetimeFigureOut">
              <a:rPr lang="sk-SK" smtClean="0"/>
              <a:pPr/>
              <a:t>15. 11. 2011</a:t>
            </a:fld>
            <a:endParaRPr lang="sk-SK"/>
          </a:p>
        </p:txBody>
      </p:sp>
      <p:sp>
        <p:nvSpPr>
          <p:cNvPr id="20" name="Zástupný symbol päty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10" name="Zástupný symbol čísla snímky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97F10-FC87-489C-83DD-4D8CA5D59F9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Ovál 7"/>
          <p:cNvSpPr/>
          <p:nvPr/>
        </p:nvSpPr>
        <p:spPr>
          <a:xfrm>
            <a:off x="921433" y="1178168"/>
            <a:ext cx="210312" cy="175260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120847"/>
            <a:ext cx="64008" cy="5334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257DE-7BC5-4934-9E55-287C312D35ED}" type="datetimeFigureOut">
              <a:rPr lang="sk-SK" smtClean="0"/>
              <a:pPr/>
              <a:t>15. 11. 2011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97F10-FC87-489C-83DD-4D8CA5D59F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58000" y="228866"/>
            <a:ext cx="1828800" cy="4876271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1143000" y="228867"/>
            <a:ext cx="5562600" cy="48762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257DE-7BC5-4934-9E55-287C312D35ED}" type="datetimeFigureOut">
              <a:rPr lang="sk-SK" smtClean="0"/>
              <a:pPr/>
              <a:t>15. 11. 2011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97F10-FC87-489C-83DD-4D8CA5D59F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257DE-7BC5-4934-9E55-287C312D35ED}" type="datetimeFigureOut">
              <a:rPr lang="sk-SK" smtClean="0"/>
              <a:pPr/>
              <a:t>15. 11. 2011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97F10-FC87-489C-83DD-4D8CA5D59F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>
          <a:xfrm>
            <a:off x="2282890" y="-45"/>
            <a:ext cx="6858000" cy="571504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166937"/>
            <a:ext cx="6400800" cy="1905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578392" y="889000"/>
            <a:ext cx="6400800" cy="1258093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257DE-7BC5-4934-9E55-287C312D35ED}" type="datetimeFigureOut">
              <a:rPr lang="sk-SK" smtClean="0"/>
              <a:pPr/>
              <a:t>15. 11. 2011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97F10-FC87-489C-83DD-4D8CA5D59F9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Obdĺžnik 9"/>
          <p:cNvSpPr/>
          <p:nvPr/>
        </p:nvSpPr>
        <p:spPr bwMode="invGray">
          <a:xfrm>
            <a:off x="2286000" y="0"/>
            <a:ext cx="76200" cy="571504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345547"/>
            <a:ext cx="210312" cy="175260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288225"/>
            <a:ext cx="64008" cy="5334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28600"/>
            <a:ext cx="7498080" cy="95250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1435608" y="1270000"/>
            <a:ext cx="3657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276088" y="1270000"/>
            <a:ext cx="3657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257DE-7BC5-4934-9E55-287C312D35ED}" type="datetimeFigureOut">
              <a:rPr lang="sk-SK" smtClean="0"/>
              <a:pPr/>
              <a:t>15. 11. 2011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97F10-FC87-489C-83DD-4D8CA5D59F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300280"/>
            <a:ext cx="8229600" cy="9525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273565"/>
            <a:ext cx="4023360" cy="53340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63440" y="273565"/>
            <a:ext cx="4023360" cy="53340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807780"/>
            <a:ext cx="4023360" cy="34290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63440" y="807780"/>
            <a:ext cx="4023360" cy="34290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257DE-7BC5-4934-9E55-287C312D35ED}" type="datetimeFigureOut">
              <a:rPr lang="sk-SK" smtClean="0"/>
              <a:pPr/>
              <a:t>15. 11. 2011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97F10-FC87-489C-83DD-4D8CA5D59F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28600"/>
            <a:ext cx="7498080" cy="952500"/>
          </a:xfrm>
        </p:spPr>
        <p:txBody>
          <a:bodyPr anchor="ctr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257DE-7BC5-4934-9E55-287C312D35ED}" type="datetimeFigureOut">
              <a:rPr lang="sk-SK" smtClean="0"/>
              <a:pPr/>
              <a:t>15. 11. 2011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97F10-FC87-489C-83DD-4D8CA5D59F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014984" y="0"/>
            <a:ext cx="8129016" cy="5715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257DE-7BC5-4934-9E55-287C312D35ED}" type="datetimeFigureOut">
              <a:rPr lang="sk-SK" smtClean="0"/>
              <a:pPr/>
              <a:t>15. 11. 2011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97F10-FC87-489C-83DD-4D8CA5D59F9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6" name="Obdĺžnik 5"/>
          <p:cNvSpPr/>
          <p:nvPr/>
        </p:nvSpPr>
        <p:spPr bwMode="invGray">
          <a:xfrm>
            <a:off x="1014984" y="-45"/>
            <a:ext cx="73152" cy="571504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0648"/>
            <a:ext cx="3810000" cy="968375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172470"/>
            <a:ext cx="3810000" cy="58208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1778000"/>
            <a:ext cx="8153400" cy="33271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257DE-7BC5-4934-9E55-287C312D35ED}" type="datetimeFigureOut">
              <a:rPr lang="sk-SK" smtClean="0"/>
              <a:pPr/>
              <a:t>15. 11. 2011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97F10-FC87-489C-83DD-4D8CA5D59F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889000"/>
            <a:ext cx="2743200" cy="16510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257DE-7BC5-4934-9E55-287C312D35ED}" type="datetimeFigureOut">
              <a:rPr lang="sk-SK" smtClean="0"/>
              <a:pPr/>
              <a:t>15. 11. 2011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97F10-FC87-489C-83DD-4D8CA5D59F9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Obdĺžnik 7"/>
          <p:cNvSpPr/>
          <p:nvPr/>
        </p:nvSpPr>
        <p:spPr>
          <a:xfrm>
            <a:off x="762000" y="889000"/>
            <a:ext cx="4572000" cy="3810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838200" y="952503"/>
            <a:ext cx="4419600" cy="2928776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9" name="Vývojový diagram: proces 8"/>
          <p:cNvSpPr/>
          <p:nvPr/>
        </p:nvSpPr>
        <p:spPr>
          <a:xfrm rot="19468671">
            <a:off x="396725" y="795284"/>
            <a:ext cx="685800" cy="17025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roces 9"/>
          <p:cNvSpPr/>
          <p:nvPr/>
        </p:nvSpPr>
        <p:spPr>
          <a:xfrm rot="2103354" flipH="1">
            <a:off x="5003667" y="780655"/>
            <a:ext cx="649224" cy="17025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8200" y="4000500"/>
            <a:ext cx="4419600" cy="635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oláč 6"/>
          <p:cNvSpPr/>
          <p:nvPr/>
        </p:nvSpPr>
        <p:spPr>
          <a:xfrm>
            <a:off x="-815927" y="-679935"/>
            <a:ext cx="1638887" cy="1365739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7" y="17585"/>
            <a:ext cx="1702191" cy="1418493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2" y="879231"/>
            <a:ext cx="1125717" cy="918853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>
          <a:xfrm>
            <a:off x="1012874" y="-45"/>
            <a:ext cx="8131127" cy="571504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nadpisu 4"/>
          <p:cNvSpPr>
            <a:spLocks noGrp="1"/>
          </p:cNvSpPr>
          <p:nvPr>
            <p:ph type="title"/>
          </p:nvPr>
        </p:nvSpPr>
        <p:spPr>
          <a:xfrm>
            <a:off x="1435608" y="228865"/>
            <a:ext cx="7498080" cy="9525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Zástupný symbol textu 8"/>
          <p:cNvSpPr>
            <a:spLocks noGrp="1"/>
          </p:cNvSpPr>
          <p:nvPr>
            <p:ph type="body" idx="1"/>
          </p:nvPr>
        </p:nvSpPr>
        <p:spPr>
          <a:xfrm>
            <a:off x="1435608" y="1206500"/>
            <a:ext cx="7498080" cy="40005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24" name="Zástupný symbol dátumu 23"/>
          <p:cNvSpPr>
            <a:spLocks noGrp="1"/>
          </p:cNvSpPr>
          <p:nvPr>
            <p:ph type="dt" sz="half" idx="2"/>
          </p:nvPr>
        </p:nvSpPr>
        <p:spPr>
          <a:xfrm>
            <a:off x="3581400" y="5254625"/>
            <a:ext cx="2133600" cy="396875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1E257DE-7BC5-4934-9E55-287C312D35ED}" type="datetimeFigureOut">
              <a:rPr lang="sk-SK" smtClean="0"/>
              <a:pPr/>
              <a:t>15. 11. 2011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3"/>
          </p:nvPr>
        </p:nvSpPr>
        <p:spPr>
          <a:xfrm>
            <a:off x="5715000" y="5254625"/>
            <a:ext cx="2895600" cy="396875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4"/>
          </p:nvPr>
        </p:nvSpPr>
        <p:spPr>
          <a:xfrm>
            <a:off x="8613648" y="5254625"/>
            <a:ext cx="457200" cy="396875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0A97F10-FC87-489C-83DD-4D8CA5D59F9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5" name="Obdĺžnik 14"/>
          <p:cNvSpPr/>
          <p:nvPr/>
        </p:nvSpPr>
        <p:spPr bwMode="invGray">
          <a:xfrm>
            <a:off x="1014984" y="-45"/>
            <a:ext cx="73152" cy="571504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03648" y="1561356"/>
            <a:ext cx="7406640" cy="1226820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Personalizovaná sumarizácia textu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3577580"/>
            <a:ext cx="7406640" cy="1460500"/>
          </a:xfrm>
        </p:spPr>
        <p:txBody>
          <a:bodyPr/>
          <a:lstStyle/>
          <a:p>
            <a:r>
              <a:rPr lang="sk-SK" dirty="0" smtClean="0"/>
              <a:t>Róbert Móro</a:t>
            </a:r>
          </a:p>
          <a:p>
            <a:r>
              <a:rPr lang="sk-SK" dirty="0" smtClean="0"/>
              <a:t>prof. Mária Bieliková</a:t>
            </a: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7596336" y="5314890"/>
            <a:ext cx="1547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dirty="0" smtClean="0">
                <a:solidFill>
                  <a:schemeClr val="tx2"/>
                </a:solidFill>
              </a:rPr>
              <a:t>16.11.2011</a:t>
            </a:r>
            <a:endParaRPr lang="sk-SK" sz="2000" dirty="0">
              <a:solidFill>
                <a:schemeClr val="tx2"/>
              </a:solidFill>
            </a:endParaRPr>
          </a:p>
        </p:txBody>
      </p:sp>
      <p:pic>
        <p:nvPicPr>
          <p:cNvPr id="6" name="Obrázok 5" descr="logo_pewe_titled_fullcolor_lbcg_f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83640" y="121196"/>
            <a:ext cx="2208840" cy="792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sk-SK" dirty="0" smtClean="0"/>
              <a:t>Sumarizácia pre opakovanie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Čas opakovania</a:t>
            </a:r>
          </a:p>
          <a:p>
            <a:pPr lvl="1"/>
            <a:r>
              <a:rPr lang="sk-SK" dirty="0" smtClean="0"/>
              <a:t>Na začiatku sedenia</a:t>
            </a:r>
          </a:p>
          <a:p>
            <a:pPr lvl="1"/>
            <a:r>
              <a:rPr lang="sk-SK" dirty="0" smtClean="0"/>
              <a:t>V priebehu sedenia</a:t>
            </a:r>
          </a:p>
          <a:p>
            <a:pPr lvl="1"/>
            <a:r>
              <a:rPr lang="sk-SK" dirty="0" smtClean="0"/>
              <a:t>Na konci sedenia</a:t>
            </a:r>
          </a:p>
          <a:p>
            <a:r>
              <a:rPr lang="sk-SK" dirty="0" smtClean="0"/>
              <a:t>Výber dokumentov na opakovanie</a:t>
            </a:r>
          </a:p>
          <a:p>
            <a:pPr lvl="1"/>
            <a:r>
              <a:rPr lang="sk-SK" dirty="0" smtClean="0"/>
              <a:t>Prečítané dokumenty (aké, kedy)</a:t>
            </a:r>
          </a:p>
          <a:p>
            <a:pPr lvl="1"/>
            <a:r>
              <a:rPr lang="sk-SK" dirty="0" smtClean="0"/>
              <a:t>Vzťahy medzi konceptmi</a:t>
            </a:r>
          </a:p>
          <a:p>
            <a:pPr lvl="1"/>
            <a:r>
              <a:rPr lang="sk-SK" dirty="0" smtClean="0"/>
              <a:t>Ciele používateľa</a:t>
            </a:r>
          </a:p>
          <a:p>
            <a:pPr lvl="1"/>
            <a:r>
              <a:rPr lang="sk-SK" dirty="0" smtClean="0"/>
              <a:t>Zmena vedomostí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Výber dokumentov</a:t>
            </a:r>
            <a:endParaRPr lang="sk-SK" dirty="0"/>
          </a:p>
        </p:txBody>
      </p:sp>
      <p:sp>
        <p:nvSpPr>
          <p:cNvPr id="4" name="Ovál 3"/>
          <p:cNvSpPr/>
          <p:nvPr/>
        </p:nvSpPr>
        <p:spPr>
          <a:xfrm>
            <a:off x="2555776" y="1417340"/>
            <a:ext cx="2304256" cy="2232248"/>
          </a:xfrm>
          <a:prstGeom prst="ellipse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Ovál 4"/>
          <p:cNvSpPr/>
          <p:nvPr/>
        </p:nvSpPr>
        <p:spPr>
          <a:xfrm>
            <a:off x="5796136" y="1777380"/>
            <a:ext cx="1512168" cy="1512168"/>
          </a:xfrm>
          <a:prstGeom prst="ellipse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Zahnutý roh 6"/>
          <p:cNvSpPr/>
          <p:nvPr/>
        </p:nvSpPr>
        <p:spPr>
          <a:xfrm>
            <a:off x="2915816" y="1993404"/>
            <a:ext cx="360040" cy="432048"/>
          </a:xfrm>
          <a:prstGeom prst="foldedCorne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Zahnutý roh 7"/>
          <p:cNvSpPr/>
          <p:nvPr/>
        </p:nvSpPr>
        <p:spPr>
          <a:xfrm>
            <a:off x="3491880" y="1705372"/>
            <a:ext cx="360040" cy="432048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Zahnutý roh 8"/>
          <p:cNvSpPr/>
          <p:nvPr/>
        </p:nvSpPr>
        <p:spPr>
          <a:xfrm>
            <a:off x="3203848" y="2857500"/>
            <a:ext cx="360040" cy="432048"/>
          </a:xfrm>
          <a:prstGeom prst="foldedCorne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Zahnutý roh 9"/>
          <p:cNvSpPr/>
          <p:nvPr/>
        </p:nvSpPr>
        <p:spPr>
          <a:xfrm>
            <a:off x="3851920" y="2713484"/>
            <a:ext cx="360040" cy="432048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Zahnutý roh 10"/>
          <p:cNvSpPr/>
          <p:nvPr/>
        </p:nvSpPr>
        <p:spPr>
          <a:xfrm>
            <a:off x="4139952" y="1993404"/>
            <a:ext cx="360040" cy="432048"/>
          </a:xfrm>
          <a:prstGeom prst="foldedCorne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Zahnutý roh 11"/>
          <p:cNvSpPr/>
          <p:nvPr/>
        </p:nvSpPr>
        <p:spPr>
          <a:xfrm>
            <a:off x="6156176" y="2065412"/>
            <a:ext cx="360040" cy="432048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Zahnutý roh 12"/>
          <p:cNvSpPr/>
          <p:nvPr/>
        </p:nvSpPr>
        <p:spPr>
          <a:xfrm>
            <a:off x="6588224" y="2641476"/>
            <a:ext cx="360040" cy="432048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15" name="Rovná spojovacia šípka 14"/>
          <p:cNvCxnSpPr>
            <a:stCxn id="4" idx="6"/>
            <a:endCxn id="5" idx="2"/>
          </p:cNvCxnSpPr>
          <p:nvPr/>
        </p:nvCxnSpPr>
        <p:spPr>
          <a:xfrm>
            <a:off x="4860032" y="2533464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kt 15"/>
          <p:cNvGraphicFramePr>
            <a:graphicFrameLocks noChangeAspect="1"/>
          </p:cNvGraphicFramePr>
          <p:nvPr/>
        </p:nvGraphicFramePr>
        <p:xfrm>
          <a:off x="2552700" y="4225925"/>
          <a:ext cx="5235575" cy="503238"/>
        </p:xfrm>
        <a:graphic>
          <a:graphicData uri="http://schemas.openxmlformats.org/presentationml/2006/ole">
            <p:oleObj spid="_x0000_s49154" name="Equation" r:id="rId4" imgW="2374560" imgH="2286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Výber dokumentov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800" i="1" dirty="0" smtClean="0"/>
              <a:t>S</a:t>
            </a:r>
            <a:r>
              <a:rPr lang="sk-SK" sz="2800" i="1" baseline="-25000" dirty="0" smtClean="0"/>
              <a:t>T</a:t>
            </a:r>
            <a:r>
              <a:rPr lang="sk-SK" sz="2800" i="1" dirty="0" smtClean="0"/>
              <a:t>(d)</a:t>
            </a:r>
          </a:p>
          <a:p>
            <a:pPr lvl="1"/>
            <a:r>
              <a:rPr lang="sk-SK" sz="2400" dirty="0" smtClean="0"/>
              <a:t>Závislosť od času prečítania dokumentu</a:t>
            </a:r>
          </a:p>
          <a:p>
            <a:endParaRPr lang="sk-SK" dirty="0"/>
          </a:p>
        </p:txBody>
      </p:sp>
      <p:pic>
        <p:nvPicPr>
          <p:cNvPr id="4" name="Obrázok 3" descr="tim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2210238"/>
            <a:ext cx="5552381" cy="35047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Výber dokumentov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800" i="1" dirty="0" smtClean="0"/>
              <a:t>S</a:t>
            </a:r>
            <a:r>
              <a:rPr lang="sk-SK" sz="2800" i="1" baseline="-25000" dirty="0" smtClean="0"/>
              <a:t>G</a:t>
            </a:r>
            <a:r>
              <a:rPr lang="sk-SK" sz="2800" i="1" dirty="0" smtClean="0"/>
              <a:t>(d)</a:t>
            </a:r>
          </a:p>
          <a:p>
            <a:pPr lvl="1"/>
            <a:r>
              <a:rPr lang="sk-SK" sz="2400" dirty="0" smtClean="0"/>
              <a:t>Podobnosť s cieľmi používateľa</a:t>
            </a:r>
          </a:p>
        </p:txBody>
      </p:sp>
      <p:graphicFrame>
        <p:nvGraphicFramePr>
          <p:cNvPr id="55298" name="Object 2"/>
          <p:cNvGraphicFramePr>
            <a:graphicFrameLocks noChangeAspect="1"/>
          </p:cNvGraphicFramePr>
          <p:nvPr/>
        </p:nvGraphicFramePr>
        <p:xfrm>
          <a:off x="2051720" y="3073524"/>
          <a:ext cx="5567248" cy="792088"/>
        </p:xfrm>
        <a:graphic>
          <a:graphicData uri="http://schemas.openxmlformats.org/presentationml/2006/ole">
            <p:oleObj spid="_x0000_s55298" name="Equation" r:id="rId3" imgW="312408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Výber dokumentov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800" i="1" dirty="0" smtClean="0"/>
              <a:t>S</a:t>
            </a:r>
            <a:r>
              <a:rPr lang="sk-SK" sz="2800" i="1" baseline="-25000" dirty="0" smtClean="0"/>
              <a:t>K</a:t>
            </a:r>
            <a:r>
              <a:rPr lang="sk-SK" sz="2800" i="1" dirty="0" smtClean="0"/>
              <a:t>(d)</a:t>
            </a:r>
          </a:p>
          <a:p>
            <a:pPr lvl="1"/>
            <a:r>
              <a:rPr lang="sk-SK" sz="2400" dirty="0" smtClean="0"/>
              <a:t>Závislosť od zmeny vedomostí používateľa</a:t>
            </a:r>
            <a:endParaRPr lang="sk-SK" sz="2400" dirty="0"/>
          </a:p>
        </p:txBody>
      </p:sp>
      <p:pic>
        <p:nvPicPr>
          <p:cNvPr id="4" name="Obrázok 3" descr="knowledg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2209428"/>
            <a:ext cx="5552381" cy="32857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Výber dokumentov</a:t>
            </a:r>
            <a:endParaRPr lang="sk-SK" dirty="0"/>
          </a:p>
        </p:txBody>
      </p:sp>
      <p:sp>
        <p:nvSpPr>
          <p:cNvPr id="4" name="Ovál 3"/>
          <p:cNvSpPr/>
          <p:nvPr/>
        </p:nvSpPr>
        <p:spPr>
          <a:xfrm>
            <a:off x="2555776" y="1417340"/>
            <a:ext cx="2304256" cy="2232248"/>
          </a:xfrm>
          <a:prstGeom prst="ellipse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Ovál 4"/>
          <p:cNvSpPr/>
          <p:nvPr/>
        </p:nvSpPr>
        <p:spPr>
          <a:xfrm>
            <a:off x="5796136" y="1777380"/>
            <a:ext cx="1512168" cy="1512168"/>
          </a:xfrm>
          <a:prstGeom prst="ellipse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Zahnutý roh 6"/>
          <p:cNvSpPr/>
          <p:nvPr/>
        </p:nvSpPr>
        <p:spPr>
          <a:xfrm>
            <a:off x="2915816" y="1993404"/>
            <a:ext cx="360040" cy="432048"/>
          </a:xfrm>
          <a:prstGeom prst="foldedCorne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Zahnutý roh 7"/>
          <p:cNvSpPr/>
          <p:nvPr/>
        </p:nvSpPr>
        <p:spPr>
          <a:xfrm>
            <a:off x="3491880" y="1705372"/>
            <a:ext cx="360040" cy="432048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Zahnutý roh 8"/>
          <p:cNvSpPr/>
          <p:nvPr/>
        </p:nvSpPr>
        <p:spPr>
          <a:xfrm>
            <a:off x="3203848" y="2857500"/>
            <a:ext cx="360040" cy="432048"/>
          </a:xfrm>
          <a:prstGeom prst="foldedCorne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Zahnutý roh 9"/>
          <p:cNvSpPr/>
          <p:nvPr/>
        </p:nvSpPr>
        <p:spPr>
          <a:xfrm>
            <a:off x="3851920" y="2713484"/>
            <a:ext cx="360040" cy="432048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Zahnutý roh 10"/>
          <p:cNvSpPr/>
          <p:nvPr/>
        </p:nvSpPr>
        <p:spPr>
          <a:xfrm>
            <a:off x="4139952" y="1993404"/>
            <a:ext cx="360040" cy="432048"/>
          </a:xfrm>
          <a:prstGeom prst="foldedCorne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Zahnutý roh 11"/>
          <p:cNvSpPr/>
          <p:nvPr/>
        </p:nvSpPr>
        <p:spPr>
          <a:xfrm>
            <a:off x="6156176" y="2065412"/>
            <a:ext cx="360040" cy="432048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Zahnutý roh 12"/>
          <p:cNvSpPr/>
          <p:nvPr/>
        </p:nvSpPr>
        <p:spPr>
          <a:xfrm>
            <a:off x="6588224" y="2641476"/>
            <a:ext cx="360040" cy="432048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15" name="Rovná spojovacia šípka 14"/>
          <p:cNvCxnSpPr>
            <a:stCxn id="4" idx="6"/>
            <a:endCxn id="5" idx="2"/>
          </p:cNvCxnSpPr>
          <p:nvPr/>
        </p:nvCxnSpPr>
        <p:spPr>
          <a:xfrm>
            <a:off x="4860032" y="2533464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kt 15"/>
          <p:cNvGraphicFramePr>
            <a:graphicFrameLocks noChangeAspect="1"/>
          </p:cNvGraphicFramePr>
          <p:nvPr/>
        </p:nvGraphicFramePr>
        <p:xfrm>
          <a:off x="2552700" y="4225925"/>
          <a:ext cx="5235575" cy="503238"/>
        </p:xfrm>
        <a:graphic>
          <a:graphicData uri="http://schemas.openxmlformats.org/presentationml/2006/ole">
            <p:oleObj spid="_x0000_s54274" name="Equation" r:id="rId4" imgW="2374560" imgH="2286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Overenie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Overenie generickej sumarizácie</a:t>
            </a:r>
          </a:p>
          <a:p>
            <a:pPr lvl="1"/>
            <a:r>
              <a:rPr lang="sk-SK" dirty="0" smtClean="0"/>
              <a:t>Kvantitatívne (presnosť, úplnosť)</a:t>
            </a:r>
          </a:p>
          <a:p>
            <a:pPr lvl="1"/>
            <a:r>
              <a:rPr lang="sk-SK" dirty="0" smtClean="0"/>
              <a:t>Porovnanie s „ideálnymi“ sumarizáciami</a:t>
            </a:r>
          </a:p>
          <a:p>
            <a:r>
              <a:rPr lang="sk-SK" dirty="0" smtClean="0"/>
              <a:t>Overenie sumarizácie pre opakovanie</a:t>
            </a:r>
          </a:p>
          <a:p>
            <a:pPr lvl="1"/>
            <a:r>
              <a:rPr lang="sk-SK" dirty="0" smtClean="0"/>
              <a:t>Kombinácia: kvantitatívne + kvalitatívne</a:t>
            </a:r>
          </a:p>
          <a:p>
            <a:pPr lvl="1"/>
            <a:r>
              <a:rPr lang="sk-SK" dirty="0" smtClean="0"/>
              <a:t>Personalizácia </a:t>
            </a:r>
          </a:p>
          <a:p>
            <a:pPr lvl="2"/>
            <a:r>
              <a:rPr lang="sk-SK" dirty="0" smtClean="0"/>
              <a:t>na úrovni dokumentu</a:t>
            </a:r>
          </a:p>
          <a:p>
            <a:pPr lvl="2"/>
            <a:r>
              <a:rPr lang="sk-SK" dirty="0" smtClean="0"/>
              <a:t>na úrovni množiny dokumentov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Motivácia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Problém zahltenia informáciami</a:t>
            </a:r>
          </a:p>
          <a:p>
            <a:pPr lvl="1"/>
            <a:r>
              <a:rPr lang="sk-SK" dirty="0" smtClean="0"/>
              <a:t>Automatická sumarizácia textu</a:t>
            </a:r>
          </a:p>
          <a:p>
            <a:pPr lvl="1"/>
            <a:r>
              <a:rPr lang="sk-SK" dirty="0" smtClean="0"/>
              <a:t>Personalizácia</a:t>
            </a:r>
          </a:p>
          <a:p>
            <a:r>
              <a:rPr lang="sk-SK" dirty="0" smtClean="0"/>
              <a:t>Charakteristiky používateľa</a:t>
            </a:r>
          </a:p>
          <a:p>
            <a:r>
              <a:rPr lang="sk-SK" dirty="0" smtClean="0"/>
              <a:t>Metadáta</a:t>
            </a:r>
          </a:p>
          <a:p>
            <a:r>
              <a:rPr lang="sk-SK" dirty="0" smtClean="0"/>
              <a:t>Overenie v doméne výučby</a:t>
            </a:r>
          </a:p>
          <a:p>
            <a:pPr lvl="1"/>
            <a:r>
              <a:rPr lang="sk-SK" dirty="0" smtClean="0"/>
              <a:t>ALEF</a:t>
            </a:r>
          </a:p>
          <a:p>
            <a:pPr lvl="1"/>
            <a:r>
              <a:rPr lang="sk-SK" dirty="0" smtClean="0"/>
              <a:t>Sumarizácia pre opakovanie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800" dirty="0" smtClean="0"/>
              <a:t>Personalizovaná sumarizácia textu</a:t>
            </a:r>
            <a:endParaRPr lang="sk-SK" sz="3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03648" y="1345332"/>
            <a:ext cx="7498080" cy="4000500"/>
          </a:xfrm>
        </p:spPr>
        <p:txBody>
          <a:bodyPr/>
          <a:lstStyle/>
          <a:p>
            <a:r>
              <a:rPr lang="sk-SK" dirty="0" smtClean="0"/>
              <a:t>Metóda sumarizácie</a:t>
            </a:r>
          </a:p>
          <a:p>
            <a:pPr lvl="1"/>
            <a:r>
              <a:rPr lang="sk-SK" dirty="0" smtClean="0"/>
              <a:t>Ohodnotenie kľúčových slov</a:t>
            </a:r>
          </a:p>
          <a:p>
            <a:endParaRPr lang="sk-SK" dirty="0" smtClean="0"/>
          </a:p>
          <a:p>
            <a:r>
              <a:rPr lang="sk-SK" dirty="0" smtClean="0"/>
              <a:t>Sumarizácia pre opakovanie</a:t>
            </a:r>
          </a:p>
          <a:p>
            <a:pPr lvl="1"/>
            <a:r>
              <a:rPr lang="sk-SK" dirty="0" smtClean="0"/>
              <a:t>Výber dokumentov na opakovanie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800" dirty="0" smtClean="0"/>
              <a:t>Metóda personalizovanej sumarizácie textu</a:t>
            </a:r>
            <a:endParaRPr lang="sk-SK" sz="3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75656" y="1345332"/>
            <a:ext cx="7498080" cy="4000500"/>
          </a:xfrm>
        </p:spPr>
        <p:txBody>
          <a:bodyPr/>
          <a:lstStyle/>
          <a:p>
            <a:r>
              <a:rPr lang="sk-SK" dirty="0" smtClean="0"/>
              <a:t>Založená na metóde LSA</a:t>
            </a:r>
          </a:p>
          <a:p>
            <a:r>
              <a:rPr lang="sk-SK" dirty="0" smtClean="0"/>
              <a:t>Nezávislá od</a:t>
            </a:r>
          </a:p>
          <a:p>
            <a:pPr lvl="1"/>
            <a:r>
              <a:rPr lang="sk-SK" dirty="0" smtClean="0"/>
              <a:t>jazyka sumarizovaného textu</a:t>
            </a:r>
          </a:p>
          <a:p>
            <a:pPr lvl="1"/>
            <a:r>
              <a:rPr lang="sk-SK" dirty="0" smtClean="0"/>
              <a:t>domény</a:t>
            </a:r>
          </a:p>
          <a:p>
            <a:r>
              <a:rPr lang="sk-SK" dirty="0" smtClean="0"/>
              <a:t>Kombinácia viacerých heuristík ohodnotenia kľúčových slov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193204"/>
            <a:ext cx="7498080" cy="684419"/>
          </a:xfrm>
        </p:spPr>
        <p:txBody>
          <a:bodyPr>
            <a:noAutofit/>
          </a:bodyPr>
          <a:lstStyle/>
          <a:p>
            <a:r>
              <a:rPr lang="sk-SK" sz="3800" dirty="0" smtClean="0"/>
              <a:t>Proces sumarizácie</a:t>
            </a:r>
            <a:endParaRPr lang="sk-SK" sz="3800" dirty="0"/>
          </a:p>
        </p:txBody>
      </p:sp>
      <p:sp>
        <p:nvSpPr>
          <p:cNvPr id="5" name="Vývojový diagram: viac dokumentov 4"/>
          <p:cNvSpPr/>
          <p:nvPr/>
        </p:nvSpPr>
        <p:spPr>
          <a:xfrm>
            <a:off x="1691680" y="1201316"/>
            <a:ext cx="1512168" cy="1152128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Webový dokument</a:t>
            </a:r>
            <a:endParaRPr lang="sk-SK" dirty="0"/>
          </a:p>
        </p:txBody>
      </p:sp>
      <p:sp>
        <p:nvSpPr>
          <p:cNvPr id="6" name="Zaoblený obdĺžnik 5"/>
          <p:cNvSpPr/>
          <p:nvPr/>
        </p:nvSpPr>
        <p:spPr>
          <a:xfrm>
            <a:off x="1259632" y="2929508"/>
            <a:ext cx="2160240" cy="9361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Predspracovanie</a:t>
            </a:r>
            <a:endParaRPr lang="sk-SK" dirty="0"/>
          </a:p>
        </p:txBody>
      </p:sp>
      <p:sp>
        <p:nvSpPr>
          <p:cNvPr id="29" name="Zaoblený obdĺžnik 28"/>
          <p:cNvSpPr/>
          <p:nvPr/>
        </p:nvSpPr>
        <p:spPr>
          <a:xfrm>
            <a:off x="2771800" y="4153644"/>
            <a:ext cx="1872208" cy="11521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Konštrukcia matice</a:t>
            </a:r>
          </a:p>
          <a:p>
            <a:pPr algn="ctr"/>
            <a:r>
              <a:rPr lang="sk-SK" i="1" dirty="0" err="1" smtClean="0"/>
              <a:t>termov</a:t>
            </a:r>
            <a:r>
              <a:rPr lang="sk-SK" i="1" dirty="0" smtClean="0"/>
              <a:t> x viet</a:t>
            </a:r>
            <a:endParaRPr lang="sk-SK" i="1" dirty="0"/>
          </a:p>
        </p:txBody>
      </p:sp>
      <p:sp>
        <p:nvSpPr>
          <p:cNvPr id="60" name="Zaoblený obdĺžnik 59"/>
          <p:cNvSpPr/>
          <p:nvPr/>
        </p:nvSpPr>
        <p:spPr>
          <a:xfrm>
            <a:off x="5148064" y="4225652"/>
            <a:ext cx="1512168" cy="10081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LSA</a:t>
            </a:r>
            <a:endParaRPr lang="sk-SK" dirty="0"/>
          </a:p>
        </p:txBody>
      </p:sp>
      <p:cxnSp>
        <p:nvCxnSpPr>
          <p:cNvPr id="62" name="Rovná spojovacia šípka 61"/>
          <p:cNvCxnSpPr>
            <a:stCxn id="29" idx="3"/>
            <a:endCxn id="60" idx="1"/>
          </p:cNvCxnSpPr>
          <p:nvPr/>
        </p:nvCxnSpPr>
        <p:spPr>
          <a:xfrm>
            <a:off x="4644008" y="4729708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Rovná spojovacia šípka 73"/>
          <p:cNvCxnSpPr>
            <a:stCxn id="5" idx="2"/>
            <a:endCxn id="6" idx="0"/>
          </p:cNvCxnSpPr>
          <p:nvPr/>
        </p:nvCxnSpPr>
        <p:spPr>
          <a:xfrm flipH="1">
            <a:off x="2339752" y="2309813"/>
            <a:ext cx="2860" cy="6196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Tvar 82"/>
          <p:cNvCxnSpPr>
            <a:stCxn id="6" idx="2"/>
            <a:endCxn id="29" idx="1"/>
          </p:cNvCxnSpPr>
          <p:nvPr/>
        </p:nvCxnSpPr>
        <p:spPr>
          <a:xfrm rot="16200000" flipH="1">
            <a:off x="2123728" y="4081636"/>
            <a:ext cx="864096" cy="43204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Zaoblený obdĺžnik 90"/>
          <p:cNvSpPr/>
          <p:nvPr/>
        </p:nvSpPr>
        <p:spPr>
          <a:xfrm>
            <a:off x="6732240" y="2929508"/>
            <a:ext cx="1728192" cy="115212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Výber viet</a:t>
            </a:r>
            <a:endParaRPr lang="sk-SK" dirty="0"/>
          </a:p>
        </p:txBody>
      </p:sp>
      <p:sp>
        <p:nvSpPr>
          <p:cNvPr id="93" name="Vývojový diagram: dokument 92"/>
          <p:cNvSpPr/>
          <p:nvPr/>
        </p:nvSpPr>
        <p:spPr>
          <a:xfrm>
            <a:off x="6804248" y="1201316"/>
            <a:ext cx="1584176" cy="1008112"/>
          </a:xfrm>
          <a:prstGeom prst="flowChartDocumen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Sumarizácia</a:t>
            </a:r>
            <a:endParaRPr lang="sk-SK" dirty="0"/>
          </a:p>
        </p:txBody>
      </p:sp>
      <p:cxnSp>
        <p:nvCxnSpPr>
          <p:cNvPr id="95" name="Tvar 94"/>
          <p:cNvCxnSpPr>
            <a:stCxn id="60" idx="3"/>
            <a:endCxn id="91" idx="2"/>
          </p:cNvCxnSpPr>
          <p:nvPr/>
        </p:nvCxnSpPr>
        <p:spPr>
          <a:xfrm flipV="1">
            <a:off x="6660232" y="4081636"/>
            <a:ext cx="936104" cy="64807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Rovná spojovacia šípka 99"/>
          <p:cNvCxnSpPr>
            <a:stCxn id="91" idx="0"/>
            <a:endCxn id="93" idx="2"/>
          </p:cNvCxnSpPr>
          <p:nvPr/>
        </p:nvCxnSpPr>
        <p:spPr>
          <a:xfrm flipV="1">
            <a:off x="7596336" y="2142781"/>
            <a:ext cx="0" cy="7867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193204"/>
            <a:ext cx="7498080" cy="684419"/>
          </a:xfrm>
        </p:spPr>
        <p:txBody>
          <a:bodyPr>
            <a:noAutofit/>
          </a:bodyPr>
          <a:lstStyle/>
          <a:p>
            <a:r>
              <a:rPr lang="sk-SK" sz="3800" dirty="0" smtClean="0"/>
              <a:t>Proces sumarizácie</a:t>
            </a:r>
            <a:endParaRPr lang="sk-SK" sz="3800" dirty="0"/>
          </a:p>
        </p:txBody>
      </p:sp>
      <p:sp>
        <p:nvSpPr>
          <p:cNvPr id="5" name="Vývojový diagram: viac dokumentov 4"/>
          <p:cNvSpPr/>
          <p:nvPr/>
        </p:nvSpPr>
        <p:spPr>
          <a:xfrm>
            <a:off x="1691680" y="1201316"/>
            <a:ext cx="1512168" cy="1152128"/>
          </a:xfrm>
          <a:prstGeom prst="flowChartMultidocumen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Webový dokument</a:t>
            </a:r>
            <a:endParaRPr lang="sk-SK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Zaoblený obdĺžnik 5"/>
          <p:cNvSpPr/>
          <p:nvPr/>
        </p:nvSpPr>
        <p:spPr>
          <a:xfrm>
            <a:off x="1259632" y="2929508"/>
            <a:ext cx="2160240" cy="936104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Predspracovanie</a:t>
            </a:r>
            <a:endParaRPr lang="sk-SK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9" name="Zaoblený obdĺžnik 28"/>
          <p:cNvSpPr/>
          <p:nvPr/>
        </p:nvSpPr>
        <p:spPr>
          <a:xfrm>
            <a:off x="2771800" y="4153644"/>
            <a:ext cx="1872208" cy="11521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Konštrukcia matice</a:t>
            </a:r>
          </a:p>
          <a:p>
            <a:pPr algn="ctr"/>
            <a:r>
              <a:rPr lang="sk-SK" i="1" dirty="0" err="1" smtClean="0"/>
              <a:t>termov</a:t>
            </a:r>
            <a:r>
              <a:rPr lang="sk-SK" i="1" dirty="0" smtClean="0"/>
              <a:t> x viet</a:t>
            </a:r>
            <a:endParaRPr lang="sk-SK" i="1" dirty="0"/>
          </a:p>
        </p:txBody>
      </p:sp>
      <p:sp>
        <p:nvSpPr>
          <p:cNvPr id="60" name="Zaoblený obdĺžnik 59"/>
          <p:cNvSpPr/>
          <p:nvPr/>
        </p:nvSpPr>
        <p:spPr>
          <a:xfrm>
            <a:off x="5148064" y="4225652"/>
            <a:ext cx="1512168" cy="100811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LSA</a:t>
            </a:r>
            <a:endParaRPr lang="sk-SK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2" name="Rovná spojovacia šípka 61"/>
          <p:cNvCxnSpPr>
            <a:stCxn id="29" idx="3"/>
            <a:endCxn id="60" idx="1"/>
          </p:cNvCxnSpPr>
          <p:nvPr/>
        </p:nvCxnSpPr>
        <p:spPr>
          <a:xfrm>
            <a:off x="4644008" y="4729708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Rovná spojovacia šípka 73"/>
          <p:cNvCxnSpPr>
            <a:stCxn id="5" idx="2"/>
            <a:endCxn id="6" idx="0"/>
          </p:cNvCxnSpPr>
          <p:nvPr/>
        </p:nvCxnSpPr>
        <p:spPr>
          <a:xfrm flipH="1">
            <a:off x="2339752" y="2309813"/>
            <a:ext cx="2860" cy="6196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Tvar 82"/>
          <p:cNvCxnSpPr>
            <a:stCxn id="6" idx="2"/>
            <a:endCxn id="29" idx="1"/>
          </p:cNvCxnSpPr>
          <p:nvPr/>
        </p:nvCxnSpPr>
        <p:spPr>
          <a:xfrm rot="16200000" flipH="1">
            <a:off x="2123728" y="4081636"/>
            <a:ext cx="864096" cy="43204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Zaoblený obdĺžnik 90"/>
          <p:cNvSpPr/>
          <p:nvPr/>
        </p:nvSpPr>
        <p:spPr>
          <a:xfrm>
            <a:off x="6732240" y="2929508"/>
            <a:ext cx="1728192" cy="1152128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Výber viet</a:t>
            </a:r>
            <a:endParaRPr lang="sk-SK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3" name="Vývojový diagram: dokument 92"/>
          <p:cNvSpPr/>
          <p:nvPr/>
        </p:nvSpPr>
        <p:spPr>
          <a:xfrm>
            <a:off x="6804248" y="1201316"/>
            <a:ext cx="1584176" cy="1008112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Sumarizácia</a:t>
            </a:r>
            <a:endParaRPr lang="sk-SK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5" name="Tvar 94"/>
          <p:cNvCxnSpPr>
            <a:stCxn id="60" idx="3"/>
            <a:endCxn id="91" idx="2"/>
          </p:cNvCxnSpPr>
          <p:nvPr/>
        </p:nvCxnSpPr>
        <p:spPr>
          <a:xfrm flipV="1">
            <a:off x="6660232" y="4081636"/>
            <a:ext cx="936104" cy="64807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Rovná spojovacia šípka 99"/>
          <p:cNvCxnSpPr>
            <a:stCxn id="91" idx="0"/>
            <a:endCxn id="93" idx="2"/>
          </p:cNvCxnSpPr>
          <p:nvPr/>
        </p:nvCxnSpPr>
        <p:spPr>
          <a:xfrm flipV="1">
            <a:off x="7596336" y="2142781"/>
            <a:ext cx="0" cy="7867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Konštrukcia matice</a:t>
            </a:r>
            <a:endParaRPr lang="sk-SK" dirty="0"/>
          </a:p>
        </p:txBody>
      </p:sp>
      <p:sp>
        <p:nvSpPr>
          <p:cNvPr id="4" name="Zaoblený obdĺžnik 3"/>
          <p:cNvSpPr/>
          <p:nvPr/>
        </p:nvSpPr>
        <p:spPr>
          <a:xfrm>
            <a:off x="1475656" y="2641476"/>
            <a:ext cx="1872208" cy="11521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Konštrukcia matice</a:t>
            </a:r>
          </a:p>
          <a:p>
            <a:pPr algn="ctr"/>
            <a:r>
              <a:rPr lang="sk-SK" i="1" dirty="0" err="1" smtClean="0"/>
              <a:t>termov</a:t>
            </a:r>
            <a:r>
              <a:rPr lang="sk-SK" i="1" dirty="0" smtClean="0"/>
              <a:t> x viet</a:t>
            </a:r>
            <a:endParaRPr lang="sk-SK" i="1" dirty="0"/>
          </a:p>
        </p:txBody>
      </p:sp>
      <p:sp>
        <p:nvSpPr>
          <p:cNvPr id="5" name="Vývojový diagram: magnetický disk 4"/>
          <p:cNvSpPr/>
          <p:nvPr/>
        </p:nvSpPr>
        <p:spPr>
          <a:xfrm>
            <a:off x="4175956" y="1561356"/>
            <a:ext cx="1512168" cy="1224136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Model používateľa</a:t>
            </a:r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6408204" y="1345332"/>
            <a:ext cx="1368152" cy="288032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Záujmy</a:t>
            </a:r>
            <a:endParaRPr lang="sk-SK" dirty="0"/>
          </a:p>
        </p:txBody>
      </p:sp>
      <p:sp>
        <p:nvSpPr>
          <p:cNvPr id="7" name="Obdĺžnik 6"/>
          <p:cNvSpPr/>
          <p:nvPr/>
        </p:nvSpPr>
        <p:spPr>
          <a:xfrm>
            <a:off x="6408204" y="1957400"/>
            <a:ext cx="1368152" cy="288032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Znalosti</a:t>
            </a:r>
            <a:endParaRPr lang="sk-SK" dirty="0"/>
          </a:p>
        </p:txBody>
      </p:sp>
      <p:sp>
        <p:nvSpPr>
          <p:cNvPr id="8" name="Obdĺžnik 7"/>
          <p:cNvSpPr/>
          <p:nvPr/>
        </p:nvSpPr>
        <p:spPr>
          <a:xfrm>
            <a:off x="6408204" y="2569468"/>
            <a:ext cx="1368152" cy="288032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Ciele</a:t>
            </a:r>
            <a:endParaRPr lang="sk-SK" dirty="0"/>
          </a:p>
        </p:txBody>
      </p:sp>
      <p:sp>
        <p:nvSpPr>
          <p:cNvPr id="9" name="Ľavá zložená zátvorka 8"/>
          <p:cNvSpPr/>
          <p:nvPr/>
        </p:nvSpPr>
        <p:spPr>
          <a:xfrm>
            <a:off x="5940152" y="1273324"/>
            <a:ext cx="288032" cy="1656184"/>
          </a:xfrm>
          <a:prstGeom prst="leftBrace">
            <a:avLst>
              <a:gd name="adj1" fmla="val 8333"/>
              <a:gd name="adj2" fmla="val 5069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" name="Vývojový diagram: magnetický disk 14"/>
          <p:cNvSpPr/>
          <p:nvPr/>
        </p:nvSpPr>
        <p:spPr>
          <a:xfrm>
            <a:off x="4175956" y="3649588"/>
            <a:ext cx="1512168" cy="1224136"/>
          </a:xfrm>
          <a:prstGeom prst="flowChartMagneticDisk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Model domény</a:t>
            </a:r>
            <a:endParaRPr lang="sk-SK" dirty="0"/>
          </a:p>
        </p:txBody>
      </p:sp>
      <p:sp>
        <p:nvSpPr>
          <p:cNvPr id="16" name="Obdĺžnik 15"/>
          <p:cNvSpPr/>
          <p:nvPr/>
        </p:nvSpPr>
        <p:spPr>
          <a:xfrm>
            <a:off x="6408204" y="4225652"/>
            <a:ext cx="1368152" cy="288032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Koncepty</a:t>
            </a:r>
            <a:endParaRPr lang="sk-SK" dirty="0"/>
          </a:p>
        </p:txBody>
      </p:sp>
      <p:cxnSp>
        <p:nvCxnSpPr>
          <p:cNvPr id="18" name="Rovná spojovacia šípka 17"/>
          <p:cNvCxnSpPr/>
          <p:nvPr/>
        </p:nvCxnSpPr>
        <p:spPr>
          <a:xfrm flipH="1">
            <a:off x="5868144" y="436966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Tvar 21"/>
          <p:cNvCxnSpPr>
            <a:stCxn id="15" idx="1"/>
            <a:endCxn id="4" idx="3"/>
          </p:cNvCxnSpPr>
          <p:nvPr/>
        </p:nvCxnSpPr>
        <p:spPr>
          <a:xfrm rot="16200000" flipV="1">
            <a:off x="3923928" y="2641476"/>
            <a:ext cx="432048" cy="158417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Tvar 23"/>
          <p:cNvCxnSpPr>
            <a:stCxn id="5" idx="3"/>
            <a:endCxn id="4" idx="3"/>
          </p:cNvCxnSpPr>
          <p:nvPr/>
        </p:nvCxnSpPr>
        <p:spPr>
          <a:xfrm rot="5400000">
            <a:off x="3923928" y="2209428"/>
            <a:ext cx="432048" cy="158417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Konštrukcia matice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Váhy pomocou kombinácie </a:t>
            </a:r>
            <a:r>
              <a:rPr lang="sk-SK" dirty="0" err="1" smtClean="0"/>
              <a:t>hodnotičov</a:t>
            </a:r>
            <a:endParaRPr lang="sk-SK" dirty="0" smtClean="0"/>
          </a:p>
          <a:p>
            <a:pPr lvl="1"/>
            <a:r>
              <a:rPr lang="sk-SK" dirty="0" smtClean="0"/>
              <a:t>generické</a:t>
            </a:r>
          </a:p>
          <a:p>
            <a:pPr lvl="1"/>
            <a:r>
              <a:rPr lang="sk-SK" dirty="0" smtClean="0"/>
              <a:t>personalizované</a:t>
            </a: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aphicFrame>
        <p:nvGraphicFramePr>
          <p:cNvPr id="19457" name="Object 1"/>
          <p:cNvGraphicFramePr>
            <a:graphicFrameLocks noChangeAspect="1"/>
          </p:cNvGraphicFramePr>
          <p:nvPr/>
        </p:nvGraphicFramePr>
        <p:xfrm>
          <a:off x="1763688" y="3649588"/>
          <a:ext cx="2713038" cy="757238"/>
        </p:xfrm>
        <a:graphic>
          <a:graphicData uri="http://schemas.openxmlformats.org/presentationml/2006/ole">
            <p:oleObj spid="_x0000_s19457" name="Equation" r:id="rId3" imgW="1231560" imgH="342720" progId="Equation.3">
              <p:embed/>
            </p:oleObj>
          </a:graphicData>
        </a:graphic>
      </p:graphicFrame>
      <p:sp>
        <p:nvSpPr>
          <p:cNvPr id="6" name="Obdĺžnik 5"/>
          <p:cNvSpPr/>
          <p:nvPr/>
        </p:nvSpPr>
        <p:spPr>
          <a:xfrm>
            <a:off x="5220072" y="4225652"/>
            <a:ext cx="792088" cy="648072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i="1" dirty="0" smtClean="0"/>
              <a:t>R</a:t>
            </a:r>
            <a:r>
              <a:rPr lang="sk-SK" i="1" baseline="-25000" dirty="0" smtClean="0"/>
              <a:t>1</a:t>
            </a:r>
            <a:endParaRPr lang="sk-SK" i="1" baseline="-25000" dirty="0"/>
          </a:p>
        </p:txBody>
      </p:sp>
      <p:sp>
        <p:nvSpPr>
          <p:cNvPr id="7" name="Obdĺžnik 6"/>
          <p:cNvSpPr/>
          <p:nvPr/>
        </p:nvSpPr>
        <p:spPr>
          <a:xfrm>
            <a:off x="6300192" y="4225652"/>
            <a:ext cx="792088" cy="648072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i="1" dirty="0" smtClean="0"/>
              <a:t>R</a:t>
            </a:r>
            <a:r>
              <a:rPr lang="sk-SK" i="1" baseline="-25000" dirty="0" smtClean="0"/>
              <a:t>2</a:t>
            </a:r>
            <a:endParaRPr lang="sk-SK" i="1" baseline="-25000" dirty="0"/>
          </a:p>
        </p:txBody>
      </p:sp>
      <p:sp>
        <p:nvSpPr>
          <p:cNvPr id="8" name="Obdĺžnik 7"/>
          <p:cNvSpPr/>
          <p:nvPr/>
        </p:nvSpPr>
        <p:spPr>
          <a:xfrm>
            <a:off x="7812360" y="4225652"/>
            <a:ext cx="792088" cy="648072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i="1" dirty="0" err="1" smtClean="0"/>
              <a:t>R</a:t>
            </a:r>
            <a:r>
              <a:rPr lang="sk-SK" i="1" baseline="-25000" dirty="0" err="1" smtClean="0"/>
              <a:t>n</a:t>
            </a:r>
            <a:endParaRPr lang="sk-SK" i="1" baseline="-25000" dirty="0"/>
          </a:p>
        </p:txBody>
      </p:sp>
      <p:sp>
        <p:nvSpPr>
          <p:cNvPr id="9" name="Obdĺžnik 8"/>
          <p:cNvSpPr/>
          <p:nvPr/>
        </p:nvSpPr>
        <p:spPr>
          <a:xfrm>
            <a:off x="7236296" y="4441676"/>
            <a:ext cx="432048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chemeClr val="tx1"/>
                </a:solidFill>
              </a:rPr>
              <a:t>...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11" name="Vývojový diagram: spojnica 10"/>
          <p:cNvSpPr/>
          <p:nvPr/>
        </p:nvSpPr>
        <p:spPr>
          <a:xfrm>
            <a:off x="6516216" y="2857500"/>
            <a:ext cx="648072" cy="648072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200" dirty="0" smtClean="0"/>
              <a:t>+</a:t>
            </a:r>
            <a:endParaRPr lang="sk-SK" sz="2200" dirty="0"/>
          </a:p>
        </p:txBody>
      </p:sp>
      <p:cxnSp>
        <p:nvCxnSpPr>
          <p:cNvPr id="13" name="Rovná spojovacia šípka 12"/>
          <p:cNvCxnSpPr>
            <a:stCxn id="6" idx="0"/>
            <a:endCxn id="11" idx="3"/>
          </p:cNvCxnSpPr>
          <p:nvPr/>
        </p:nvCxnSpPr>
        <p:spPr>
          <a:xfrm flipV="1">
            <a:off x="5616116" y="3410664"/>
            <a:ext cx="995008" cy="8149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ovná spojovacia šípka 14"/>
          <p:cNvCxnSpPr>
            <a:stCxn id="7" idx="0"/>
            <a:endCxn id="11" idx="4"/>
          </p:cNvCxnSpPr>
          <p:nvPr/>
        </p:nvCxnSpPr>
        <p:spPr>
          <a:xfrm flipV="1">
            <a:off x="6696236" y="3505572"/>
            <a:ext cx="14401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ovná spojovacia šípka 16"/>
          <p:cNvCxnSpPr>
            <a:stCxn id="8" idx="0"/>
            <a:endCxn id="11" idx="5"/>
          </p:cNvCxnSpPr>
          <p:nvPr/>
        </p:nvCxnSpPr>
        <p:spPr>
          <a:xfrm flipH="1" flipV="1">
            <a:off x="7069380" y="3410664"/>
            <a:ext cx="1139024" cy="8149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Konštrukcia matice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Generické</a:t>
            </a:r>
          </a:p>
          <a:p>
            <a:pPr lvl="1"/>
            <a:r>
              <a:rPr lang="sk-SK" dirty="0" err="1" smtClean="0"/>
              <a:t>Hodnotič</a:t>
            </a:r>
            <a:r>
              <a:rPr lang="sk-SK" dirty="0" smtClean="0"/>
              <a:t> frekvencie (TF-IDF)</a:t>
            </a:r>
          </a:p>
          <a:p>
            <a:pPr lvl="1"/>
            <a:r>
              <a:rPr lang="sk-SK" dirty="0" err="1" smtClean="0"/>
              <a:t>Hodnotič</a:t>
            </a:r>
            <a:r>
              <a:rPr lang="sk-SK" dirty="0" smtClean="0"/>
              <a:t> polohy </a:t>
            </a:r>
            <a:r>
              <a:rPr lang="sk-SK" dirty="0" err="1" smtClean="0"/>
              <a:t>termu</a:t>
            </a:r>
            <a:r>
              <a:rPr lang="sk-SK" dirty="0" smtClean="0"/>
              <a:t> v texte</a:t>
            </a:r>
          </a:p>
          <a:p>
            <a:pPr lvl="1"/>
            <a:r>
              <a:rPr lang="sk-SK" dirty="0" err="1" smtClean="0"/>
              <a:t>Hodnotič</a:t>
            </a:r>
            <a:r>
              <a:rPr lang="sk-SK" dirty="0" smtClean="0"/>
              <a:t> konceptov</a:t>
            </a:r>
          </a:p>
          <a:p>
            <a:r>
              <a:rPr lang="sk-SK" dirty="0" smtClean="0"/>
              <a:t>Personalizované</a:t>
            </a:r>
          </a:p>
          <a:p>
            <a:pPr lvl="1"/>
            <a:r>
              <a:rPr lang="sk-SK" dirty="0" err="1" smtClean="0"/>
              <a:t>Hodnotič</a:t>
            </a:r>
            <a:r>
              <a:rPr lang="sk-SK" dirty="0" smtClean="0"/>
              <a:t> anotácií (zvýraznenia, </a:t>
            </a:r>
            <a:r>
              <a:rPr lang="sk-SK" dirty="0" err="1" smtClean="0"/>
              <a:t>tagy</a:t>
            </a:r>
            <a:r>
              <a:rPr lang="sk-SK" dirty="0" smtClean="0"/>
              <a:t>)</a:t>
            </a:r>
          </a:p>
          <a:p>
            <a:pPr lvl="1"/>
            <a:r>
              <a:rPr lang="sk-SK" dirty="0" err="1" smtClean="0"/>
              <a:t>Hodnotič</a:t>
            </a:r>
            <a:r>
              <a:rPr lang="sk-SK" dirty="0" smtClean="0"/>
              <a:t> cieľov</a:t>
            </a:r>
          </a:p>
          <a:p>
            <a:pPr lvl="1"/>
            <a:endParaRPr lang="sk-SK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novrat">
  <a:themeElements>
    <a:clrScheme name="Sl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2583</TotalTime>
  <Words>249</Words>
  <Application>Microsoft Office PowerPoint</Application>
  <PresentationFormat>Prezentácia na obrazovke (16:10)</PresentationFormat>
  <Paragraphs>106</Paragraphs>
  <Slides>16</Slides>
  <Notes>9</Notes>
  <HiddenSlides>0</HiddenSlides>
  <MMClips>0</MMClips>
  <ScaleCrop>false</ScaleCrop>
  <HeadingPairs>
    <vt:vector size="6" baseType="variant">
      <vt:variant>
        <vt:lpstr>Motív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snímok</vt:lpstr>
      </vt:variant>
      <vt:variant>
        <vt:i4>16</vt:i4>
      </vt:variant>
    </vt:vector>
  </HeadingPairs>
  <TitlesOfParts>
    <vt:vector size="19" baseType="lpstr">
      <vt:lpstr>Slnovrat</vt:lpstr>
      <vt:lpstr>Equation</vt:lpstr>
      <vt:lpstr>Microsoft Equation 3.0</vt:lpstr>
      <vt:lpstr>Personalizovaná sumarizácia textu</vt:lpstr>
      <vt:lpstr>Motivácia</vt:lpstr>
      <vt:lpstr>Personalizovaná sumarizácia textu</vt:lpstr>
      <vt:lpstr>Metóda personalizovanej sumarizácie textu</vt:lpstr>
      <vt:lpstr>Proces sumarizácie</vt:lpstr>
      <vt:lpstr>Proces sumarizácie</vt:lpstr>
      <vt:lpstr>Konštrukcia matice</vt:lpstr>
      <vt:lpstr>Konštrukcia matice</vt:lpstr>
      <vt:lpstr>Konštrukcia matice</vt:lpstr>
      <vt:lpstr>Sumarizácia pre opakovanie</vt:lpstr>
      <vt:lpstr>Výber dokumentov</vt:lpstr>
      <vt:lpstr>Výber dokumentov</vt:lpstr>
      <vt:lpstr>Výber dokumentov</vt:lpstr>
      <vt:lpstr>Výber dokumentov</vt:lpstr>
      <vt:lpstr>Výber dokumentov</vt:lpstr>
      <vt:lpstr>Overenie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Robo</dc:creator>
  <cp:lastModifiedBy>Robo</cp:lastModifiedBy>
  <cp:revision>280</cp:revision>
  <dcterms:created xsi:type="dcterms:W3CDTF">2011-04-05T21:54:18Z</dcterms:created>
  <dcterms:modified xsi:type="dcterms:W3CDTF">2011-11-15T21:54:16Z</dcterms:modified>
</cp:coreProperties>
</file>