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0" r:id="rId3"/>
    <p:sldId id="289" r:id="rId4"/>
    <p:sldId id="267" r:id="rId5"/>
    <p:sldId id="268" r:id="rId6"/>
    <p:sldId id="269" r:id="rId7"/>
    <p:sldId id="270" r:id="rId8"/>
    <p:sldId id="275" r:id="rId9"/>
    <p:sldId id="283" r:id="rId10"/>
    <p:sldId id="295" r:id="rId11"/>
    <p:sldId id="294" r:id="rId12"/>
    <p:sldId id="296" r:id="rId13"/>
    <p:sldId id="286" r:id="rId14"/>
    <p:sldId id="290" r:id="rId15"/>
    <p:sldId id="291" r:id="rId16"/>
    <p:sldId id="292" r:id="rId17"/>
    <p:sldId id="293" r:id="rId18"/>
  </p:sldIdLst>
  <p:sldSz cx="9144000" cy="5715000" type="screen16x1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63" autoAdjust="0"/>
  </p:normalViewPr>
  <p:slideViewPr>
    <p:cSldViewPr>
      <p:cViewPr varScale="1">
        <p:scale>
          <a:sx n="84" d="100"/>
          <a:sy n="84" d="100"/>
        </p:scale>
        <p:origin x="-660" y="-10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A8238-0AD0-487F-895B-D14079074828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232C7-D604-4C1F-A684-FB2AE473F43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2C7-D604-4C1F-A684-FB2AE473F43A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299915"/>
            <a:ext cx="7406640" cy="122682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541720"/>
            <a:ext cx="7406640" cy="14605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178168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120847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28866"/>
            <a:ext cx="1828800" cy="487627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28867"/>
            <a:ext cx="55626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45"/>
            <a:ext cx="6858000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166937"/>
            <a:ext cx="6400800" cy="1905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889000"/>
            <a:ext cx="6400800" cy="1258093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345547"/>
            <a:ext cx="210312" cy="17526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288225"/>
            <a:ext cx="64008" cy="5334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270000"/>
            <a:ext cx="3657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270000"/>
            <a:ext cx="3657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300280"/>
            <a:ext cx="8229600" cy="9525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273565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273565"/>
            <a:ext cx="4023360" cy="53340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807780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807780"/>
            <a:ext cx="4023360" cy="34290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9525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5715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45"/>
            <a:ext cx="73152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0648"/>
            <a:ext cx="3810000" cy="968375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172470"/>
            <a:ext cx="3810000" cy="58208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778000"/>
            <a:ext cx="8153400" cy="3327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889000"/>
            <a:ext cx="2743200" cy="16510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E257DE-7BC5-4934-9E55-287C312D35ED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889000"/>
            <a:ext cx="4572000" cy="3810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952503"/>
            <a:ext cx="4419600" cy="2928776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795284"/>
            <a:ext cx="685800" cy="17025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780655"/>
            <a:ext cx="649224" cy="17025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000500"/>
            <a:ext cx="4419600" cy="635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679935"/>
            <a:ext cx="1638887" cy="1365739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7" y="17585"/>
            <a:ext cx="1702191" cy="141849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2" y="879231"/>
            <a:ext cx="1125717" cy="918853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4" y="-45"/>
            <a:ext cx="8131127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28865"/>
            <a:ext cx="7498080" cy="9525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206500"/>
            <a:ext cx="7498080" cy="40005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5254625"/>
            <a:ext cx="2133600" cy="396875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E257DE-7BC5-4934-9E55-287C312D35ED}" type="datetimeFigureOut">
              <a:rPr lang="sk-SK" smtClean="0"/>
              <a:pPr/>
              <a:t>18. 1. 2012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5254625"/>
            <a:ext cx="2895600" cy="3968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5254625"/>
            <a:ext cx="457200" cy="396875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A97F10-FC87-489C-83DD-4D8CA5D59F9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45"/>
            <a:ext cx="73152" cy="571504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1561356"/>
            <a:ext cx="7406640" cy="122682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Personalizovaná sumarizácia 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77580"/>
            <a:ext cx="7406640" cy="1460500"/>
          </a:xfrm>
        </p:spPr>
        <p:txBody>
          <a:bodyPr/>
          <a:lstStyle/>
          <a:p>
            <a:r>
              <a:rPr lang="sk-SK" dirty="0" smtClean="0"/>
              <a:t>Róbert Móro</a:t>
            </a:r>
          </a:p>
          <a:p>
            <a:r>
              <a:rPr lang="sk-SK" dirty="0" smtClean="0"/>
              <a:t>prof. Mária Bieliková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7164288" y="5314890"/>
            <a:ext cx="1979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tx2"/>
                </a:solidFill>
              </a:rPr>
              <a:t>DP2, 18.1.2012</a:t>
            </a:r>
            <a:endParaRPr lang="sk-SK" sz="2000" dirty="0">
              <a:solidFill>
                <a:schemeClr val="tx2"/>
              </a:solidFill>
            </a:endParaRPr>
          </a:p>
        </p:txBody>
      </p:sp>
      <p:pic>
        <p:nvPicPr>
          <p:cNvPr id="6" name="Obrázok 5" descr="logo_pewe_titled_fullcolor_l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3640" y="121196"/>
            <a:ext cx="2208840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dirty="0" smtClean="0"/>
              <a:t>Výber dokumentov do opakovania</a:t>
            </a:r>
            <a:endParaRPr lang="sk-SK" sz="3800" dirty="0"/>
          </a:p>
        </p:txBody>
      </p:sp>
      <p:sp>
        <p:nvSpPr>
          <p:cNvPr id="4" name="Ovál 3"/>
          <p:cNvSpPr/>
          <p:nvPr/>
        </p:nvSpPr>
        <p:spPr>
          <a:xfrm>
            <a:off x="2555776" y="1417340"/>
            <a:ext cx="2304256" cy="2232248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5796136" y="1777380"/>
            <a:ext cx="1512168" cy="1512168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Zahnutý roh 6"/>
          <p:cNvSpPr/>
          <p:nvPr/>
        </p:nvSpPr>
        <p:spPr>
          <a:xfrm>
            <a:off x="2915816" y="1993404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Zahnutý roh 7"/>
          <p:cNvSpPr/>
          <p:nvPr/>
        </p:nvSpPr>
        <p:spPr>
          <a:xfrm>
            <a:off x="3491880" y="1705372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Zahnutý roh 8"/>
          <p:cNvSpPr/>
          <p:nvPr/>
        </p:nvSpPr>
        <p:spPr>
          <a:xfrm>
            <a:off x="3203848" y="2857500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Zahnutý roh 9"/>
          <p:cNvSpPr/>
          <p:nvPr/>
        </p:nvSpPr>
        <p:spPr>
          <a:xfrm>
            <a:off x="3851920" y="2713484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Zahnutý roh 10"/>
          <p:cNvSpPr/>
          <p:nvPr/>
        </p:nvSpPr>
        <p:spPr>
          <a:xfrm>
            <a:off x="4139952" y="1993404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Zahnutý roh 11"/>
          <p:cNvSpPr/>
          <p:nvPr/>
        </p:nvSpPr>
        <p:spPr>
          <a:xfrm>
            <a:off x="6156176" y="2065412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Zahnutý roh 12"/>
          <p:cNvSpPr/>
          <p:nvPr/>
        </p:nvSpPr>
        <p:spPr>
          <a:xfrm>
            <a:off x="6588224" y="2641476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5" name="Rovná spojovacia šípka 14"/>
          <p:cNvCxnSpPr>
            <a:stCxn id="4" idx="6"/>
            <a:endCxn id="5" idx="2"/>
          </p:cNvCxnSpPr>
          <p:nvPr/>
        </p:nvCxnSpPr>
        <p:spPr>
          <a:xfrm>
            <a:off x="4860032" y="253346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1935163" y="4009628"/>
          <a:ext cx="6469062" cy="503238"/>
        </p:xfrm>
        <a:graphic>
          <a:graphicData uri="http://schemas.openxmlformats.org/presentationml/2006/ole">
            <p:oleObj spid="_x0000_s54274" name="Equation" r:id="rId4" imgW="2933640" imgH="228600" progId="Equation.3">
              <p:embed/>
            </p:oleObj>
          </a:graphicData>
        </a:graphic>
      </p:graphicFrame>
      <p:sp>
        <p:nvSpPr>
          <p:cNvPr id="14" name="BlokTextu 13"/>
          <p:cNvSpPr txBox="1"/>
          <p:nvPr/>
        </p:nvSpPr>
        <p:spPr>
          <a:xfrm>
            <a:off x="2915816" y="4801443"/>
            <a:ext cx="3148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p</a:t>
            </a:r>
            <a:r>
              <a:rPr lang="sk-SK" sz="2400" dirty="0" smtClean="0"/>
              <a:t>opularita dokumentu</a:t>
            </a:r>
            <a:endParaRPr lang="sk-SK" sz="2400" dirty="0"/>
          </a:p>
        </p:txBody>
      </p:sp>
      <p:cxnSp>
        <p:nvCxnSpPr>
          <p:cNvPr id="17" name="Rovná spojovacia šípka 16"/>
          <p:cNvCxnSpPr/>
          <p:nvPr/>
        </p:nvCxnSpPr>
        <p:spPr>
          <a:xfrm rot="240000" flipH="1" flipV="1">
            <a:off x="4787906" y="4535703"/>
            <a:ext cx="1789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dirty="0" smtClean="0"/>
              <a:t>Výber dokumentov do opakovania</a:t>
            </a:r>
            <a:endParaRPr lang="sk-SK" sz="3800" dirty="0"/>
          </a:p>
        </p:txBody>
      </p:sp>
      <p:sp>
        <p:nvSpPr>
          <p:cNvPr id="4" name="Ovál 3"/>
          <p:cNvSpPr/>
          <p:nvPr/>
        </p:nvSpPr>
        <p:spPr>
          <a:xfrm>
            <a:off x="2555776" y="1417340"/>
            <a:ext cx="2304256" cy="2232248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5796136" y="1777380"/>
            <a:ext cx="1512168" cy="1512168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Zahnutý roh 6"/>
          <p:cNvSpPr/>
          <p:nvPr/>
        </p:nvSpPr>
        <p:spPr>
          <a:xfrm>
            <a:off x="2915816" y="1993404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Zahnutý roh 7"/>
          <p:cNvSpPr/>
          <p:nvPr/>
        </p:nvSpPr>
        <p:spPr>
          <a:xfrm>
            <a:off x="3491880" y="1705372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Zahnutý roh 8"/>
          <p:cNvSpPr/>
          <p:nvPr/>
        </p:nvSpPr>
        <p:spPr>
          <a:xfrm>
            <a:off x="3203848" y="2857500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Zahnutý roh 9"/>
          <p:cNvSpPr/>
          <p:nvPr/>
        </p:nvSpPr>
        <p:spPr>
          <a:xfrm>
            <a:off x="3851920" y="2713484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Zahnutý roh 10"/>
          <p:cNvSpPr/>
          <p:nvPr/>
        </p:nvSpPr>
        <p:spPr>
          <a:xfrm>
            <a:off x="4139952" y="1993404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Zahnutý roh 11"/>
          <p:cNvSpPr/>
          <p:nvPr/>
        </p:nvSpPr>
        <p:spPr>
          <a:xfrm>
            <a:off x="6156176" y="2065412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Zahnutý roh 12"/>
          <p:cNvSpPr/>
          <p:nvPr/>
        </p:nvSpPr>
        <p:spPr>
          <a:xfrm>
            <a:off x="6588224" y="2641476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5" name="Rovná spojovacia šípka 14"/>
          <p:cNvCxnSpPr>
            <a:stCxn id="4" idx="6"/>
            <a:endCxn id="5" idx="2"/>
          </p:cNvCxnSpPr>
          <p:nvPr/>
        </p:nvCxnSpPr>
        <p:spPr>
          <a:xfrm>
            <a:off x="4860032" y="253346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1935163" y="4009628"/>
          <a:ext cx="6469062" cy="503238"/>
        </p:xfrm>
        <a:graphic>
          <a:graphicData uri="http://schemas.openxmlformats.org/presentationml/2006/ole">
            <p:oleObj spid="_x0000_s53250" name="Equation" r:id="rId4" imgW="2933640" imgH="228600" progId="Equation.3">
              <p:embed/>
            </p:oleObj>
          </a:graphicData>
        </a:graphic>
      </p:graphicFrame>
      <p:sp>
        <p:nvSpPr>
          <p:cNvPr id="14" name="BlokTextu 13"/>
          <p:cNvSpPr txBox="1"/>
          <p:nvPr/>
        </p:nvSpPr>
        <p:spPr>
          <a:xfrm>
            <a:off x="4139952" y="4801443"/>
            <a:ext cx="4469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p</a:t>
            </a:r>
            <a:r>
              <a:rPr lang="sk-SK" sz="2400" dirty="0" smtClean="0"/>
              <a:t>odobnosť s cieľmi používateľa</a:t>
            </a:r>
            <a:endParaRPr lang="sk-SK" sz="2400" dirty="0"/>
          </a:p>
        </p:txBody>
      </p:sp>
      <p:cxnSp>
        <p:nvCxnSpPr>
          <p:cNvPr id="17" name="Rovná spojovacia šípka 16"/>
          <p:cNvCxnSpPr/>
          <p:nvPr/>
        </p:nvCxnSpPr>
        <p:spPr>
          <a:xfrm rot="240000" flipH="1" flipV="1">
            <a:off x="6012042" y="4535703"/>
            <a:ext cx="1789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dirty="0" smtClean="0"/>
              <a:t>Výber dokumentov do opakovania</a:t>
            </a:r>
            <a:endParaRPr lang="sk-SK" sz="3800" dirty="0"/>
          </a:p>
        </p:txBody>
      </p:sp>
      <p:sp>
        <p:nvSpPr>
          <p:cNvPr id="4" name="Ovál 3"/>
          <p:cNvSpPr/>
          <p:nvPr/>
        </p:nvSpPr>
        <p:spPr>
          <a:xfrm>
            <a:off x="2555776" y="1417340"/>
            <a:ext cx="2304256" cy="2232248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5796136" y="1777380"/>
            <a:ext cx="1512168" cy="1512168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Zahnutý roh 6"/>
          <p:cNvSpPr/>
          <p:nvPr/>
        </p:nvSpPr>
        <p:spPr>
          <a:xfrm>
            <a:off x="2915816" y="1993404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Zahnutý roh 7"/>
          <p:cNvSpPr/>
          <p:nvPr/>
        </p:nvSpPr>
        <p:spPr>
          <a:xfrm>
            <a:off x="3491880" y="1705372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Zahnutý roh 8"/>
          <p:cNvSpPr/>
          <p:nvPr/>
        </p:nvSpPr>
        <p:spPr>
          <a:xfrm>
            <a:off x="3203848" y="2857500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Zahnutý roh 9"/>
          <p:cNvSpPr/>
          <p:nvPr/>
        </p:nvSpPr>
        <p:spPr>
          <a:xfrm>
            <a:off x="3851920" y="2713484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Zahnutý roh 10"/>
          <p:cNvSpPr/>
          <p:nvPr/>
        </p:nvSpPr>
        <p:spPr>
          <a:xfrm>
            <a:off x="4139952" y="1993404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Zahnutý roh 11"/>
          <p:cNvSpPr/>
          <p:nvPr/>
        </p:nvSpPr>
        <p:spPr>
          <a:xfrm>
            <a:off x="6156176" y="2065412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Zahnutý roh 12"/>
          <p:cNvSpPr/>
          <p:nvPr/>
        </p:nvSpPr>
        <p:spPr>
          <a:xfrm>
            <a:off x="6588224" y="2641476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5" name="Rovná spojovacia šípka 14"/>
          <p:cNvCxnSpPr>
            <a:stCxn id="4" idx="6"/>
            <a:endCxn id="5" idx="2"/>
          </p:cNvCxnSpPr>
          <p:nvPr/>
        </p:nvCxnSpPr>
        <p:spPr>
          <a:xfrm>
            <a:off x="4860032" y="253346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1935163" y="4009628"/>
          <a:ext cx="6469062" cy="503238"/>
        </p:xfrm>
        <a:graphic>
          <a:graphicData uri="http://schemas.openxmlformats.org/presentationml/2006/ole">
            <p:oleObj spid="_x0000_s55298" name="Equation" r:id="rId4" imgW="2933640" imgH="228600" progId="Equation.3">
              <p:embed/>
            </p:oleObj>
          </a:graphicData>
        </a:graphic>
      </p:graphicFrame>
      <p:sp>
        <p:nvSpPr>
          <p:cNvPr id="14" name="BlokTextu 13"/>
          <p:cNvSpPr txBox="1"/>
          <p:nvPr/>
        </p:nvSpPr>
        <p:spPr>
          <a:xfrm>
            <a:off x="5148064" y="4801443"/>
            <a:ext cx="3937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z</a:t>
            </a:r>
            <a:r>
              <a:rPr lang="sk-SK" sz="2400" dirty="0" smtClean="0"/>
              <a:t>mena znalostí používateľa</a:t>
            </a:r>
            <a:endParaRPr lang="sk-SK" sz="2400" dirty="0"/>
          </a:p>
        </p:txBody>
      </p:sp>
      <p:cxnSp>
        <p:nvCxnSpPr>
          <p:cNvPr id="17" name="Rovná spojovacia šípka 16"/>
          <p:cNvCxnSpPr/>
          <p:nvPr/>
        </p:nvCxnSpPr>
        <p:spPr>
          <a:xfrm rot="240000" flipH="1" flipV="1">
            <a:off x="7235888" y="4535703"/>
            <a:ext cx="1789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dirty="0" smtClean="0"/>
              <a:t>Zmena znalostí konceptov</a:t>
            </a:r>
            <a:endParaRPr lang="sk-SK" sz="3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sz="3000" dirty="0" smtClean="0"/>
          </a:p>
          <a:p>
            <a:r>
              <a:rPr lang="sk-SK" sz="3000" dirty="0" smtClean="0"/>
              <a:t>Vektor zmien znalostí konceptov</a:t>
            </a:r>
          </a:p>
          <a:p>
            <a:r>
              <a:rPr lang="sk-SK" sz="3000" dirty="0" smtClean="0"/>
              <a:t>Kosínusová podobnosť</a:t>
            </a:r>
            <a:endParaRPr lang="sk-SK" sz="3000" dirty="0"/>
          </a:p>
        </p:txBody>
      </p:sp>
      <p:pic>
        <p:nvPicPr>
          <p:cNvPr id="4" name="Obrázok 3" descr="knowled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985292"/>
            <a:ext cx="5328592" cy="3153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Overenie metódy sumarizácie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Sumarizátor</a:t>
            </a:r>
            <a:r>
              <a:rPr lang="sk-SK" dirty="0" smtClean="0"/>
              <a:t> ako webová služba</a:t>
            </a:r>
          </a:p>
          <a:p>
            <a:r>
              <a:rPr lang="sk-SK" dirty="0" smtClean="0"/>
              <a:t>Texty z kurzu FLP v systéme ALEF</a:t>
            </a:r>
          </a:p>
          <a:p>
            <a:r>
              <a:rPr lang="sk-SK" dirty="0" smtClean="0"/>
              <a:t>Dotazník</a:t>
            </a:r>
          </a:p>
          <a:p>
            <a:pPr lvl="1"/>
            <a:r>
              <a:rPr lang="sk-SK" dirty="0" smtClean="0"/>
              <a:t>Reprezentatívnosť vybraných viet</a:t>
            </a:r>
          </a:p>
          <a:p>
            <a:pPr lvl="1"/>
            <a:r>
              <a:rPr lang="sk-SK" dirty="0" smtClean="0"/>
              <a:t>Vhodnosť pre opakovanie</a:t>
            </a:r>
          </a:p>
          <a:p>
            <a:pPr lvl="1"/>
            <a:r>
              <a:rPr lang="sk-SK" dirty="0" smtClean="0"/>
              <a:t>Čitateľnosť a zrozumiteľnosť</a:t>
            </a:r>
          </a:p>
          <a:p>
            <a:pPr lvl="1"/>
            <a:r>
              <a:rPr lang="sk-SK" dirty="0" smtClean="0"/>
              <a:t>Dĺžka sumarizácie</a:t>
            </a:r>
          </a:p>
          <a:p>
            <a:pPr lvl="1"/>
            <a:r>
              <a:rPr lang="sk-SK" dirty="0" smtClean="0"/>
              <a:t>Porovnanie s prvým odsekom dokumentu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Overenie metódy sumarizácie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Generická sumarizácia</a:t>
            </a:r>
          </a:p>
          <a:p>
            <a:pPr lvl="1"/>
            <a:r>
              <a:rPr lang="sk-SK" dirty="0" smtClean="0"/>
              <a:t>Málo reprezentatívne vety, nevhodná pre opakovanie (30</a:t>
            </a:r>
            <a:r>
              <a:rPr lang="en-US" dirty="0" smtClean="0"/>
              <a:t>%)</a:t>
            </a:r>
            <a:endParaRPr lang="sk-SK" dirty="0" smtClean="0"/>
          </a:p>
          <a:p>
            <a:pPr lvl="1"/>
            <a:r>
              <a:rPr lang="sk-SK" dirty="0" smtClean="0"/>
              <a:t>Málo čitateľné a zrozumiteľné</a:t>
            </a:r>
          </a:p>
          <a:p>
            <a:r>
              <a:rPr lang="sk-SK" dirty="0" smtClean="0"/>
              <a:t>Sumarizácia zohľadňujúca koncepty</a:t>
            </a:r>
          </a:p>
          <a:p>
            <a:pPr lvl="1"/>
            <a:r>
              <a:rPr lang="sk-SK" dirty="0" smtClean="0"/>
              <a:t>Reprezentatívne vety, vhodná pre opakovanie (66</a:t>
            </a:r>
            <a:r>
              <a:rPr lang="en-US" dirty="0" smtClean="0"/>
              <a:t>%)</a:t>
            </a:r>
            <a:endParaRPr lang="sk-SK" dirty="0" smtClean="0"/>
          </a:p>
          <a:p>
            <a:pPr lvl="1"/>
            <a:r>
              <a:rPr lang="sk-SK" dirty="0" smtClean="0"/>
              <a:t>Lepšia čitateľnosť a zrozumiteľnosť</a:t>
            </a:r>
          </a:p>
          <a:p>
            <a:pPr lvl="1"/>
            <a:r>
              <a:rPr lang="sk-SK" dirty="0" smtClean="0"/>
              <a:t>Dlhé sumarizácie</a:t>
            </a:r>
            <a:r>
              <a:rPr lang="en-US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Overenie metódy sumarizácie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Personalizovaná sumarizácia</a:t>
            </a:r>
          </a:p>
          <a:p>
            <a:pPr lvl="1"/>
            <a:r>
              <a:rPr lang="sk-SK" dirty="0" smtClean="0"/>
              <a:t>Zohľadňujúca vedomosť konceptov</a:t>
            </a:r>
          </a:p>
          <a:p>
            <a:pPr lvl="1"/>
            <a:r>
              <a:rPr lang="sk-SK" dirty="0" smtClean="0"/>
              <a:t>Vo väčšine prípadov zhodné s predchádzajúcim variantom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Plán pre DP3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Implementácia </a:t>
            </a:r>
            <a:r>
              <a:rPr lang="sk-SK" dirty="0" err="1" smtClean="0"/>
              <a:t>hodnotiča</a:t>
            </a:r>
            <a:r>
              <a:rPr lang="sk-SK" dirty="0" smtClean="0"/>
              <a:t> poznámok</a:t>
            </a:r>
          </a:p>
          <a:p>
            <a:r>
              <a:rPr lang="sk-SK" dirty="0" smtClean="0"/>
              <a:t>Overenie metódy personalizovanej sumarizácie</a:t>
            </a:r>
          </a:p>
          <a:p>
            <a:pPr lvl="1"/>
            <a:r>
              <a:rPr lang="sk-SK" dirty="0" smtClean="0"/>
              <a:t>Komponent v </a:t>
            </a:r>
            <a:r>
              <a:rPr lang="sk-SK" dirty="0" err="1" smtClean="0"/>
              <a:t>ALEFe</a:t>
            </a:r>
            <a:r>
              <a:rPr lang="sk-SK" dirty="0" smtClean="0"/>
              <a:t>, neriadený experiment, nasadenie na začiatku letného semestra</a:t>
            </a:r>
          </a:p>
          <a:p>
            <a:r>
              <a:rPr lang="sk-SK" dirty="0" smtClean="0"/>
              <a:t>Overenie sumarizácie pre opakovanie</a:t>
            </a:r>
          </a:p>
          <a:p>
            <a:pPr lvl="1"/>
            <a:r>
              <a:rPr lang="sk-SK" dirty="0" smtClean="0"/>
              <a:t>ALEF, riadený experiment v 2. polovici semestra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Problém zahltenia informáciami</a:t>
            </a:r>
          </a:p>
          <a:p>
            <a:pPr lvl="1"/>
            <a:r>
              <a:rPr lang="sk-SK" dirty="0" smtClean="0"/>
              <a:t>Automatická sumarizácia textu</a:t>
            </a:r>
          </a:p>
          <a:p>
            <a:pPr lvl="1"/>
            <a:r>
              <a:rPr lang="sk-SK" dirty="0" smtClean="0"/>
              <a:t>Personalizácia</a:t>
            </a:r>
          </a:p>
          <a:p>
            <a:r>
              <a:rPr lang="sk-SK" dirty="0" smtClean="0"/>
              <a:t>Charakteristiky používateľa</a:t>
            </a:r>
          </a:p>
          <a:p>
            <a:r>
              <a:rPr lang="sk-SK" dirty="0" smtClean="0"/>
              <a:t>Metadáta</a:t>
            </a:r>
          </a:p>
          <a:p>
            <a:r>
              <a:rPr lang="sk-SK" dirty="0" smtClean="0"/>
              <a:t>Doména výučby</a:t>
            </a:r>
          </a:p>
          <a:p>
            <a:pPr lvl="1"/>
            <a:r>
              <a:rPr lang="sk-SK" dirty="0" smtClean="0"/>
              <a:t>Sumarizácia pre opakovanie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Vlastný príspevok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Metóda personalizovanej sumarizácie textu</a:t>
            </a:r>
          </a:p>
          <a:p>
            <a:pPr lvl="1"/>
            <a:r>
              <a:rPr lang="sk-SK" dirty="0" smtClean="0"/>
              <a:t>Nezávislosť od domény a jazyka textu</a:t>
            </a:r>
          </a:p>
          <a:p>
            <a:pPr lvl="1"/>
            <a:r>
              <a:rPr lang="sk-SK" dirty="0" smtClean="0"/>
              <a:t>Spôsob kombinácie viacerých heuristík ohodnotenia kľúčových slov</a:t>
            </a:r>
          </a:p>
          <a:p>
            <a:r>
              <a:rPr lang="sk-SK" dirty="0" smtClean="0"/>
              <a:t>Sumarizácia pre opakovanie</a:t>
            </a:r>
          </a:p>
          <a:p>
            <a:pPr lvl="1"/>
            <a:r>
              <a:rPr lang="sk-SK" dirty="0" smtClean="0"/>
              <a:t>Metóda personalizovaného výberu dokumentov do opakovania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21196"/>
            <a:ext cx="7498080" cy="1008112"/>
          </a:xfrm>
        </p:spPr>
        <p:txBody>
          <a:bodyPr>
            <a:noAutofit/>
          </a:bodyPr>
          <a:lstStyle/>
          <a:p>
            <a:r>
              <a:rPr lang="sk-SK" sz="3800" dirty="0" smtClean="0"/>
              <a:t>Metóda personalizovanej sumarizácie textu</a:t>
            </a:r>
            <a:endParaRPr lang="sk-SK" sz="3800" dirty="0"/>
          </a:p>
        </p:txBody>
      </p:sp>
      <p:sp>
        <p:nvSpPr>
          <p:cNvPr id="5" name="Vývojový diagram: viac dokumentov 4"/>
          <p:cNvSpPr/>
          <p:nvPr/>
        </p:nvSpPr>
        <p:spPr>
          <a:xfrm>
            <a:off x="1691680" y="1345332"/>
            <a:ext cx="1512168" cy="1152128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Webový dokument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1259632" y="3073524"/>
            <a:ext cx="2160240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Predspracovanie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29" name="Zaoblený obdĺžnik 28"/>
          <p:cNvSpPr/>
          <p:nvPr/>
        </p:nvSpPr>
        <p:spPr>
          <a:xfrm>
            <a:off x="2771800" y="4297660"/>
            <a:ext cx="187220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Konštrukcia matice</a:t>
            </a:r>
          </a:p>
          <a:p>
            <a:pPr algn="ctr"/>
            <a:r>
              <a:rPr lang="sk-SK" i="1" dirty="0" err="1" smtClean="0"/>
              <a:t>termov</a:t>
            </a:r>
            <a:r>
              <a:rPr lang="sk-SK" i="1" dirty="0" smtClean="0"/>
              <a:t> x viet</a:t>
            </a:r>
            <a:endParaRPr lang="sk-SK" i="1" dirty="0"/>
          </a:p>
        </p:txBody>
      </p:sp>
      <p:sp>
        <p:nvSpPr>
          <p:cNvPr id="60" name="Zaoblený obdĺžnik 59"/>
          <p:cNvSpPr/>
          <p:nvPr/>
        </p:nvSpPr>
        <p:spPr>
          <a:xfrm>
            <a:off x="5148064" y="4369668"/>
            <a:ext cx="151216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LSA</a:t>
            </a:r>
            <a:endParaRPr lang="sk-SK" dirty="0">
              <a:solidFill>
                <a:schemeClr val="tx1"/>
              </a:solidFill>
            </a:endParaRPr>
          </a:p>
        </p:txBody>
      </p:sp>
      <p:cxnSp>
        <p:nvCxnSpPr>
          <p:cNvPr id="62" name="Rovná spojovacia šípka 61"/>
          <p:cNvCxnSpPr>
            <a:stCxn id="29" idx="3"/>
            <a:endCxn id="60" idx="1"/>
          </p:cNvCxnSpPr>
          <p:nvPr/>
        </p:nvCxnSpPr>
        <p:spPr>
          <a:xfrm>
            <a:off x="4644008" y="4873724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ovná spojovacia šípka 73"/>
          <p:cNvCxnSpPr>
            <a:stCxn id="5" idx="2"/>
            <a:endCxn id="6" idx="0"/>
          </p:cNvCxnSpPr>
          <p:nvPr/>
        </p:nvCxnSpPr>
        <p:spPr>
          <a:xfrm flipH="1">
            <a:off x="2339752" y="2453829"/>
            <a:ext cx="2860" cy="6196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Tvar 82"/>
          <p:cNvCxnSpPr>
            <a:stCxn id="6" idx="2"/>
            <a:endCxn id="29" idx="1"/>
          </p:cNvCxnSpPr>
          <p:nvPr/>
        </p:nvCxnSpPr>
        <p:spPr>
          <a:xfrm rot="16200000" flipH="1">
            <a:off x="2123728" y="4225652"/>
            <a:ext cx="864096" cy="43204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Zaoblený obdĺžnik 90"/>
          <p:cNvSpPr/>
          <p:nvPr/>
        </p:nvSpPr>
        <p:spPr>
          <a:xfrm>
            <a:off x="6732240" y="3073524"/>
            <a:ext cx="1728192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Výber viet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93" name="Vývojový diagram: dokument 92"/>
          <p:cNvSpPr/>
          <p:nvPr/>
        </p:nvSpPr>
        <p:spPr>
          <a:xfrm>
            <a:off x="6804248" y="1345332"/>
            <a:ext cx="1584176" cy="100811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Sumarizácia</a:t>
            </a:r>
            <a:endParaRPr lang="sk-SK" dirty="0">
              <a:solidFill>
                <a:schemeClr val="tx1"/>
              </a:solidFill>
            </a:endParaRPr>
          </a:p>
        </p:txBody>
      </p:sp>
      <p:cxnSp>
        <p:nvCxnSpPr>
          <p:cNvPr id="95" name="Tvar 94"/>
          <p:cNvCxnSpPr>
            <a:stCxn id="60" idx="3"/>
            <a:endCxn id="91" idx="2"/>
          </p:cNvCxnSpPr>
          <p:nvPr/>
        </p:nvCxnSpPr>
        <p:spPr>
          <a:xfrm flipV="1">
            <a:off x="6660232" y="4225652"/>
            <a:ext cx="936104" cy="64807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ovná spojovacia šípka 99"/>
          <p:cNvCxnSpPr>
            <a:stCxn id="91" idx="0"/>
            <a:endCxn id="93" idx="2"/>
          </p:cNvCxnSpPr>
          <p:nvPr/>
        </p:nvCxnSpPr>
        <p:spPr>
          <a:xfrm flipV="1">
            <a:off x="7596336" y="2286797"/>
            <a:ext cx="0" cy="7867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Konštrukcia matice</a:t>
            </a:r>
            <a:endParaRPr lang="sk-SK" dirty="0"/>
          </a:p>
        </p:txBody>
      </p:sp>
      <p:sp>
        <p:nvSpPr>
          <p:cNvPr id="4" name="Zaoblený obdĺžnik 3"/>
          <p:cNvSpPr/>
          <p:nvPr/>
        </p:nvSpPr>
        <p:spPr>
          <a:xfrm>
            <a:off x="1475656" y="2641476"/>
            <a:ext cx="187220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Konštrukcia matice</a:t>
            </a:r>
          </a:p>
          <a:p>
            <a:pPr algn="ctr"/>
            <a:r>
              <a:rPr lang="sk-SK" i="1" dirty="0" err="1" smtClean="0"/>
              <a:t>termov</a:t>
            </a:r>
            <a:r>
              <a:rPr lang="sk-SK" i="1" dirty="0" smtClean="0"/>
              <a:t> x viet</a:t>
            </a:r>
            <a:endParaRPr lang="sk-SK" i="1" dirty="0"/>
          </a:p>
        </p:txBody>
      </p:sp>
      <p:sp>
        <p:nvSpPr>
          <p:cNvPr id="5" name="Vývojový diagram: magnetický disk 4"/>
          <p:cNvSpPr/>
          <p:nvPr/>
        </p:nvSpPr>
        <p:spPr>
          <a:xfrm>
            <a:off x="4175956" y="1561356"/>
            <a:ext cx="1512168" cy="1224136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Model používateľa</a:t>
            </a:r>
            <a:endParaRPr lang="sk-SK" dirty="0"/>
          </a:p>
        </p:txBody>
      </p:sp>
      <p:sp>
        <p:nvSpPr>
          <p:cNvPr id="15" name="Vývojový diagram: magnetický disk 14"/>
          <p:cNvSpPr/>
          <p:nvPr/>
        </p:nvSpPr>
        <p:spPr>
          <a:xfrm>
            <a:off x="4175956" y="3649588"/>
            <a:ext cx="1512168" cy="1224136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Model domény</a:t>
            </a:r>
            <a:endParaRPr lang="sk-SK" dirty="0"/>
          </a:p>
        </p:txBody>
      </p:sp>
      <p:sp>
        <p:nvSpPr>
          <p:cNvPr id="16" name="Obdĺžnik 15"/>
          <p:cNvSpPr/>
          <p:nvPr/>
        </p:nvSpPr>
        <p:spPr>
          <a:xfrm>
            <a:off x="6372200" y="3865612"/>
            <a:ext cx="136815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Koncepty</a:t>
            </a:r>
            <a:endParaRPr lang="sk-SK" dirty="0"/>
          </a:p>
        </p:txBody>
      </p:sp>
      <p:cxnSp>
        <p:nvCxnSpPr>
          <p:cNvPr id="22" name="Tvar 21"/>
          <p:cNvCxnSpPr>
            <a:stCxn id="15" idx="1"/>
            <a:endCxn id="4" idx="3"/>
          </p:cNvCxnSpPr>
          <p:nvPr/>
        </p:nvCxnSpPr>
        <p:spPr>
          <a:xfrm rot="16200000" flipV="1">
            <a:off x="3923928" y="2641476"/>
            <a:ext cx="432048" cy="158417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Tvar 23"/>
          <p:cNvCxnSpPr>
            <a:stCxn id="5" idx="3"/>
            <a:endCxn id="4" idx="3"/>
          </p:cNvCxnSpPr>
          <p:nvPr/>
        </p:nvCxnSpPr>
        <p:spPr>
          <a:xfrm rot="5400000">
            <a:off x="3923928" y="2209428"/>
            <a:ext cx="432048" cy="158417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ĺžnik 13"/>
          <p:cNvSpPr/>
          <p:nvPr/>
        </p:nvSpPr>
        <p:spPr>
          <a:xfrm>
            <a:off x="6372200" y="4369668"/>
            <a:ext cx="136815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Poznámky</a:t>
            </a:r>
            <a:endParaRPr lang="sk-SK" dirty="0"/>
          </a:p>
        </p:txBody>
      </p:sp>
      <p:sp>
        <p:nvSpPr>
          <p:cNvPr id="19" name="Ľavá zložená zátvorka 18"/>
          <p:cNvSpPr/>
          <p:nvPr/>
        </p:nvSpPr>
        <p:spPr>
          <a:xfrm>
            <a:off x="5868144" y="3721596"/>
            <a:ext cx="288032" cy="1080120"/>
          </a:xfrm>
          <a:prstGeom prst="leftBrace">
            <a:avLst>
              <a:gd name="adj1" fmla="val 8333"/>
              <a:gd name="adj2" fmla="val 506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/>
          <p:cNvSpPr/>
          <p:nvPr/>
        </p:nvSpPr>
        <p:spPr>
          <a:xfrm>
            <a:off x="6372200" y="1345332"/>
            <a:ext cx="136815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Záujmy</a:t>
            </a:r>
            <a:endParaRPr lang="sk-SK" dirty="0"/>
          </a:p>
        </p:txBody>
      </p:sp>
      <p:sp>
        <p:nvSpPr>
          <p:cNvPr id="27" name="Obdĺžnik 26"/>
          <p:cNvSpPr/>
          <p:nvPr/>
        </p:nvSpPr>
        <p:spPr>
          <a:xfrm>
            <a:off x="6372200" y="1957400"/>
            <a:ext cx="136815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Znalosti</a:t>
            </a:r>
            <a:endParaRPr lang="sk-SK" dirty="0"/>
          </a:p>
        </p:txBody>
      </p:sp>
      <p:sp>
        <p:nvSpPr>
          <p:cNvPr id="28" name="Obdĺžnik 27"/>
          <p:cNvSpPr/>
          <p:nvPr/>
        </p:nvSpPr>
        <p:spPr>
          <a:xfrm>
            <a:off x="6372200" y="2569468"/>
            <a:ext cx="136815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Ciele</a:t>
            </a:r>
            <a:endParaRPr lang="sk-SK" dirty="0"/>
          </a:p>
        </p:txBody>
      </p:sp>
      <p:sp>
        <p:nvSpPr>
          <p:cNvPr id="29" name="Ľavá zložená zátvorka 28"/>
          <p:cNvSpPr/>
          <p:nvPr/>
        </p:nvSpPr>
        <p:spPr>
          <a:xfrm>
            <a:off x="5868144" y="1273324"/>
            <a:ext cx="288032" cy="1656184"/>
          </a:xfrm>
          <a:prstGeom prst="leftBrace">
            <a:avLst>
              <a:gd name="adj1" fmla="val 8333"/>
              <a:gd name="adj2" fmla="val 506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Konštrukcia matice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Váhy pomocou kombinácie </a:t>
            </a:r>
            <a:r>
              <a:rPr lang="sk-SK" dirty="0" err="1" smtClean="0"/>
              <a:t>hodnotičov</a:t>
            </a:r>
            <a:endParaRPr lang="sk-SK" dirty="0" smtClean="0"/>
          </a:p>
          <a:p>
            <a:pPr lvl="1"/>
            <a:r>
              <a:rPr lang="sk-SK" dirty="0" smtClean="0"/>
              <a:t>generické</a:t>
            </a:r>
          </a:p>
          <a:p>
            <a:pPr lvl="1"/>
            <a:r>
              <a:rPr lang="sk-SK" dirty="0" smtClean="0"/>
              <a:t>personalizované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1763688" y="3649588"/>
          <a:ext cx="2713038" cy="757238"/>
        </p:xfrm>
        <a:graphic>
          <a:graphicData uri="http://schemas.openxmlformats.org/presentationml/2006/ole">
            <p:oleObj spid="_x0000_s19457" name="Equation" r:id="rId3" imgW="1231560" imgH="342720" progId="Equation.3">
              <p:embed/>
            </p:oleObj>
          </a:graphicData>
        </a:graphic>
      </p:graphicFrame>
      <p:sp>
        <p:nvSpPr>
          <p:cNvPr id="6" name="Obdĺžnik 5"/>
          <p:cNvSpPr/>
          <p:nvPr/>
        </p:nvSpPr>
        <p:spPr>
          <a:xfrm>
            <a:off x="5220072" y="3937620"/>
            <a:ext cx="792088" cy="64807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i="1" dirty="0" smtClean="0"/>
              <a:t>R</a:t>
            </a:r>
            <a:r>
              <a:rPr lang="sk-SK" i="1" baseline="-25000" dirty="0" smtClean="0"/>
              <a:t>1</a:t>
            </a:r>
            <a:endParaRPr lang="sk-SK" i="1" baseline="-25000" dirty="0"/>
          </a:p>
        </p:txBody>
      </p:sp>
      <p:sp>
        <p:nvSpPr>
          <p:cNvPr id="7" name="Obdĺžnik 6"/>
          <p:cNvSpPr/>
          <p:nvPr/>
        </p:nvSpPr>
        <p:spPr>
          <a:xfrm>
            <a:off x="6444208" y="3937620"/>
            <a:ext cx="792088" cy="64807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i="1" dirty="0" smtClean="0"/>
              <a:t>R</a:t>
            </a:r>
            <a:r>
              <a:rPr lang="sk-SK" i="1" baseline="-25000" dirty="0" smtClean="0"/>
              <a:t>2</a:t>
            </a:r>
            <a:endParaRPr lang="sk-SK" i="1" baseline="-25000" dirty="0"/>
          </a:p>
        </p:txBody>
      </p:sp>
      <p:sp>
        <p:nvSpPr>
          <p:cNvPr id="8" name="Obdĺžnik 7"/>
          <p:cNvSpPr/>
          <p:nvPr/>
        </p:nvSpPr>
        <p:spPr>
          <a:xfrm>
            <a:off x="7812360" y="3937620"/>
            <a:ext cx="792088" cy="648072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i="1" dirty="0" err="1" smtClean="0"/>
              <a:t>R</a:t>
            </a:r>
            <a:r>
              <a:rPr lang="sk-SK" i="1" baseline="-25000" dirty="0" err="1" smtClean="0"/>
              <a:t>n</a:t>
            </a:r>
            <a:endParaRPr lang="sk-SK" i="1" baseline="-25000" dirty="0"/>
          </a:p>
        </p:txBody>
      </p:sp>
      <p:sp>
        <p:nvSpPr>
          <p:cNvPr id="9" name="Obdĺžnik 8"/>
          <p:cNvSpPr/>
          <p:nvPr/>
        </p:nvSpPr>
        <p:spPr>
          <a:xfrm>
            <a:off x="7308304" y="4153644"/>
            <a:ext cx="43204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...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1" name="Vývojový diagram: spojnica 10"/>
          <p:cNvSpPr/>
          <p:nvPr/>
        </p:nvSpPr>
        <p:spPr>
          <a:xfrm>
            <a:off x="6516216" y="2569468"/>
            <a:ext cx="648072" cy="648072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200" dirty="0" smtClean="0"/>
              <a:t>+</a:t>
            </a:r>
            <a:endParaRPr lang="sk-SK" sz="2200" dirty="0"/>
          </a:p>
        </p:txBody>
      </p:sp>
      <p:cxnSp>
        <p:nvCxnSpPr>
          <p:cNvPr id="13" name="Rovná spojovacia šípka 12"/>
          <p:cNvCxnSpPr>
            <a:stCxn id="6" idx="0"/>
            <a:endCxn id="11" idx="3"/>
          </p:cNvCxnSpPr>
          <p:nvPr/>
        </p:nvCxnSpPr>
        <p:spPr>
          <a:xfrm flipV="1">
            <a:off x="5616116" y="3122632"/>
            <a:ext cx="995008" cy="814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>
            <a:stCxn id="7" idx="0"/>
            <a:endCxn id="11" idx="4"/>
          </p:cNvCxnSpPr>
          <p:nvPr/>
        </p:nvCxnSpPr>
        <p:spPr>
          <a:xfrm flipV="1">
            <a:off x="6840252" y="321754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>
            <a:stCxn id="8" idx="0"/>
            <a:endCxn id="11" idx="5"/>
          </p:cNvCxnSpPr>
          <p:nvPr/>
        </p:nvCxnSpPr>
        <p:spPr>
          <a:xfrm flipH="1" flipV="1">
            <a:off x="7069380" y="3122632"/>
            <a:ext cx="1139024" cy="814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6704160" y="508974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i="1" dirty="0" err="1" smtClean="0"/>
              <a:t>t</a:t>
            </a:r>
            <a:r>
              <a:rPr lang="sk-SK" i="1" baseline="-25000" dirty="0" err="1" smtClean="0"/>
              <a:t>ij</a:t>
            </a:r>
            <a:endParaRPr lang="sk-SK" i="1" baseline="-25000" dirty="0"/>
          </a:p>
        </p:txBody>
      </p:sp>
      <p:cxnSp>
        <p:nvCxnSpPr>
          <p:cNvPr id="18" name="Rovná spojovacia šípka 17"/>
          <p:cNvCxnSpPr>
            <a:stCxn id="14" idx="1"/>
            <a:endCxn id="6" idx="2"/>
          </p:cNvCxnSpPr>
          <p:nvPr/>
        </p:nvCxnSpPr>
        <p:spPr>
          <a:xfrm flipH="1" flipV="1">
            <a:off x="5616116" y="4585692"/>
            <a:ext cx="1088044" cy="688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>
            <a:stCxn id="14" idx="0"/>
            <a:endCxn id="7" idx="2"/>
          </p:cNvCxnSpPr>
          <p:nvPr/>
        </p:nvCxnSpPr>
        <p:spPr>
          <a:xfrm flipH="1" flipV="1">
            <a:off x="6840252" y="4585692"/>
            <a:ext cx="219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>
            <a:stCxn id="14" idx="3"/>
            <a:endCxn id="8" idx="2"/>
          </p:cNvCxnSpPr>
          <p:nvPr/>
        </p:nvCxnSpPr>
        <p:spPr>
          <a:xfrm flipV="1">
            <a:off x="7020272" y="4585692"/>
            <a:ext cx="1188132" cy="688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>
            <a:stCxn id="11" idx="0"/>
          </p:cNvCxnSpPr>
          <p:nvPr/>
        </p:nvCxnSpPr>
        <p:spPr>
          <a:xfrm flipV="1">
            <a:off x="6840252" y="206541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BlokTextu 25"/>
          <p:cNvSpPr txBox="1"/>
          <p:nvPr/>
        </p:nvSpPr>
        <p:spPr>
          <a:xfrm>
            <a:off x="6948264" y="220942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i="1" dirty="0" smtClean="0"/>
              <a:t>w</a:t>
            </a:r>
            <a:r>
              <a:rPr lang="sk-SK" dirty="0" smtClean="0"/>
              <a:t>(</a:t>
            </a:r>
            <a:r>
              <a:rPr lang="sk-SK" i="1" dirty="0" err="1" smtClean="0"/>
              <a:t>t</a:t>
            </a:r>
            <a:r>
              <a:rPr lang="sk-SK" i="1" baseline="-25000" dirty="0" err="1" smtClean="0"/>
              <a:t>ij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0" name="BlokTextu 29"/>
          <p:cNvSpPr txBox="1"/>
          <p:nvPr/>
        </p:nvSpPr>
        <p:spPr>
          <a:xfrm>
            <a:off x="5580112" y="339756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/>
              <a:t>α</a:t>
            </a:r>
            <a:r>
              <a:rPr lang="sk-SK" i="1" baseline="-25000" dirty="0" smtClean="0"/>
              <a:t>1</a:t>
            </a:r>
            <a:endParaRPr lang="sk-SK" i="1" baseline="-25000" dirty="0"/>
          </a:p>
        </p:txBody>
      </p:sp>
      <p:sp>
        <p:nvSpPr>
          <p:cNvPr id="31" name="BlokTextu 30"/>
          <p:cNvSpPr txBox="1"/>
          <p:nvPr/>
        </p:nvSpPr>
        <p:spPr>
          <a:xfrm>
            <a:off x="6444208" y="339756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/>
              <a:t>α</a:t>
            </a:r>
            <a:r>
              <a:rPr lang="sk-SK" i="1" baseline="-25000" dirty="0" smtClean="0"/>
              <a:t>2</a:t>
            </a:r>
            <a:endParaRPr lang="sk-SK" i="1" baseline="-25000" dirty="0"/>
          </a:p>
        </p:txBody>
      </p:sp>
      <p:sp>
        <p:nvSpPr>
          <p:cNvPr id="32" name="BlokTextu 31"/>
          <p:cNvSpPr txBox="1"/>
          <p:nvPr/>
        </p:nvSpPr>
        <p:spPr>
          <a:xfrm>
            <a:off x="7812360" y="339756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/>
              <a:t>α</a:t>
            </a:r>
            <a:r>
              <a:rPr lang="sk-SK" i="1" baseline="-25000" dirty="0" smtClean="0"/>
              <a:t>n</a:t>
            </a:r>
            <a:endParaRPr lang="sk-SK" i="1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Konštrukcia matice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Generické</a:t>
            </a:r>
          </a:p>
          <a:p>
            <a:pPr lvl="1"/>
            <a:r>
              <a:rPr lang="sk-SK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Hodnotič frekvencie výskytu </a:t>
            </a:r>
            <a:r>
              <a:rPr lang="sk-SK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termov</a:t>
            </a:r>
            <a:endParaRPr lang="sk-SK" sz="2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sk-SK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Hodnotič polohy </a:t>
            </a:r>
            <a:r>
              <a:rPr lang="sk-SK" sz="2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termov</a:t>
            </a:r>
            <a:r>
              <a:rPr lang="sk-SK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v texte</a:t>
            </a:r>
          </a:p>
          <a:p>
            <a:pPr lvl="1"/>
            <a:r>
              <a:rPr lang="sk-SK" sz="3000" dirty="0" err="1" smtClean="0"/>
              <a:t>Hodnotič</a:t>
            </a:r>
            <a:r>
              <a:rPr lang="sk-SK" sz="3000" dirty="0" smtClean="0"/>
              <a:t> konceptov</a:t>
            </a:r>
          </a:p>
          <a:p>
            <a:r>
              <a:rPr lang="sk-SK" dirty="0" smtClean="0"/>
              <a:t>Personalizované</a:t>
            </a:r>
          </a:p>
          <a:p>
            <a:pPr lvl="1"/>
            <a:r>
              <a:rPr lang="sk-SK" sz="3000" dirty="0" smtClean="0"/>
              <a:t>Hodnotič vedomostí</a:t>
            </a:r>
          </a:p>
          <a:p>
            <a:pPr lvl="1"/>
            <a:r>
              <a:rPr lang="sk-SK" sz="3000" dirty="0" smtClean="0"/>
              <a:t>Hodnotič poznámok</a:t>
            </a:r>
          </a:p>
          <a:p>
            <a:pPr lvl="1"/>
            <a:r>
              <a:rPr lang="sk-SK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Hodnotič </a:t>
            </a:r>
            <a:r>
              <a:rPr lang="sk-SK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cieľov</a:t>
            </a:r>
          </a:p>
          <a:p>
            <a:pPr lvl="1"/>
            <a:r>
              <a:rPr lang="sk-SK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Hodnotič </a:t>
            </a:r>
            <a:r>
              <a:rPr lang="sk-SK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záujmu</a:t>
            </a:r>
          </a:p>
          <a:p>
            <a:pPr lvl="1"/>
            <a:endParaRPr lang="sk-SK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dirty="0" smtClean="0"/>
              <a:t>Výber dokumentov do opakovania</a:t>
            </a:r>
            <a:endParaRPr lang="sk-SK" sz="3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Prečítané dokumenty </a:t>
            </a:r>
          </a:p>
          <a:p>
            <a:pPr lvl="1"/>
            <a:r>
              <a:rPr lang="sk-SK" sz="2400" dirty="0" smtClean="0"/>
              <a:t>kto, aké, kedy</a:t>
            </a:r>
          </a:p>
          <a:p>
            <a:r>
              <a:rPr lang="sk-SK" sz="2400" dirty="0" smtClean="0"/>
              <a:t>Vzťahy medzi konceptmi</a:t>
            </a:r>
          </a:p>
          <a:p>
            <a:pPr lvl="1"/>
            <a:r>
              <a:rPr lang="sk-SK" sz="2400" dirty="0" err="1" smtClean="0"/>
              <a:t>prerekvizity</a:t>
            </a:r>
            <a:endParaRPr lang="sk-SK" sz="2400" dirty="0" smtClean="0"/>
          </a:p>
          <a:p>
            <a:r>
              <a:rPr lang="sk-SK" sz="2400" dirty="0" smtClean="0"/>
              <a:t>Ciele </a:t>
            </a:r>
            <a:r>
              <a:rPr lang="sk-SK" sz="2400" dirty="0" smtClean="0"/>
              <a:t>používateľa</a:t>
            </a:r>
          </a:p>
          <a:p>
            <a:endParaRPr lang="sk-SK" sz="2400" dirty="0" smtClean="0"/>
          </a:p>
          <a:p>
            <a:r>
              <a:rPr lang="sk-SK" dirty="0" smtClean="0"/>
              <a:t>Zmena znalostí konceptov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800" dirty="0" smtClean="0"/>
              <a:t>Výber dokumentov do opakovania</a:t>
            </a:r>
            <a:endParaRPr lang="sk-SK" sz="3800" dirty="0"/>
          </a:p>
        </p:txBody>
      </p:sp>
      <p:sp>
        <p:nvSpPr>
          <p:cNvPr id="4" name="Ovál 3"/>
          <p:cNvSpPr/>
          <p:nvPr/>
        </p:nvSpPr>
        <p:spPr>
          <a:xfrm>
            <a:off x="2555776" y="1417340"/>
            <a:ext cx="2304256" cy="2232248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5796136" y="1777380"/>
            <a:ext cx="1512168" cy="1512168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Zahnutý roh 6"/>
          <p:cNvSpPr/>
          <p:nvPr/>
        </p:nvSpPr>
        <p:spPr>
          <a:xfrm>
            <a:off x="2915816" y="1993404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Zahnutý roh 7"/>
          <p:cNvSpPr/>
          <p:nvPr/>
        </p:nvSpPr>
        <p:spPr>
          <a:xfrm>
            <a:off x="3491880" y="1705372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Zahnutý roh 8"/>
          <p:cNvSpPr/>
          <p:nvPr/>
        </p:nvSpPr>
        <p:spPr>
          <a:xfrm>
            <a:off x="3203848" y="2857500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Zahnutý roh 9"/>
          <p:cNvSpPr/>
          <p:nvPr/>
        </p:nvSpPr>
        <p:spPr>
          <a:xfrm>
            <a:off x="3851920" y="2713484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Zahnutý roh 10"/>
          <p:cNvSpPr/>
          <p:nvPr/>
        </p:nvSpPr>
        <p:spPr>
          <a:xfrm>
            <a:off x="4139952" y="1993404"/>
            <a:ext cx="360040" cy="432048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Zahnutý roh 11"/>
          <p:cNvSpPr/>
          <p:nvPr/>
        </p:nvSpPr>
        <p:spPr>
          <a:xfrm>
            <a:off x="6156176" y="2065412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Zahnutý roh 12"/>
          <p:cNvSpPr/>
          <p:nvPr/>
        </p:nvSpPr>
        <p:spPr>
          <a:xfrm>
            <a:off x="6588224" y="2641476"/>
            <a:ext cx="360040" cy="43204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5" name="Rovná spojovacia šípka 14"/>
          <p:cNvCxnSpPr>
            <a:stCxn id="4" idx="6"/>
            <a:endCxn id="5" idx="2"/>
          </p:cNvCxnSpPr>
          <p:nvPr/>
        </p:nvCxnSpPr>
        <p:spPr>
          <a:xfrm>
            <a:off x="4860032" y="253346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1935163" y="4009628"/>
          <a:ext cx="6469062" cy="503238"/>
        </p:xfrm>
        <a:graphic>
          <a:graphicData uri="http://schemas.openxmlformats.org/presentationml/2006/ole">
            <p:oleObj spid="_x0000_s49154" name="Equation" r:id="rId4" imgW="2933640" imgH="228600" progId="Equation.3">
              <p:embed/>
            </p:oleObj>
          </a:graphicData>
        </a:graphic>
      </p:graphicFrame>
      <p:sp>
        <p:nvSpPr>
          <p:cNvPr id="14" name="BlokTextu 13"/>
          <p:cNvSpPr txBox="1"/>
          <p:nvPr/>
        </p:nvSpPr>
        <p:spPr>
          <a:xfrm>
            <a:off x="1799910" y="4801443"/>
            <a:ext cx="371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č</a:t>
            </a:r>
            <a:r>
              <a:rPr lang="sk-SK" sz="2400" dirty="0" smtClean="0"/>
              <a:t>as prečítania dokumentu</a:t>
            </a:r>
            <a:endParaRPr lang="sk-SK" sz="2400" dirty="0"/>
          </a:p>
        </p:txBody>
      </p:sp>
      <p:cxnSp>
        <p:nvCxnSpPr>
          <p:cNvPr id="18" name="Rovná spojovacia šípka 17"/>
          <p:cNvCxnSpPr/>
          <p:nvPr/>
        </p:nvCxnSpPr>
        <p:spPr>
          <a:xfrm rot="240000" flipH="1" flipV="1">
            <a:off x="3672000" y="4535703"/>
            <a:ext cx="1789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2993</TotalTime>
  <Words>316</Words>
  <Application>Microsoft Office PowerPoint</Application>
  <PresentationFormat>Prezentácia na obrazovke (16:10)</PresentationFormat>
  <Paragraphs>121</Paragraphs>
  <Slides>17</Slides>
  <Notes>8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9" baseType="lpstr">
      <vt:lpstr>Slnovrat</vt:lpstr>
      <vt:lpstr>Equation</vt:lpstr>
      <vt:lpstr>Personalizovaná sumarizácia textu</vt:lpstr>
      <vt:lpstr>Motivácia</vt:lpstr>
      <vt:lpstr>Vlastný príspevok</vt:lpstr>
      <vt:lpstr>Metóda personalizovanej sumarizácie textu</vt:lpstr>
      <vt:lpstr>Konštrukcia matice</vt:lpstr>
      <vt:lpstr>Konštrukcia matice</vt:lpstr>
      <vt:lpstr>Konštrukcia matice</vt:lpstr>
      <vt:lpstr>Výber dokumentov do opakovania</vt:lpstr>
      <vt:lpstr>Výber dokumentov do opakovania</vt:lpstr>
      <vt:lpstr>Výber dokumentov do opakovania</vt:lpstr>
      <vt:lpstr>Výber dokumentov do opakovania</vt:lpstr>
      <vt:lpstr>Výber dokumentov do opakovania</vt:lpstr>
      <vt:lpstr>Zmena znalostí konceptov</vt:lpstr>
      <vt:lpstr>Overenie metódy sumarizácie</vt:lpstr>
      <vt:lpstr>Overenie metódy sumarizácie</vt:lpstr>
      <vt:lpstr>Overenie metódy sumarizácie</vt:lpstr>
      <vt:lpstr>Plán pre DP3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Robo</dc:creator>
  <cp:lastModifiedBy>Robo</cp:lastModifiedBy>
  <cp:revision>321</cp:revision>
  <dcterms:created xsi:type="dcterms:W3CDTF">2011-04-05T21:54:18Z</dcterms:created>
  <dcterms:modified xsi:type="dcterms:W3CDTF">2012-01-18T01:26:36Z</dcterms:modified>
</cp:coreProperties>
</file>