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1" r:id="rId3"/>
    <p:sldId id="272" r:id="rId4"/>
    <p:sldId id="273" r:id="rId5"/>
    <p:sldId id="274" r:id="rId6"/>
    <p:sldId id="282" r:id="rId7"/>
    <p:sldId id="275" r:id="rId8"/>
    <p:sldId id="263" r:id="rId9"/>
    <p:sldId id="264" r:id="rId10"/>
    <p:sldId id="270" r:id="rId11"/>
    <p:sldId id="281" r:id="rId12"/>
    <p:sldId id="276" r:id="rId13"/>
    <p:sldId id="277" r:id="rId14"/>
    <p:sldId id="278" r:id="rId15"/>
    <p:sldId id="279" r:id="rId16"/>
    <p:sldId id="280" r:id="rId17"/>
  </p:sldIdLst>
  <p:sldSz cx="9144000" cy="5715000" type="screen16x1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63" autoAdjust="0"/>
  </p:normalViewPr>
  <p:slideViewPr>
    <p:cSldViewPr>
      <p:cViewPr varScale="1">
        <p:scale>
          <a:sx n="84" d="100"/>
          <a:sy n="84" d="100"/>
        </p:scale>
        <p:origin x="-660" y="-10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y\FIIT\ING\DP\DP3\experiment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plotArea>
      <c:layout/>
      <c:barChart>
        <c:barDir val="col"/>
        <c:grouping val="clustered"/>
        <c:ser>
          <c:idx val="0"/>
          <c:order val="0"/>
          <c:tx>
            <c:v>študenti</c:v>
          </c:tx>
          <c:cat>
            <c:strLit>
              <c:ptCount val="3"/>
              <c:pt idx="0">
                <c:v>A</c:v>
              </c:pt>
              <c:pt idx="1">
                <c:v>B</c:v>
              </c:pt>
              <c:pt idx="2">
                <c:v>C</c:v>
              </c:pt>
            </c:strLit>
          </c:cat>
          <c:val>
            <c:numRef>
              <c:f>[experiment.xlsm]Evaluation!$I$70:$I$72</c:f>
              <c:numCache>
                <c:formatCode>0%</c:formatCode>
                <c:ptCount val="3"/>
                <c:pt idx="0">
                  <c:v>0.48214285714285743</c:v>
                </c:pt>
                <c:pt idx="1">
                  <c:v>0.41071428571428592</c:v>
                </c:pt>
                <c:pt idx="2">
                  <c:v>0.10714285714285714</c:v>
                </c:pt>
              </c:numCache>
            </c:numRef>
          </c:val>
        </c:ser>
        <c:ser>
          <c:idx val="1"/>
          <c:order val="1"/>
          <c:tx>
            <c:v>experti</c:v>
          </c:tx>
          <c:cat>
            <c:strLit>
              <c:ptCount val="3"/>
              <c:pt idx="0">
                <c:v>A</c:v>
              </c:pt>
              <c:pt idx="1">
                <c:v>B</c:v>
              </c:pt>
              <c:pt idx="2">
                <c:v>C</c:v>
              </c:pt>
            </c:strLit>
          </c:cat>
          <c:val>
            <c:numRef>
              <c:f>[experiment.xlsm]Evaluation!$P$64:$P$66</c:f>
              <c:numCache>
                <c:formatCode>0%</c:formatCode>
                <c:ptCount val="3"/>
                <c:pt idx="0">
                  <c:v>0.49019607843137253</c:v>
                </c:pt>
                <c:pt idx="1">
                  <c:v>0.31372549019607848</c:v>
                </c:pt>
                <c:pt idx="2">
                  <c:v>0.19607843137254904</c:v>
                </c:pt>
              </c:numCache>
            </c:numRef>
          </c:val>
        </c:ser>
        <c:dLbls>
          <c:showVal val="1"/>
        </c:dLbls>
        <c:axId val="73815552"/>
        <c:axId val="73825280"/>
      </c:barChart>
      <c:catAx>
        <c:axId val="73815552"/>
        <c:scaling>
          <c:orientation val="minMax"/>
        </c:scaling>
        <c:axPos val="b"/>
        <c:tickLblPos val="nextTo"/>
        <c:crossAx val="73825280"/>
        <c:crosses val="autoZero"/>
        <c:auto val="1"/>
        <c:lblAlgn val="ctr"/>
        <c:lblOffset val="100"/>
      </c:catAx>
      <c:valAx>
        <c:axId val="73825280"/>
        <c:scaling>
          <c:orientation val="minMax"/>
        </c:scaling>
        <c:axPos val="l"/>
        <c:majorGridlines/>
        <c:numFmt formatCode="0%" sourceLinked="1"/>
        <c:tickLblPos val="nextTo"/>
        <c:crossAx val="738155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k-SK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A8238-0AD0-487F-895B-D14079074828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232C7-D604-4C1F-A684-FB2AE473F43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32C7-D604-4C1F-A684-FB2AE473F43A}" type="slidenum">
              <a:rPr lang="sk-SK" smtClean="0"/>
              <a:pPr/>
              <a:t>14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299915"/>
            <a:ext cx="7406640" cy="1226820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541720"/>
            <a:ext cx="7406640" cy="14605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20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vál 7"/>
          <p:cNvSpPr/>
          <p:nvPr/>
        </p:nvSpPr>
        <p:spPr>
          <a:xfrm>
            <a:off x="921433" y="1178168"/>
            <a:ext cx="210312" cy="17526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120847"/>
            <a:ext cx="64008" cy="5334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28866"/>
            <a:ext cx="1828800" cy="487627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28867"/>
            <a:ext cx="5562600" cy="48762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2282890" y="-45"/>
            <a:ext cx="6858000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166937"/>
            <a:ext cx="6400800" cy="1905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889000"/>
            <a:ext cx="6400800" cy="1258093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2286000" y="0"/>
            <a:ext cx="76200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345547"/>
            <a:ext cx="210312" cy="17526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288225"/>
            <a:ext cx="64008" cy="5334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9525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270000"/>
            <a:ext cx="3657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270000"/>
            <a:ext cx="3657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300280"/>
            <a:ext cx="8229600" cy="9525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273565"/>
            <a:ext cx="4023360" cy="53340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273565"/>
            <a:ext cx="4023360" cy="53340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807780"/>
            <a:ext cx="4023360" cy="34290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807780"/>
            <a:ext cx="4023360" cy="34290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952500"/>
          </a:xfrm>
        </p:spPr>
        <p:txBody>
          <a:bodyPr anchor="ctr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014984" y="0"/>
            <a:ext cx="8129016" cy="5715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Obdĺžnik 5"/>
          <p:cNvSpPr/>
          <p:nvPr/>
        </p:nvSpPr>
        <p:spPr bwMode="invGray">
          <a:xfrm>
            <a:off x="1014984" y="-45"/>
            <a:ext cx="73152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0648"/>
            <a:ext cx="3810000" cy="968375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172470"/>
            <a:ext cx="3810000" cy="58208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1778000"/>
            <a:ext cx="8153400" cy="3327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889000"/>
            <a:ext cx="2743200" cy="16510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2000" y="889000"/>
            <a:ext cx="4572000" cy="3810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952503"/>
            <a:ext cx="4419600" cy="2928776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9" name="Vývojový diagram: proces 8"/>
          <p:cNvSpPr/>
          <p:nvPr/>
        </p:nvSpPr>
        <p:spPr>
          <a:xfrm rot="19468671">
            <a:off x="396725" y="795284"/>
            <a:ext cx="685800" cy="17025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roces 9"/>
          <p:cNvSpPr/>
          <p:nvPr/>
        </p:nvSpPr>
        <p:spPr>
          <a:xfrm rot="2103354" flipH="1">
            <a:off x="5003667" y="780655"/>
            <a:ext cx="649224" cy="17025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000500"/>
            <a:ext cx="4419600" cy="635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27" y="-679935"/>
            <a:ext cx="1638887" cy="1365739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7" y="17585"/>
            <a:ext cx="1702191" cy="141849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2" y="879231"/>
            <a:ext cx="1125717" cy="918853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1012874" y="-45"/>
            <a:ext cx="8131127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608" y="228865"/>
            <a:ext cx="7498080" cy="9525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1435608" y="1206500"/>
            <a:ext cx="7498080" cy="40005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5254625"/>
            <a:ext cx="2133600" cy="396875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1E257DE-7BC5-4934-9E55-287C312D35ED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5254625"/>
            <a:ext cx="2895600" cy="3968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648" y="5254625"/>
            <a:ext cx="457200" cy="396875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5" name="Obdĺžnik 14"/>
          <p:cNvSpPr/>
          <p:nvPr/>
        </p:nvSpPr>
        <p:spPr bwMode="invGray">
          <a:xfrm>
            <a:off x="1014984" y="-45"/>
            <a:ext cx="73152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1561356"/>
            <a:ext cx="7406640" cy="122682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Personalizovaná sumarizácia textu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577580"/>
            <a:ext cx="7406640" cy="1460500"/>
          </a:xfrm>
        </p:spPr>
        <p:txBody>
          <a:bodyPr/>
          <a:lstStyle/>
          <a:p>
            <a:r>
              <a:rPr lang="sk-SK" dirty="0" smtClean="0"/>
              <a:t>Róbert Móro</a:t>
            </a:r>
          </a:p>
          <a:p>
            <a:r>
              <a:rPr lang="sk-SK" dirty="0" smtClean="0"/>
              <a:t>prof. Mária Bieliková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7884368" y="5314890"/>
            <a:ext cx="1259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>
                <a:solidFill>
                  <a:schemeClr val="tx2"/>
                </a:solidFill>
              </a:rPr>
              <a:t>4.4.2012</a:t>
            </a:r>
            <a:endParaRPr lang="sk-SK" sz="2000" dirty="0">
              <a:solidFill>
                <a:schemeClr val="tx2"/>
              </a:solidFill>
            </a:endParaRPr>
          </a:p>
        </p:txBody>
      </p:sp>
      <p:pic>
        <p:nvPicPr>
          <p:cNvPr id="6" name="Obrázok 5" descr="logo_pewe_titled_fullcolor_l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83640" y="121196"/>
            <a:ext cx="2208840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Porovnanie variantov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1435100" y="1206500"/>
          <a:ext cx="7499350" cy="40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/>
              <a:t>Spätnoväzobné</a:t>
            </a:r>
            <a:r>
              <a:rPr lang="sk-SK" dirty="0" smtClean="0"/>
              <a:t> otázky a slovné hodnotenie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377280"/>
            <a:ext cx="7498080" cy="4000500"/>
          </a:xfrm>
        </p:spPr>
        <p:txBody>
          <a:bodyPr/>
          <a:lstStyle/>
          <a:p>
            <a:r>
              <a:rPr lang="sk-SK" dirty="0" smtClean="0"/>
              <a:t>Nie je možné štatisticky vyhodnotiť</a:t>
            </a:r>
          </a:p>
          <a:p>
            <a:r>
              <a:rPr lang="sk-SK" dirty="0" smtClean="0"/>
              <a:t>Identifikuje niektoré problémy</a:t>
            </a:r>
          </a:p>
          <a:p>
            <a:pPr lvl="1"/>
            <a:r>
              <a:rPr lang="sk-SK" dirty="0" smtClean="0"/>
              <a:t>Kontext vybraných viet (anafory)</a:t>
            </a:r>
          </a:p>
          <a:p>
            <a:pPr lvl="1"/>
            <a:r>
              <a:rPr lang="sk-SK" dirty="0" smtClean="0"/>
              <a:t>Problém rozdelenia textu na vety</a:t>
            </a:r>
          </a:p>
          <a:p>
            <a:r>
              <a:rPr lang="sk-SK" dirty="0" smtClean="0"/>
              <a:t>Vo všeobecnosti pozitívne</a:t>
            </a:r>
          </a:p>
          <a:p>
            <a:pPr lvl="1"/>
            <a:r>
              <a:rPr lang="sk-SK" dirty="0" smtClean="0"/>
              <a:t>Vybrané reprezentatívne vety, </a:t>
            </a:r>
            <a:r>
              <a:rPr lang="sk-SK" b="1" dirty="0" smtClean="0"/>
              <a:t>vhodné aj pre opakovanie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Experiment 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Opäť na FLP, budúci týždeň</a:t>
            </a:r>
          </a:p>
          <a:p>
            <a:r>
              <a:rPr lang="sk-SK" dirty="0" smtClean="0"/>
              <a:t>2 varianty</a:t>
            </a:r>
          </a:p>
          <a:p>
            <a:pPr lvl="1"/>
            <a:r>
              <a:rPr lang="sk-SK" dirty="0" smtClean="0"/>
              <a:t>Generická</a:t>
            </a:r>
          </a:p>
          <a:p>
            <a:pPr lvl="1"/>
            <a:r>
              <a:rPr lang="sk-SK" dirty="0" smtClean="0"/>
              <a:t>Personalizovaná (zohľadňujúca anotácie)</a:t>
            </a:r>
          </a:p>
          <a:p>
            <a:r>
              <a:rPr lang="sk-SK" dirty="0" smtClean="0"/>
              <a:t>Porovnanie </a:t>
            </a:r>
            <a:r>
              <a:rPr lang="sk-SK" dirty="0" err="1" smtClean="0"/>
              <a:t>personalizovaných</a:t>
            </a:r>
            <a:r>
              <a:rPr lang="sk-SK" dirty="0" smtClean="0"/>
              <a:t> sumarizácií navzájom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Metóda </a:t>
            </a:r>
            <a:r>
              <a:rPr lang="sk-SK" dirty="0" smtClean="0"/>
              <a:t>výberu dokumentov do sumarizácie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49288"/>
            <a:ext cx="7498080" cy="4000500"/>
          </a:xfrm>
        </p:spPr>
        <p:txBody>
          <a:bodyPr/>
          <a:lstStyle/>
          <a:p>
            <a:r>
              <a:rPr lang="sk-SK" dirty="0" smtClean="0"/>
              <a:t>Odporúčanie dokumentov na opakovanie vedomostí</a:t>
            </a:r>
          </a:p>
          <a:p>
            <a:pPr lvl="1"/>
            <a:r>
              <a:rPr lang="sk-SK" dirty="0" smtClean="0"/>
              <a:t>Prečítané dokumenty (aké, kedy)</a:t>
            </a:r>
          </a:p>
          <a:p>
            <a:pPr lvl="1"/>
            <a:r>
              <a:rPr lang="sk-SK" dirty="0" smtClean="0"/>
              <a:t>Vzťahy medzi konceptmi</a:t>
            </a:r>
          </a:p>
          <a:p>
            <a:pPr lvl="1"/>
            <a:r>
              <a:rPr lang="sk-SK" dirty="0" smtClean="0"/>
              <a:t>Ciele používateľa</a:t>
            </a:r>
          </a:p>
          <a:p>
            <a:pPr lvl="1"/>
            <a:r>
              <a:rPr lang="sk-SK" b="1" dirty="0" smtClean="0"/>
              <a:t>Zmena vedomostí</a:t>
            </a:r>
          </a:p>
          <a:p>
            <a:pPr lvl="1"/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Zmena vedomostí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Kladná </a:t>
            </a:r>
            <a:r>
              <a:rPr lang="en-US" sz="2800" dirty="0" smtClean="0"/>
              <a:t>=&gt; </a:t>
            </a:r>
            <a:r>
              <a:rPr lang="sk-SK" sz="2800" dirty="0" smtClean="0"/>
              <a:t>nová vedomosť</a:t>
            </a:r>
          </a:p>
          <a:p>
            <a:r>
              <a:rPr lang="sk-SK" sz="2800" dirty="0" smtClean="0"/>
              <a:t>Záporná </a:t>
            </a:r>
            <a:r>
              <a:rPr lang="en-US" sz="2800" dirty="0" smtClean="0"/>
              <a:t>=&gt; </a:t>
            </a:r>
            <a:r>
              <a:rPr lang="sk-SK" sz="2800" dirty="0" smtClean="0"/>
              <a:t>zabúdanie</a:t>
            </a:r>
            <a:endParaRPr lang="sk-SK" sz="2800" dirty="0"/>
          </a:p>
        </p:txBody>
      </p:sp>
      <p:pic>
        <p:nvPicPr>
          <p:cNvPr id="4" name="Obrázok 3" descr="knowled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2209428"/>
            <a:ext cx="5552381" cy="32857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Overenie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Syntetické testy</a:t>
            </a:r>
          </a:p>
          <a:p>
            <a:pPr lvl="1"/>
            <a:r>
              <a:rPr lang="sk-SK" dirty="0" smtClean="0"/>
              <a:t>Využitie historických dát z </a:t>
            </a:r>
            <a:r>
              <a:rPr lang="sk-SK" dirty="0" err="1" smtClean="0"/>
              <a:t>ALEFu</a:t>
            </a:r>
            <a:endParaRPr lang="sk-SK" dirty="0" smtClean="0"/>
          </a:p>
          <a:p>
            <a:r>
              <a:rPr lang="sk-SK" dirty="0" smtClean="0"/>
              <a:t>Vyhodnotenie expertmi</a:t>
            </a:r>
          </a:p>
          <a:p>
            <a:r>
              <a:rPr lang="sk-SK" dirty="0" smtClean="0"/>
              <a:t>Možnosť „živých“ experimentov so študentmi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Zhrnutie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Zohľadnenie konceptov (DRT) pri sumarizácii pomáha</a:t>
            </a:r>
          </a:p>
          <a:p>
            <a:r>
              <a:rPr lang="sk-SK" dirty="0" smtClean="0"/>
              <a:t>Sumarizácia môže byť použitá pri opakovaní</a:t>
            </a:r>
          </a:p>
          <a:p>
            <a:pPr lvl="1"/>
            <a:r>
              <a:rPr lang="sk-SK" dirty="0" smtClean="0"/>
              <a:t>Potrebné riešiť aj výber dokumentov</a:t>
            </a:r>
          </a:p>
          <a:p>
            <a:r>
              <a:rPr lang="sk-SK" dirty="0" smtClean="0"/>
              <a:t>Ďalšie možné smerovanie</a:t>
            </a:r>
          </a:p>
          <a:p>
            <a:pPr lvl="1"/>
            <a:r>
              <a:rPr lang="sk-SK" dirty="0" smtClean="0"/>
              <a:t>Viac </a:t>
            </a:r>
            <a:r>
              <a:rPr lang="sk-SK" i="1" dirty="0" err="1" smtClean="0"/>
              <a:t>language-aware</a:t>
            </a:r>
            <a:r>
              <a:rPr lang="sk-SK" dirty="0" smtClean="0"/>
              <a:t> prístup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Problém zahltenia informáciami</a:t>
            </a:r>
          </a:p>
          <a:p>
            <a:pPr lvl="1"/>
            <a:r>
              <a:rPr lang="sk-SK" dirty="0" smtClean="0"/>
              <a:t>Automatická sumarizácia textu</a:t>
            </a:r>
          </a:p>
          <a:p>
            <a:pPr lvl="1"/>
            <a:r>
              <a:rPr lang="sk-SK" dirty="0" smtClean="0"/>
              <a:t>Personalizácia</a:t>
            </a:r>
          </a:p>
          <a:p>
            <a:r>
              <a:rPr lang="sk-SK" dirty="0" smtClean="0"/>
              <a:t>Charakteristiky používateľa</a:t>
            </a:r>
          </a:p>
          <a:p>
            <a:r>
              <a:rPr lang="sk-SK" dirty="0" smtClean="0"/>
              <a:t>Metadáta</a:t>
            </a:r>
          </a:p>
          <a:p>
            <a:r>
              <a:rPr lang="sk-SK" dirty="0" smtClean="0"/>
              <a:t>Overenie v doméne výučby</a:t>
            </a:r>
          </a:p>
          <a:p>
            <a:pPr lvl="1"/>
            <a:r>
              <a:rPr lang="sk-SK" dirty="0" smtClean="0"/>
              <a:t>ALEF</a:t>
            </a:r>
          </a:p>
          <a:p>
            <a:pPr lvl="1"/>
            <a:r>
              <a:rPr lang="sk-SK" dirty="0" smtClean="0"/>
              <a:t>Sumarizácia pre </a:t>
            </a:r>
            <a:r>
              <a:rPr lang="sk-SK" dirty="0" smtClean="0"/>
              <a:t>opakovanie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400" dirty="0" smtClean="0"/>
              <a:t>Metóda personalizovanej sumarizácie textu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44104"/>
            <a:ext cx="7498080" cy="3861668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Založená na metóde LSA</a:t>
            </a:r>
          </a:p>
          <a:p>
            <a:r>
              <a:rPr lang="sk-SK" dirty="0" smtClean="0"/>
              <a:t>Kombinácia viacerých heuristík ohodnotenia kľúčových slov</a:t>
            </a:r>
          </a:p>
          <a:p>
            <a:pPr lvl="1"/>
            <a:r>
              <a:rPr lang="sk-SK" dirty="0" smtClean="0"/>
              <a:t>Hodnotič doménovo-relevantných pojmov </a:t>
            </a:r>
          </a:p>
          <a:p>
            <a:pPr lvl="1"/>
            <a:r>
              <a:rPr lang="sk-SK" dirty="0" smtClean="0"/>
              <a:t>Hodnotič vedomostí </a:t>
            </a:r>
          </a:p>
          <a:p>
            <a:pPr lvl="1"/>
            <a:r>
              <a:rPr lang="sk-SK" dirty="0" smtClean="0"/>
              <a:t>Hodnotič anotácií</a:t>
            </a:r>
          </a:p>
          <a:p>
            <a:r>
              <a:rPr lang="sk-SK" dirty="0" err="1" smtClean="0"/>
              <a:t>Sumarizátor</a:t>
            </a:r>
            <a:r>
              <a:rPr lang="sk-SK" dirty="0" smtClean="0"/>
              <a:t> ako webová služba</a:t>
            </a:r>
          </a:p>
          <a:p>
            <a:r>
              <a:rPr lang="sk-SK" dirty="0" smtClean="0"/>
              <a:t>Integrácia s </a:t>
            </a:r>
            <a:r>
              <a:rPr lang="sk-SK" dirty="0" err="1" smtClean="0"/>
              <a:t>ALEFom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Overenie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206500"/>
            <a:ext cx="7498080" cy="3523208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Experiment na FLP</a:t>
            </a:r>
          </a:p>
          <a:p>
            <a:r>
              <a:rPr lang="sk-SK" dirty="0" smtClean="0"/>
              <a:t>2 varianty</a:t>
            </a:r>
          </a:p>
          <a:p>
            <a:pPr lvl="1"/>
            <a:r>
              <a:rPr lang="sk-SK" dirty="0" smtClean="0"/>
              <a:t>Generická</a:t>
            </a:r>
          </a:p>
          <a:p>
            <a:pPr lvl="1"/>
            <a:r>
              <a:rPr lang="sk-SK" dirty="0" smtClean="0"/>
              <a:t>Zohľadňujúca DRT</a:t>
            </a:r>
          </a:p>
          <a:p>
            <a:r>
              <a:rPr lang="sk-SK" dirty="0" smtClean="0"/>
              <a:t>Spätná väzba</a:t>
            </a:r>
            <a:endParaRPr lang="sk-SK" dirty="0" smtClean="0"/>
          </a:p>
          <a:p>
            <a:pPr lvl="1"/>
            <a:r>
              <a:rPr lang="sk-SK" dirty="0" smtClean="0"/>
              <a:t>Hodnotenie </a:t>
            </a:r>
            <a:r>
              <a:rPr lang="sk-SK" dirty="0" smtClean="0"/>
              <a:t>na 5-stupňovej škále</a:t>
            </a:r>
          </a:p>
          <a:p>
            <a:pPr lvl="1"/>
            <a:r>
              <a:rPr lang="sk-SK" dirty="0" err="1" smtClean="0"/>
              <a:t>Spätnoväzobné</a:t>
            </a:r>
            <a:r>
              <a:rPr lang="sk-SK" dirty="0" smtClean="0"/>
              <a:t> otázky</a:t>
            </a:r>
          </a:p>
          <a:p>
            <a:pPr lvl="1"/>
            <a:r>
              <a:rPr lang="sk-SK" dirty="0" smtClean="0"/>
              <a:t>Slovné </a:t>
            </a:r>
            <a:r>
              <a:rPr lang="sk-SK" dirty="0" smtClean="0"/>
              <a:t>hodnotenie</a:t>
            </a:r>
          </a:p>
          <a:p>
            <a:pPr lvl="1">
              <a:buNone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Overenie – hodnotenie sumarizácií</a:t>
            </a:r>
            <a:endParaRPr lang="sk-SK" dirty="0"/>
          </a:p>
        </p:txBody>
      </p:sp>
      <p:pic>
        <p:nvPicPr>
          <p:cNvPr id="4" name="Zástupný symbol obsahu 3" descr="summarize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345332"/>
            <a:ext cx="6762307" cy="42287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Overenie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Experiment na FLP</a:t>
            </a:r>
          </a:p>
          <a:p>
            <a:r>
              <a:rPr lang="sk-SK" dirty="0" smtClean="0"/>
              <a:t>2 varianty</a:t>
            </a:r>
          </a:p>
          <a:p>
            <a:pPr lvl="1"/>
            <a:r>
              <a:rPr lang="sk-SK" dirty="0" smtClean="0"/>
              <a:t>Generická</a:t>
            </a:r>
          </a:p>
          <a:p>
            <a:pPr lvl="1"/>
            <a:r>
              <a:rPr lang="sk-SK" dirty="0" smtClean="0"/>
              <a:t>Zohľadňujúca DRT</a:t>
            </a:r>
          </a:p>
          <a:p>
            <a:r>
              <a:rPr lang="sk-SK" dirty="0" smtClean="0"/>
              <a:t>Spätná väzba</a:t>
            </a:r>
            <a:endParaRPr lang="sk-SK" dirty="0" smtClean="0"/>
          </a:p>
          <a:p>
            <a:pPr lvl="1"/>
            <a:r>
              <a:rPr lang="sk-SK" dirty="0" smtClean="0"/>
              <a:t>Hodnotenie </a:t>
            </a:r>
            <a:r>
              <a:rPr lang="sk-SK" dirty="0" smtClean="0"/>
              <a:t>na 5-stupňovej škále</a:t>
            </a:r>
          </a:p>
          <a:p>
            <a:pPr lvl="1"/>
            <a:r>
              <a:rPr lang="sk-SK" dirty="0" err="1" smtClean="0"/>
              <a:t>Spätnoväzobné</a:t>
            </a:r>
            <a:r>
              <a:rPr lang="sk-SK" dirty="0" smtClean="0"/>
              <a:t> otázky</a:t>
            </a:r>
          </a:p>
          <a:p>
            <a:pPr lvl="1"/>
            <a:r>
              <a:rPr lang="sk-SK" dirty="0" smtClean="0"/>
              <a:t>Slovné hodnotenie</a:t>
            </a:r>
          </a:p>
          <a:p>
            <a:pPr lvl="1"/>
            <a:r>
              <a:rPr lang="sk-SK" dirty="0" smtClean="0"/>
              <a:t>Porovnaním variantov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Overenie - porovnanie variantov</a:t>
            </a:r>
            <a:endParaRPr lang="sk-SK" dirty="0"/>
          </a:p>
        </p:txBody>
      </p:sp>
      <p:pic>
        <p:nvPicPr>
          <p:cNvPr id="4" name="Zástupný symbol obsahu 3" descr="summarizer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129308"/>
            <a:ext cx="5328592" cy="44442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Vyhodnotenie experimentu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Trvanie 2 dni</a:t>
            </a:r>
          </a:p>
          <a:p>
            <a:r>
              <a:rPr lang="sk-SK" dirty="0" smtClean="0"/>
              <a:t>Sumarizácie pre 79 LO</a:t>
            </a:r>
          </a:p>
          <a:p>
            <a:r>
              <a:rPr lang="sk-SK" dirty="0" smtClean="0"/>
              <a:t>278 </a:t>
            </a:r>
            <a:r>
              <a:rPr lang="sk-SK" dirty="0" smtClean="0"/>
              <a:t>hodnotení</a:t>
            </a:r>
          </a:p>
          <a:p>
            <a:r>
              <a:rPr lang="sk-SK" dirty="0" smtClean="0"/>
              <a:t>154  porovnaní variantov</a:t>
            </a:r>
          </a:p>
          <a:p>
            <a:r>
              <a:rPr lang="sk-SK" dirty="0" smtClean="0"/>
              <a:t>275 odpovedí na otázky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Hodnotenia sumarizácií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1547663" y="1206500"/>
          <a:ext cx="738678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2262"/>
                <a:gridCol w="2462262"/>
                <a:gridCol w="2462262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latin typeface="+mn-lt"/>
                          <a:ea typeface="SimSun"/>
                          <a:cs typeface="Times New Roman"/>
                        </a:rPr>
                        <a:t>Štatistika</a:t>
                      </a:r>
                      <a:endParaRPr lang="sk-SK" sz="2400" b="1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SimSun"/>
                          <a:cs typeface="Times New Roman"/>
                        </a:rPr>
                        <a:t>Generic</a:t>
                      </a:r>
                      <a:r>
                        <a:rPr lang="sk-SK" sz="2400" b="1" dirty="0" smtClean="0">
                          <a:latin typeface="+mn-lt"/>
                          <a:ea typeface="SimSun"/>
                          <a:cs typeface="Times New Roman"/>
                        </a:rPr>
                        <a:t>ké</a:t>
                      </a:r>
                      <a:endParaRPr lang="sk-SK" sz="2400" b="1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latin typeface="+mn-lt"/>
                          <a:ea typeface="SimSun"/>
                          <a:cs typeface="Times New Roman"/>
                        </a:rPr>
                        <a:t>DRT</a:t>
                      </a:r>
                      <a:endParaRPr lang="sk-SK" sz="2400" b="1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400" dirty="0" smtClean="0">
                          <a:latin typeface="+mn-lt"/>
                          <a:ea typeface="SimSun"/>
                          <a:cs typeface="Times New Roman"/>
                        </a:rPr>
                        <a:t>Počet hodnotení</a:t>
                      </a:r>
                      <a:endParaRPr lang="sk-SK" sz="2400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SimSun"/>
                          <a:cs typeface="Times New Roman"/>
                        </a:rPr>
                        <a:t>143</a:t>
                      </a:r>
                      <a:endParaRPr lang="sk-SK" sz="2400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SimSun"/>
                          <a:cs typeface="Times New Roman"/>
                        </a:rPr>
                        <a:t>135</a:t>
                      </a:r>
                      <a:endParaRPr lang="sk-SK" sz="2400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latin typeface="+mn-lt"/>
                          <a:ea typeface="SimSun"/>
                          <a:cs typeface="Times New Roman"/>
                        </a:rPr>
                        <a:t>Priemer</a:t>
                      </a:r>
                      <a:endParaRPr lang="sk-SK" sz="2400" b="1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SimSun"/>
                          <a:cs typeface="Times New Roman"/>
                        </a:rPr>
                        <a:t>3</a:t>
                      </a:r>
                      <a:r>
                        <a:rPr lang="sk-SK" sz="2400" b="1" dirty="0" smtClean="0">
                          <a:latin typeface="+mn-lt"/>
                          <a:ea typeface="SimSun"/>
                          <a:cs typeface="Times New Roman"/>
                        </a:rPr>
                        <a:t>,</a:t>
                      </a:r>
                      <a:r>
                        <a:rPr lang="en-US" sz="2400" b="1" dirty="0" smtClean="0">
                          <a:latin typeface="+mn-lt"/>
                          <a:ea typeface="SimSun"/>
                          <a:cs typeface="Times New Roman"/>
                        </a:rPr>
                        <a:t>538</a:t>
                      </a:r>
                      <a:endParaRPr lang="sk-SK" sz="2400" b="1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SimSun"/>
                          <a:cs typeface="Times New Roman"/>
                        </a:rPr>
                        <a:t>3</a:t>
                      </a:r>
                      <a:r>
                        <a:rPr lang="sk-SK" sz="2400" b="1" dirty="0" smtClean="0">
                          <a:latin typeface="+mn-lt"/>
                          <a:ea typeface="SimSun"/>
                          <a:cs typeface="Times New Roman"/>
                        </a:rPr>
                        <a:t>,</a:t>
                      </a:r>
                      <a:r>
                        <a:rPr lang="en-US" sz="2400" b="1" dirty="0" smtClean="0">
                          <a:latin typeface="+mn-lt"/>
                          <a:ea typeface="SimSun"/>
                          <a:cs typeface="Times New Roman"/>
                        </a:rPr>
                        <a:t>793</a:t>
                      </a:r>
                      <a:endParaRPr lang="sk-SK" sz="2400" b="1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400" dirty="0" smtClean="0">
                          <a:latin typeface="+mn-lt"/>
                          <a:ea typeface="SimSun"/>
                          <a:cs typeface="Times New Roman"/>
                        </a:rPr>
                        <a:t>Rozptyl</a:t>
                      </a:r>
                      <a:r>
                        <a:rPr lang="sk-SK" sz="2400" baseline="0" dirty="0" smtClean="0"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+mn-lt"/>
                          <a:ea typeface="SimSun"/>
                          <a:cs typeface="Times New Roman"/>
                        </a:rPr>
                        <a:t>(n-1</a:t>
                      </a:r>
                      <a:r>
                        <a:rPr lang="en-US" sz="2400" dirty="0">
                          <a:latin typeface="+mn-lt"/>
                          <a:ea typeface="SimSun"/>
                          <a:cs typeface="Times New Roman"/>
                        </a:rPr>
                        <a:t>)</a:t>
                      </a:r>
                      <a:endParaRPr lang="sk-SK" sz="2400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SimSun"/>
                          <a:cs typeface="Times New Roman"/>
                        </a:rPr>
                        <a:t>1</a:t>
                      </a:r>
                      <a:r>
                        <a:rPr lang="sk-SK" sz="2400" dirty="0" smtClean="0">
                          <a:latin typeface="+mn-lt"/>
                          <a:ea typeface="SimSun"/>
                          <a:cs typeface="Times New Roman"/>
                        </a:rPr>
                        <a:t>,</a:t>
                      </a:r>
                      <a:r>
                        <a:rPr lang="en-US" sz="2400" dirty="0" smtClean="0">
                          <a:latin typeface="+mn-lt"/>
                          <a:ea typeface="SimSun"/>
                          <a:cs typeface="Times New Roman"/>
                        </a:rPr>
                        <a:t>518</a:t>
                      </a:r>
                      <a:endParaRPr lang="sk-SK" sz="2400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SimSun"/>
                          <a:cs typeface="Times New Roman"/>
                        </a:rPr>
                        <a:t>1</a:t>
                      </a:r>
                      <a:r>
                        <a:rPr lang="sk-SK" sz="2400" dirty="0" smtClean="0">
                          <a:latin typeface="+mn-lt"/>
                          <a:ea typeface="SimSun"/>
                          <a:cs typeface="Times New Roman"/>
                        </a:rPr>
                        <a:t>,</a:t>
                      </a:r>
                      <a:r>
                        <a:rPr lang="en-US" sz="2400" dirty="0" smtClean="0">
                          <a:latin typeface="+mn-lt"/>
                          <a:ea typeface="SimSun"/>
                          <a:cs typeface="Times New Roman"/>
                        </a:rPr>
                        <a:t>419</a:t>
                      </a:r>
                      <a:endParaRPr lang="sk-SK" sz="2400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Zástupný symbol obsahu 2"/>
          <p:cNvSpPr txBox="1">
            <a:spLocks/>
          </p:cNvSpPr>
          <p:nvPr/>
        </p:nvSpPr>
        <p:spPr>
          <a:xfrm>
            <a:off x="1435608" y="3145532"/>
            <a:ext cx="7498080" cy="20614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1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sk-SK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Mann-Whitneyho</a:t>
            </a:r>
            <a:r>
              <a:rPr kumimoji="0" lang="sk-S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 test</a:t>
            </a:r>
          </a:p>
          <a:p>
            <a:pPr marL="612648" marR="0" lvl="2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urier New" pitchFamily="49" charset="0"/>
              <a:buChar char="o"/>
              <a:tabLst/>
              <a:defRPr/>
            </a:pPr>
            <a:r>
              <a:rPr kumimoji="0" lang="sk-SK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 = 0,063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0,05</a:t>
            </a:r>
            <a:endParaRPr kumimoji="0" lang="sk-SK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1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sk-S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Lepší by bol párový test</a:t>
            </a:r>
          </a:p>
          <a:p>
            <a:pPr marL="612648" marR="0" lvl="2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urier New" pitchFamily="49" charset="0"/>
              <a:buChar char="o"/>
              <a:tabLst/>
              <a:defRPr/>
            </a:pPr>
            <a:r>
              <a:rPr kumimoji="0" lang="sk-SK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Málo dát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sk-SK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3422</TotalTime>
  <Words>301</Words>
  <Application>Microsoft Office PowerPoint</Application>
  <PresentationFormat>Prezentácia na obrazovke (16:10)</PresentationFormat>
  <Paragraphs>100</Paragraphs>
  <Slides>16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7" baseType="lpstr">
      <vt:lpstr>Slnovrat</vt:lpstr>
      <vt:lpstr>Personalizovaná sumarizácia textu</vt:lpstr>
      <vt:lpstr>Motivácia</vt:lpstr>
      <vt:lpstr>Metóda personalizovanej sumarizácie textu</vt:lpstr>
      <vt:lpstr>Overenie</vt:lpstr>
      <vt:lpstr>Overenie – hodnotenie sumarizácií</vt:lpstr>
      <vt:lpstr>Overenie</vt:lpstr>
      <vt:lpstr>Overenie - porovnanie variantov</vt:lpstr>
      <vt:lpstr>Vyhodnotenie experimentu</vt:lpstr>
      <vt:lpstr>Hodnotenia sumarizácií</vt:lpstr>
      <vt:lpstr>Porovnanie variantov</vt:lpstr>
      <vt:lpstr>Spätnoväzobné otázky a slovné hodnotenie</vt:lpstr>
      <vt:lpstr>Experiment 2</vt:lpstr>
      <vt:lpstr>Metóda výberu dokumentov do sumarizácie</vt:lpstr>
      <vt:lpstr>Zmena vedomostí</vt:lpstr>
      <vt:lpstr>Overenie</vt:lpstr>
      <vt:lpstr>Zhrnutie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Robo</dc:creator>
  <cp:lastModifiedBy>Robo</cp:lastModifiedBy>
  <cp:revision>390</cp:revision>
  <dcterms:created xsi:type="dcterms:W3CDTF">2011-04-05T21:54:18Z</dcterms:created>
  <dcterms:modified xsi:type="dcterms:W3CDTF">2012-04-04T03:30:14Z</dcterms:modified>
</cp:coreProperties>
</file>