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67" r:id="rId4"/>
    <p:sldId id="266" r:id="rId5"/>
    <p:sldId id="277" r:id="rId6"/>
    <p:sldId id="259" r:id="rId7"/>
    <p:sldId id="262" r:id="rId8"/>
    <p:sldId id="275" r:id="rId9"/>
    <p:sldId id="272" r:id="rId10"/>
    <p:sldId id="273" r:id="rId11"/>
    <p:sldId id="276" r:id="rId12"/>
    <p:sldId id="274" r:id="rId13"/>
    <p:sldId id="260" r:id="rId14"/>
    <p:sldId id="278" r:id="rId15"/>
    <p:sldId id="279" r:id="rId16"/>
    <p:sldId id="263" r:id="rId17"/>
    <p:sldId id="280" r:id="rId18"/>
    <p:sldId id="281" r:id="rId19"/>
    <p:sldId id="271" r:id="rId20"/>
    <p:sldId id="269" r:id="rId21"/>
    <p:sldId id="270" r:id="rId22"/>
    <p:sldId id="268" r:id="rId23"/>
    <p:sldId id="265" r:id="rId24"/>
    <p:sldId id="264" r:id="rId2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7.10.2013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7.10.2013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7.10.2013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7.10.2013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7.10.2013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7.10.2013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7.10.2013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7.10.2013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7.10.2013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7.10.2013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7.10.2013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7.10.2013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nowminer.at/svn/opensource/projects/code/trunk" TargetMode="External"/><Relationship Id="rId2" Type="http://schemas.openxmlformats.org/officeDocument/2006/relationships/hyperlink" Target="http://knowminer.at:8080/code-demo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cs typeface="Arial" pitchFamily="34" charset="0"/>
              </a:rPr>
              <a:t>Róbert Móro</a:t>
            </a:r>
            <a:endParaRPr lang="sk-SK" dirty="0">
              <a:cs typeface="Arial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7696200" y="63963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cs typeface="Arial" pitchFamily="34" charset="0"/>
              </a:rPr>
              <a:t>8</a:t>
            </a:r>
            <a:r>
              <a:rPr lang="sk-SK" sz="2400" dirty="0" smtClean="0">
                <a:cs typeface="Arial" pitchFamily="34" charset="0"/>
              </a:rPr>
              <a:t>.</a:t>
            </a:r>
            <a:r>
              <a:rPr lang="en-US" sz="2400" dirty="0" smtClean="0">
                <a:cs typeface="Arial" pitchFamily="34" charset="0"/>
              </a:rPr>
              <a:t>10</a:t>
            </a:r>
            <a:r>
              <a:rPr lang="sk-SK" sz="2400" dirty="0" smtClean="0">
                <a:cs typeface="Arial" pitchFamily="34" charset="0"/>
              </a:rPr>
              <a:t>.201</a:t>
            </a:r>
            <a:r>
              <a:rPr lang="en-US" sz="2400" dirty="0" smtClean="0">
                <a:cs typeface="Arial" pitchFamily="34" charset="0"/>
              </a:rPr>
              <a:t>3</a:t>
            </a:r>
            <a:endParaRPr lang="sk-SK" sz="2400" dirty="0" smtClean="0"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8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10 Simple Rules for the Care and </a:t>
            </a:r>
            <a:br>
              <a:rPr lang="en-US" dirty="0"/>
            </a:br>
            <a:r>
              <a:rPr lang="en-US" dirty="0"/>
              <a:t>Feeding of </a:t>
            </a:r>
            <a:r>
              <a:rPr lang="en-US" dirty="0" smtClean="0"/>
              <a:t>Scientific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Love your data, and let others love </a:t>
            </a:r>
            <a:r>
              <a:rPr lang="en-US" dirty="0" smtClean="0"/>
              <a:t>it too.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Share your data online, with a </a:t>
            </a:r>
            <a:r>
              <a:rPr lang="en-US" dirty="0" smtClean="0"/>
              <a:t>permanent identifier.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Conduct science with data reuse </a:t>
            </a:r>
            <a:r>
              <a:rPr lang="en-US" dirty="0" smtClean="0"/>
              <a:t>in mind.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Publish workflow as </a:t>
            </a:r>
            <a:r>
              <a:rPr lang="en-US" dirty="0" smtClean="0"/>
              <a:t>context.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Link your data to your </a:t>
            </a:r>
            <a:r>
              <a:rPr lang="en-US" dirty="0" smtClean="0"/>
              <a:t>publications </a:t>
            </a:r>
            <a:r>
              <a:rPr lang="en-US" dirty="0"/>
              <a:t>as early </a:t>
            </a:r>
            <a:r>
              <a:rPr lang="en-US" dirty="0" smtClean="0"/>
              <a:t>as possible.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Publish your code (even the </a:t>
            </a:r>
            <a:r>
              <a:rPr lang="en-US" dirty="0" smtClean="0"/>
              <a:t>small bits).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Say how you want to get credit for your data (</a:t>
            </a:r>
            <a:r>
              <a:rPr lang="en-US" dirty="0" smtClean="0"/>
              <a:t>and software).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Foster and use data </a:t>
            </a:r>
            <a:r>
              <a:rPr lang="en-US" dirty="0" smtClean="0"/>
              <a:t>repositories.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Reward colleagues who share their </a:t>
            </a:r>
            <a:r>
              <a:rPr lang="en-US" dirty="0" smtClean="0"/>
              <a:t>data properly.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Help establish “Data Science” and “Data </a:t>
            </a:r>
            <a:r>
              <a:rPr lang="en-US" dirty="0" smtClean="0"/>
              <a:t>Scientists” as vital.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30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Čo trápi knihovníkov, </a:t>
            </a:r>
            <a:r>
              <a:rPr lang="sk-SK" dirty="0" err="1" smtClean="0"/>
              <a:t>aka</a:t>
            </a:r>
            <a:r>
              <a:rPr lang="sk-SK" dirty="0" smtClean="0"/>
              <a:t> „</a:t>
            </a:r>
            <a:r>
              <a:rPr lang="sk-SK" dirty="0" err="1" smtClean="0"/>
              <a:t>There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no </a:t>
            </a:r>
            <a:r>
              <a:rPr lang="sk-SK" dirty="0" err="1" smtClean="0"/>
              <a:t>librarian</a:t>
            </a:r>
            <a:r>
              <a:rPr lang="sk-SK" dirty="0" smtClean="0"/>
              <a:t> </a:t>
            </a:r>
            <a:r>
              <a:rPr lang="sk-SK" dirty="0" err="1" smtClean="0"/>
              <a:t>science</a:t>
            </a:r>
            <a:r>
              <a:rPr lang="sk-SK" dirty="0" smtClean="0"/>
              <a:t>!“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Definícia digitálnej knižnice</a:t>
            </a:r>
          </a:p>
          <a:p>
            <a:r>
              <a:rPr lang="sk-SK" dirty="0" smtClean="0"/>
              <a:t>Nezamestnanosť (ich absolventov)</a:t>
            </a:r>
          </a:p>
          <a:p>
            <a:r>
              <a:rPr lang="sk-SK" dirty="0"/>
              <a:t>Budúcnosť publikovania</a:t>
            </a:r>
          </a:p>
          <a:p>
            <a:pPr lvl="1"/>
            <a:r>
              <a:rPr lang="sk-SK" dirty="0" err="1"/>
              <a:t>Open</a:t>
            </a:r>
            <a:r>
              <a:rPr lang="sk-SK" dirty="0"/>
              <a:t> </a:t>
            </a:r>
            <a:r>
              <a:rPr lang="sk-SK" dirty="0" err="1"/>
              <a:t>access</a:t>
            </a:r>
            <a:r>
              <a:rPr lang="sk-SK" dirty="0"/>
              <a:t>, dáta</a:t>
            </a:r>
          </a:p>
          <a:p>
            <a:r>
              <a:rPr lang="sk-SK" dirty="0" smtClean="0"/>
              <a:t>Štúdie </a:t>
            </a:r>
            <a:r>
              <a:rPr lang="sk-SK" dirty="0" smtClean="0"/>
              <a:t>správania</a:t>
            </a:r>
          </a:p>
          <a:p>
            <a:pPr lvl="1"/>
            <a:r>
              <a:rPr lang="sk-SK" dirty="0" smtClean="0"/>
              <a:t>Od bizarných po </a:t>
            </a:r>
            <a:r>
              <a:rPr lang="sk-SK" dirty="0" smtClean="0"/>
              <a:t>užitočné</a:t>
            </a:r>
          </a:p>
        </p:txBody>
      </p:sp>
    </p:spTree>
    <p:extLst>
      <p:ext uri="{BB962C8B-B14F-4D97-AF65-F5344CB8AC3E}">
        <p14:creationId xmlns:p14="http://schemas.microsoft.com/office/powerpoint/2010/main" val="56843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Social</a:t>
            </a:r>
            <a:r>
              <a:rPr lang="sk-SK" dirty="0" smtClean="0"/>
              <a:t> </a:t>
            </a:r>
            <a:r>
              <a:rPr lang="sk-SK" dirty="0" err="1" smtClean="0"/>
              <a:t>Information</a:t>
            </a:r>
            <a:r>
              <a:rPr lang="sk-SK" dirty="0" smtClean="0"/>
              <a:t> </a:t>
            </a:r>
            <a:r>
              <a:rPr lang="sk-SK" dirty="0" err="1" smtClean="0"/>
              <a:t>Behaviour</a:t>
            </a:r>
            <a:r>
              <a:rPr lang="sk-SK" dirty="0" smtClean="0"/>
              <a:t> in </a:t>
            </a:r>
            <a:r>
              <a:rPr lang="sk-SK" dirty="0" err="1" smtClean="0"/>
              <a:t>Bookshops</a:t>
            </a:r>
            <a:r>
              <a:rPr lang="sk-SK" dirty="0" smtClean="0"/>
              <a:t>: </a:t>
            </a:r>
            <a:r>
              <a:rPr lang="sk-SK" dirty="0" err="1" smtClean="0"/>
              <a:t>Implications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DL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Sledovanie správania ľudí v kníhkupectvách</a:t>
            </a:r>
          </a:p>
          <a:p>
            <a:r>
              <a:rPr lang="sk-SK" dirty="0" smtClean="0"/>
              <a:t>Sociálne interakcie</a:t>
            </a:r>
          </a:p>
          <a:p>
            <a:pPr lvl="1"/>
            <a:r>
              <a:rPr lang="sk-SK" dirty="0" smtClean="0"/>
              <a:t>„</a:t>
            </a:r>
            <a:r>
              <a:rPr lang="sk-SK" dirty="0" err="1" smtClean="0"/>
              <a:t>Vykecávanie</a:t>
            </a:r>
            <a:r>
              <a:rPr lang="sk-SK" dirty="0" smtClean="0"/>
              <a:t>“</a:t>
            </a:r>
          </a:p>
          <a:p>
            <a:pPr lvl="1"/>
            <a:r>
              <a:rPr lang="sk-SK" dirty="0" smtClean="0"/>
              <a:t>Čakanie na kamaráta</a:t>
            </a:r>
          </a:p>
          <a:p>
            <a:pPr lvl="1"/>
            <a:r>
              <a:rPr lang="sk-SK" dirty="0" smtClean="0"/>
              <a:t>Zabíjanie času</a:t>
            </a:r>
          </a:p>
          <a:p>
            <a:pPr lvl="1"/>
            <a:r>
              <a:rPr lang="sk-SK" dirty="0" err="1" smtClean="0"/>
              <a:t>Randenie</a:t>
            </a:r>
            <a:endParaRPr lang="sk-SK" dirty="0" smtClean="0"/>
          </a:p>
          <a:p>
            <a:r>
              <a:rPr lang="sk-SK" dirty="0" smtClean="0"/>
              <a:t>Kolaboratívne vyhľadávanie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Čo trápi knihovníkov, </a:t>
            </a:r>
            <a:r>
              <a:rPr lang="sk-SK" dirty="0" err="1" smtClean="0"/>
              <a:t>aka</a:t>
            </a:r>
            <a:r>
              <a:rPr lang="sk-SK" dirty="0" smtClean="0"/>
              <a:t> „</a:t>
            </a:r>
            <a:r>
              <a:rPr lang="sk-SK" dirty="0" err="1" smtClean="0"/>
              <a:t>There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no </a:t>
            </a:r>
            <a:r>
              <a:rPr lang="sk-SK" dirty="0" err="1" smtClean="0"/>
              <a:t>librarian</a:t>
            </a:r>
            <a:r>
              <a:rPr lang="sk-SK" dirty="0" smtClean="0"/>
              <a:t> </a:t>
            </a:r>
            <a:r>
              <a:rPr lang="sk-SK" dirty="0" err="1" smtClean="0"/>
              <a:t>science</a:t>
            </a:r>
            <a:r>
              <a:rPr lang="sk-SK" dirty="0" smtClean="0"/>
              <a:t>!“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Definícia digitálnej knižnice</a:t>
            </a:r>
          </a:p>
          <a:p>
            <a:r>
              <a:rPr lang="sk-SK" dirty="0" smtClean="0"/>
              <a:t>Nezamestnanosť (ich absolventov)</a:t>
            </a:r>
          </a:p>
          <a:p>
            <a:r>
              <a:rPr lang="sk-SK" dirty="0"/>
              <a:t>Budúcnosť publikovania</a:t>
            </a:r>
          </a:p>
          <a:p>
            <a:pPr lvl="1"/>
            <a:r>
              <a:rPr lang="sk-SK" dirty="0" err="1"/>
              <a:t>Open</a:t>
            </a:r>
            <a:r>
              <a:rPr lang="sk-SK" dirty="0"/>
              <a:t> </a:t>
            </a:r>
            <a:r>
              <a:rPr lang="sk-SK" dirty="0" err="1"/>
              <a:t>access</a:t>
            </a:r>
            <a:r>
              <a:rPr lang="sk-SK" dirty="0"/>
              <a:t>, dáta</a:t>
            </a:r>
          </a:p>
          <a:p>
            <a:r>
              <a:rPr lang="sk-SK" dirty="0" smtClean="0"/>
              <a:t>Štúdie </a:t>
            </a:r>
            <a:r>
              <a:rPr lang="sk-SK" dirty="0" smtClean="0"/>
              <a:t>správania</a:t>
            </a:r>
          </a:p>
          <a:p>
            <a:pPr lvl="1"/>
            <a:r>
              <a:rPr lang="sk-SK" dirty="0" smtClean="0"/>
              <a:t>Od bizarných po </a:t>
            </a:r>
            <a:r>
              <a:rPr lang="sk-SK" dirty="0" smtClean="0"/>
              <a:t>užitočné</a:t>
            </a:r>
          </a:p>
          <a:p>
            <a:r>
              <a:rPr lang="sk-SK" dirty="0" smtClean="0"/>
              <a:t>Kultúrne dedičstvo, digitalizácia, archivácia</a:t>
            </a:r>
          </a:p>
          <a:p>
            <a:pPr lvl="1"/>
            <a:r>
              <a:rPr lang="sk-SK" dirty="0" err="1" smtClean="0"/>
              <a:t>Europeana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48737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600" dirty="0" err="1" smtClean="0"/>
              <a:t>Hierarchical</a:t>
            </a:r>
            <a:r>
              <a:rPr lang="sk-SK" sz="3600" dirty="0" smtClean="0"/>
              <a:t> </a:t>
            </a:r>
            <a:r>
              <a:rPr lang="sk-SK" sz="3600" dirty="0" err="1" smtClean="0"/>
              <a:t>Structuring</a:t>
            </a:r>
            <a:r>
              <a:rPr lang="sk-SK" sz="3600" dirty="0" smtClean="0"/>
              <a:t> of </a:t>
            </a:r>
            <a:r>
              <a:rPr lang="sk-SK" sz="3600" dirty="0" err="1" smtClean="0"/>
              <a:t>Cultural</a:t>
            </a:r>
            <a:r>
              <a:rPr lang="sk-SK" sz="3600" dirty="0" smtClean="0"/>
              <a:t> </a:t>
            </a:r>
            <a:r>
              <a:rPr lang="sk-SK" sz="3600" dirty="0" err="1" smtClean="0"/>
              <a:t>Heritage</a:t>
            </a:r>
            <a:r>
              <a:rPr lang="sk-SK" sz="3600" dirty="0" smtClean="0"/>
              <a:t> </a:t>
            </a:r>
            <a:r>
              <a:rPr lang="sk-SK" sz="3600" dirty="0" err="1" smtClean="0"/>
              <a:t>Objects</a:t>
            </a:r>
            <a:r>
              <a:rPr lang="sk-SK" sz="3600" dirty="0" smtClean="0"/>
              <a:t> </a:t>
            </a:r>
            <a:r>
              <a:rPr lang="sk-SK" sz="3600" dirty="0" err="1" smtClean="0"/>
              <a:t>within</a:t>
            </a:r>
            <a:r>
              <a:rPr lang="sk-SK" sz="3600" dirty="0" smtClean="0"/>
              <a:t> </a:t>
            </a:r>
            <a:r>
              <a:rPr lang="sk-SK" sz="3600" dirty="0" err="1" smtClean="0"/>
              <a:t>Large</a:t>
            </a:r>
            <a:r>
              <a:rPr lang="sk-SK" sz="3600" dirty="0" smtClean="0"/>
              <a:t> </a:t>
            </a:r>
            <a:r>
              <a:rPr lang="sk-SK" sz="3600" dirty="0" err="1" smtClean="0"/>
              <a:t>Aggregations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Europeana</a:t>
            </a:r>
            <a:endParaRPr lang="sk-SK" dirty="0" smtClean="0"/>
          </a:p>
          <a:p>
            <a:pPr lvl="1"/>
            <a:r>
              <a:rPr lang="sk-SK" dirty="0" smtClean="0"/>
              <a:t>23 miliónov objektov kultúrneho dedičstva</a:t>
            </a:r>
          </a:p>
          <a:p>
            <a:pPr lvl="1"/>
            <a:r>
              <a:rPr lang="sk-SK" dirty="0" smtClean="0"/>
              <a:t>Rôzni </a:t>
            </a:r>
            <a:r>
              <a:rPr lang="sk-SK" dirty="0" err="1" smtClean="0"/>
              <a:t>provideri</a:t>
            </a:r>
            <a:r>
              <a:rPr lang="sk-SK" dirty="0" smtClean="0"/>
              <a:t>, často duplikáty, neúplne dáta, ...</a:t>
            </a:r>
          </a:p>
          <a:p>
            <a:r>
              <a:rPr lang="sk-SK" dirty="0" smtClean="0"/>
              <a:t>Rýchly algoritmus zhlukovania</a:t>
            </a:r>
          </a:p>
          <a:p>
            <a:pPr lvl="1"/>
            <a:r>
              <a:rPr lang="sk-SK" dirty="0" err="1" smtClean="0"/>
              <a:t>Minihash</a:t>
            </a:r>
            <a:r>
              <a:rPr lang="en-US" dirty="0"/>
              <a:t>e</a:t>
            </a:r>
            <a:endParaRPr lang="sk-SK" dirty="0" smtClean="0"/>
          </a:p>
          <a:p>
            <a:pPr lvl="1"/>
            <a:r>
              <a:rPr lang="sk-SK" dirty="0" smtClean="0"/>
              <a:t>Podobnosť na základe metadát</a:t>
            </a:r>
          </a:p>
          <a:p>
            <a:pPr lvl="1"/>
            <a:r>
              <a:rPr lang="sk-SK" dirty="0" smtClean="0"/>
              <a:t>Rôzne úrovne podobnosti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63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600" dirty="0" err="1"/>
              <a:t>Hierarchical</a:t>
            </a:r>
            <a:r>
              <a:rPr lang="sk-SK" sz="3600" dirty="0"/>
              <a:t> </a:t>
            </a:r>
            <a:r>
              <a:rPr lang="sk-SK" sz="3600" dirty="0" err="1"/>
              <a:t>Structuring</a:t>
            </a:r>
            <a:r>
              <a:rPr lang="sk-SK" sz="3600" dirty="0"/>
              <a:t> of </a:t>
            </a:r>
            <a:r>
              <a:rPr lang="sk-SK" sz="3600" dirty="0" err="1"/>
              <a:t>Cultural</a:t>
            </a:r>
            <a:r>
              <a:rPr lang="sk-SK" sz="3600" dirty="0"/>
              <a:t> </a:t>
            </a:r>
            <a:r>
              <a:rPr lang="sk-SK" sz="3600" dirty="0" err="1"/>
              <a:t>Heritage</a:t>
            </a:r>
            <a:r>
              <a:rPr lang="sk-SK" sz="3600" dirty="0"/>
              <a:t> </a:t>
            </a:r>
            <a:r>
              <a:rPr lang="sk-SK" sz="3600" dirty="0" err="1"/>
              <a:t>Objects</a:t>
            </a:r>
            <a:r>
              <a:rPr lang="sk-SK" sz="3600" dirty="0"/>
              <a:t> </a:t>
            </a:r>
            <a:r>
              <a:rPr lang="sk-SK" sz="3600" dirty="0" err="1"/>
              <a:t>within</a:t>
            </a:r>
            <a:r>
              <a:rPr lang="sk-SK" sz="3600" dirty="0"/>
              <a:t> </a:t>
            </a:r>
            <a:r>
              <a:rPr lang="sk-SK" sz="3600" dirty="0" err="1"/>
              <a:t>Large</a:t>
            </a:r>
            <a:r>
              <a:rPr lang="sk-SK" sz="3600" dirty="0"/>
              <a:t> </a:t>
            </a:r>
            <a:r>
              <a:rPr lang="sk-SK" sz="3600" dirty="0" err="1"/>
              <a:t>Aggregations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Rôzna sémantická interpretácia zhlukov na rôznych úrovniach</a:t>
            </a:r>
          </a:p>
          <a:p>
            <a:pPr lvl="1"/>
            <a:r>
              <a:rPr lang="sk-SK" dirty="0" smtClean="0"/>
              <a:t>Duplikáty</a:t>
            </a:r>
          </a:p>
          <a:p>
            <a:pPr lvl="1"/>
            <a:r>
              <a:rPr lang="sk-SK" dirty="0" smtClean="0"/>
              <a:t>Strany rovnakého listu, knihy,</a:t>
            </a:r>
          </a:p>
          <a:p>
            <a:pPr lvl="1"/>
            <a:r>
              <a:rPr lang="sk-SK" dirty="0" smtClean="0"/>
              <a:t>Listy od jednej osoby, ...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474"/>
            <a:ext cx="9144000" cy="259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7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Best </a:t>
            </a:r>
            <a:r>
              <a:rPr lang="sk-SK" dirty="0" err="1" smtClean="0"/>
              <a:t>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sk-SK" dirty="0" err="1" smtClean="0"/>
              <a:t>Klamp</a:t>
            </a:r>
            <a:r>
              <a:rPr lang="sk-SK" dirty="0" smtClean="0"/>
              <a:t>, S. and </a:t>
            </a:r>
            <a:r>
              <a:rPr lang="sk-SK" dirty="0" err="1" smtClean="0"/>
              <a:t>Kern</a:t>
            </a:r>
            <a:r>
              <a:rPr lang="sk-SK" dirty="0" smtClean="0"/>
              <a:t>, R.: </a:t>
            </a:r>
            <a:r>
              <a:rPr lang="sk-SK" i="1" dirty="0" err="1" smtClean="0"/>
              <a:t>An</a:t>
            </a:r>
            <a:r>
              <a:rPr lang="sk-SK" i="1" dirty="0" smtClean="0"/>
              <a:t> </a:t>
            </a:r>
            <a:r>
              <a:rPr lang="sk-SK" i="1" dirty="0" err="1" smtClean="0"/>
              <a:t>Unsupervised</a:t>
            </a:r>
            <a:r>
              <a:rPr lang="sk-SK" i="1" dirty="0" smtClean="0"/>
              <a:t> </a:t>
            </a:r>
            <a:r>
              <a:rPr lang="sk-SK" i="1" dirty="0" err="1" smtClean="0"/>
              <a:t>Machine</a:t>
            </a:r>
            <a:r>
              <a:rPr lang="sk-SK" i="1" dirty="0" smtClean="0"/>
              <a:t> </a:t>
            </a:r>
            <a:r>
              <a:rPr lang="sk-SK" i="1" dirty="0" err="1" smtClean="0"/>
              <a:t>Learning</a:t>
            </a:r>
            <a:r>
              <a:rPr lang="sk-SK" i="1" dirty="0" smtClean="0"/>
              <a:t> </a:t>
            </a:r>
            <a:r>
              <a:rPr lang="sk-SK" i="1" dirty="0" err="1" smtClean="0"/>
              <a:t>Approach</a:t>
            </a:r>
            <a:r>
              <a:rPr lang="sk-SK" i="1" dirty="0" smtClean="0"/>
              <a:t> to Body Text and Table of </a:t>
            </a:r>
            <a:r>
              <a:rPr lang="sk-SK" i="1" dirty="0" err="1" smtClean="0"/>
              <a:t>Contents</a:t>
            </a:r>
            <a:r>
              <a:rPr lang="sk-SK" i="1" dirty="0" smtClean="0"/>
              <a:t> </a:t>
            </a:r>
            <a:r>
              <a:rPr lang="sk-SK" i="1" dirty="0" err="1" smtClean="0"/>
              <a:t>Extraction</a:t>
            </a:r>
            <a:r>
              <a:rPr lang="sk-SK" i="1" dirty="0" smtClean="0"/>
              <a:t> </a:t>
            </a:r>
            <a:r>
              <a:rPr lang="sk-SK" i="1" dirty="0" err="1" smtClean="0"/>
              <a:t>from</a:t>
            </a:r>
            <a:r>
              <a:rPr lang="sk-SK" i="1" dirty="0" smtClean="0"/>
              <a:t> </a:t>
            </a:r>
            <a:r>
              <a:rPr lang="sk-SK" i="1" dirty="0" err="1" smtClean="0"/>
              <a:t>Digital</a:t>
            </a:r>
            <a:r>
              <a:rPr lang="sk-SK" i="1" dirty="0" smtClean="0"/>
              <a:t> </a:t>
            </a:r>
            <a:r>
              <a:rPr lang="sk-SK" i="1" dirty="0" err="1" smtClean="0"/>
              <a:t>Scientific</a:t>
            </a:r>
            <a:r>
              <a:rPr lang="sk-SK" i="1" dirty="0" smtClean="0"/>
              <a:t> </a:t>
            </a:r>
            <a:r>
              <a:rPr lang="sk-SK" i="1" dirty="0" err="1" smtClean="0"/>
              <a:t>Articles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514724"/>
            <a:ext cx="59436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5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Autofit/>
          </a:bodyPr>
          <a:lstStyle/>
          <a:p>
            <a:r>
              <a:rPr lang="sk-SK" sz="3200" dirty="0" err="1"/>
              <a:t>An</a:t>
            </a:r>
            <a:r>
              <a:rPr lang="sk-SK" sz="3200" dirty="0"/>
              <a:t> </a:t>
            </a:r>
            <a:r>
              <a:rPr lang="sk-SK" sz="3200" dirty="0" err="1"/>
              <a:t>Unsupervised</a:t>
            </a:r>
            <a:r>
              <a:rPr lang="sk-SK" sz="3200" dirty="0"/>
              <a:t> </a:t>
            </a:r>
            <a:r>
              <a:rPr lang="sk-SK" sz="3200" dirty="0" err="1"/>
              <a:t>Machine</a:t>
            </a:r>
            <a:r>
              <a:rPr lang="sk-SK" sz="3200" dirty="0"/>
              <a:t> </a:t>
            </a:r>
            <a:r>
              <a:rPr lang="sk-SK" sz="3200" dirty="0" err="1"/>
              <a:t>Learning</a:t>
            </a:r>
            <a:r>
              <a:rPr lang="sk-SK" sz="3200" dirty="0"/>
              <a:t> </a:t>
            </a:r>
            <a:r>
              <a:rPr lang="sk-SK" sz="3200" dirty="0" err="1"/>
              <a:t>Approach</a:t>
            </a:r>
            <a:r>
              <a:rPr lang="sk-SK" sz="3200" dirty="0"/>
              <a:t> to Body Text and Table of </a:t>
            </a:r>
            <a:r>
              <a:rPr lang="sk-SK" sz="3200" dirty="0" err="1"/>
              <a:t>Contents</a:t>
            </a:r>
            <a:r>
              <a:rPr lang="sk-SK" sz="3200" dirty="0"/>
              <a:t> </a:t>
            </a:r>
            <a:r>
              <a:rPr lang="sk-SK" sz="3200" dirty="0" err="1"/>
              <a:t>Extraction</a:t>
            </a:r>
            <a:r>
              <a:rPr lang="sk-SK" sz="3200" dirty="0"/>
              <a:t> </a:t>
            </a:r>
            <a:r>
              <a:rPr lang="sk-SK" sz="3200" dirty="0" err="1"/>
              <a:t>from</a:t>
            </a:r>
            <a:r>
              <a:rPr lang="sk-SK" sz="3200" dirty="0"/>
              <a:t> </a:t>
            </a:r>
            <a:r>
              <a:rPr lang="sk-SK" sz="3200" dirty="0" err="1"/>
              <a:t>Digital</a:t>
            </a:r>
            <a:r>
              <a:rPr lang="sk-SK" sz="3200" dirty="0"/>
              <a:t> </a:t>
            </a:r>
            <a:r>
              <a:rPr lang="sk-SK" sz="3200" dirty="0" err="1"/>
              <a:t>Scientific</a:t>
            </a:r>
            <a:r>
              <a:rPr lang="sk-SK" sz="3200" dirty="0"/>
              <a:t> </a:t>
            </a:r>
            <a:r>
              <a:rPr lang="sk-SK" sz="3200" dirty="0" err="1"/>
              <a:t>Articles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6790"/>
            <a:ext cx="8229600" cy="4161383"/>
          </a:xfrm>
        </p:spPr>
      </p:pic>
    </p:spTree>
    <p:extLst>
      <p:ext uri="{BB962C8B-B14F-4D97-AF65-F5344CB8AC3E}">
        <p14:creationId xmlns:p14="http://schemas.microsoft.com/office/powerpoint/2010/main" val="373856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Rôzna sémantická interpretácia zhlukov na</a:t>
            </a:r>
            <a:endParaRPr lang="en-US" dirty="0" smtClean="0"/>
          </a:p>
          <a:p>
            <a:endParaRPr lang="en-US" dirty="0"/>
          </a:p>
          <a:p>
            <a:endParaRPr lang="en-US" sz="2600" dirty="0" smtClean="0">
              <a:hlinkClick r:id="rId2"/>
            </a:endParaRPr>
          </a:p>
          <a:p>
            <a:r>
              <a:rPr lang="en-US" sz="2600" dirty="0" smtClean="0">
                <a:hlinkClick r:id="rId2"/>
              </a:rPr>
              <a:t>http</a:t>
            </a:r>
            <a:r>
              <a:rPr lang="en-US" sz="2600" dirty="0">
                <a:hlinkClick r:id="rId2"/>
              </a:rPr>
              <a:t>://</a:t>
            </a:r>
            <a:r>
              <a:rPr lang="en-US" sz="2600" dirty="0" smtClean="0">
                <a:hlinkClick r:id="rId2"/>
              </a:rPr>
              <a:t>knowminer.at:8080/code-demo/index.html</a:t>
            </a:r>
            <a:endParaRPr lang="en-US" sz="2600" dirty="0" smtClean="0"/>
          </a:p>
          <a:p>
            <a:r>
              <a:rPr lang="en-US" sz="2600" dirty="0">
                <a:hlinkClick r:id="rId3"/>
              </a:rPr>
              <a:t>https://</a:t>
            </a:r>
            <a:r>
              <a:rPr lang="en-US" sz="2600" dirty="0" smtClean="0">
                <a:hlinkClick r:id="rId3"/>
              </a:rPr>
              <a:t>www.knowminer.at/svn/opensource/projects/code/trunk</a:t>
            </a:r>
            <a:endParaRPr lang="en-US" sz="26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Autofit/>
          </a:bodyPr>
          <a:lstStyle/>
          <a:p>
            <a:r>
              <a:rPr lang="sk-SK" sz="3200" dirty="0" err="1"/>
              <a:t>An</a:t>
            </a:r>
            <a:r>
              <a:rPr lang="sk-SK" sz="3200" dirty="0"/>
              <a:t> </a:t>
            </a:r>
            <a:r>
              <a:rPr lang="sk-SK" sz="3200" dirty="0" err="1"/>
              <a:t>Unsupervised</a:t>
            </a:r>
            <a:r>
              <a:rPr lang="sk-SK" sz="3200" dirty="0"/>
              <a:t> </a:t>
            </a:r>
            <a:r>
              <a:rPr lang="sk-SK" sz="3200" dirty="0" err="1"/>
              <a:t>Machine</a:t>
            </a:r>
            <a:r>
              <a:rPr lang="sk-SK" sz="3200" dirty="0"/>
              <a:t> </a:t>
            </a:r>
            <a:r>
              <a:rPr lang="sk-SK" sz="3200" dirty="0" err="1"/>
              <a:t>Learning</a:t>
            </a:r>
            <a:r>
              <a:rPr lang="sk-SK" sz="3200" dirty="0"/>
              <a:t> </a:t>
            </a:r>
            <a:r>
              <a:rPr lang="sk-SK" sz="3200" dirty="0" err="1"/>
              <a:t>Approach</a:t>
            </a:r>
            <a:r>
              <a:rPr lang="sk-SK" sz="3200" dirty="0"/>
              <a:t> to Body Text and Table of </a:t>
            </a:r>
            <a:r>
              <a:rPr lang="sk-SK" sz="3200" dirty="0" err="1"/>
              <a:t>Contents</a:t>
            </a:r>
            <a:r>
              <a:rPr lang="sk-SK" sz="3200" dirty="0"/>
              <a:t> </a:t>
            </a:r>
            <a:r>
              <a:rPr lang="sk-SK" sz="3200" dirty="0" err="1"/>
              <a:t>Extraction</a:t>
            </a:r>
            <a:r>
              <a:rPr lang="sk-SK" sz="3200" dirty="0"/>
              <a:t> </a:t>
            </a:r>
            <a:r>
              <a:rPr lang="sk-SK" sz="3200" dirty="0" err="1"/>
              <a:t>from</a:t>
            </a:r>
            <a:r>
              <a:rPr lang="sk-SK" sz="3200" dirty="0"/>
              <a:t> </a:t>
            </a:r>
            <a:r>
              <a:rPr lang="sk-SK" sz="3200" dirty="0" err="1"/>
              <a:t>Digital</a:t>
            </a:r>
            <a:r>
              <a:rPr lang="sk-SK" sz="3200" dirty="0"/>
              <a:t> </a:t>
            </a:r>
            <a:r>
              <a:rPr lang="sk-SK" sz="3200" dirty="0" err="1"/>
              <a:t>Scientific</a:t>
            </a:r>
            <a:r>
              <a:rPr lang="sk-SK" sz="3200" dirty="0"/>
              <a:t> </a:t>
            </a:r>
            <a:r>
              <a:rPr lang="sk-SK" sz="3200" dirty="0" err="1"/>
              <a:t>Articles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0496"/>
            <a:ext cx="8229600" cy="3590203"/>
          </a:xfrm>
        </p:spPr>
      </p:pic>
    </p:spTree>
    <p:extLst>
      <p:ext uri="{BB962C8B-B14F-4D97-AF65-F5344CB8AC3E}">
        <p14:creationId xmlns:p14="http://schemas.microsoft.com/office/powerpoint/2010/main" val="259085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3799" y="863600"/>
            <a:ext cx="6908800" cy="5181600"/>
          </a:xfrm>
        </p:spPr>
      </p:pic>
    </p:spTree>
    <p:extLst>
      <p:ext uri="{BB962C8B-B14F-4D97-AF65-F5344CB8AC3E}">
        <p14:creationId xmlns:p14="http://schemas.microsoft.com/office/powerpoint/2010/main" val="30841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4673600" cy="3505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89718" y="749300"/>
            <a:ext cx="5994400" cy="449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086" y="2853828"/>
            <a:ext cx="5334000" cy="4000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096" y="4254810"/>
            <a:ext cx="3883904" cy="260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200"/>
            <a:ext cx="9144001" cy="6081117"/>
          </a:xfrm>
        </p:spPr>
      </p:pic>
    </p:spTree>
    <p:extLst>
      <p:ext uri="{BB962C8B-B14F-4D97-AF65-F5344CB8AC3E}">
        <p14:creationId xmlns:p14="http://schemas.microsoft.com/office/powerpoint/2010/main" val="265468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3999" cy="6081117"/>
          </a:xfrm>
        </p:spPr>
      </p:pic>
    </p:spTree>
    <p:extLst>
      <p:ext uri="{BB962C8B-B14F-4D97-AF65-F5344CB8AC3E}">
        <p14:creationId xmlns:p14="http://schemas.microsoft.com/office/powerpoint/2010/main" val="20041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200"/>
            <a:ext cx="9144001" cy="6081118"/>
          </a:xfrm>
        </p:spPr>
      </p:pic>
    </p:spTree>
    <p:extLst>
      <p:ext uri="{BB962C8B-B14F-4D97-AF65-F5344CB8AC3E}">
        <p14:creationId xmlns:p14="http://schemas.microsoft.com/office/powerpoint/2010/main" val="326920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TPDL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Londýn</a:t>
            </a:r>
            <a:endParaRPr lang="en-US" dirty="0"/>
          </a:p>
          <a:p>
            <a:r>
              <a:rPr lang="sk-SK" dirty="0" smtClean="0"/>
              <a:t>Spolu s JCDL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417638"/>
            <a:ext cx="40386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7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112837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98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konferencii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17-ty </a:t>
            </a:r>
            <a:r>
              <a:rPr lang="en-US" dirty="0" err="1" smtClean="0"/>
              <a:t>ro</a:t>
            </a:r>
            <a:r>
              <a:rPr lang="sk-SK" dirty="0" err="1" smtClean="0"/>
              <a:t>čník</a:t>
            </a:r>
            <a:endParaRPr lang="sk-SK" dirty="0" smtClean="0"/>
          </a:p>
          <a:p>
            <a:r>
              <a:rPr lang="sk-SK" dirty="0" smtClean="0"/>
              <a:t>Koho tam môžete stretnúť</a:t>
            </a:r>
            <a:endParaRPr lang="en-US" dirty="0" smtClean="0"/>
          </a:p>
          <a:p>
            <a:pPr lvl="1"/>
            <a:r>
              <a:rPr lang="sk-SK" dirty="0" smtClean="0"/>
              <a:t>Knihovníci a ľudia z „</a:t>
            </a:r>
            <a:r>
              <a:rPr lang="sk-SK" dirty="0" err="1" smtClean="0"/>
              <a:t>computer</a:t>
            </a:r>
            <a:r>
              <a:rPr lang="sk-SK" dirty="0" smtClean="0"/>
              <a:t> </a:t>
            </a:r>
            <a:r>
              <a:rPr lang="sk-SK" dirty="0" err="1" smtClean="0"/>
              <a:t>science</a:t>
            </a:r>
            <a:r>
              <a:rPr lang="sk-SK" dirty="0" smtClean="0"/>
              <a:t>“</a:t>
            </a:r>
          </a:p>
          <a:p>
            <a:pPr lvl="1"/>
            <a:r>
              <a:rPr lang="sk-SK" dirty="0" smtClean="0"/>
              <a:t>Tých druhých už pomaly väčšina</a:t>
            </a:r>
          </a:p>
          <a:p>
            <a:r>
              <a:rPr lang="sk-SK" dirty="0" smtClean="0"/>
              <a:t>Témy</a:t>
            </a:r>
          </a:p>
          <a:p>
            <a:pPr lvl="1"/>
            <a:r>
              <a:rPr lang="sk-SK" dirty="0" smtClean="0"/>
              <a:t>Archivácia, kultúrne dedičstvo</a:t>
            </a:r>
          </a:p>
          <a:p>
            <a:pPr lvl="1"/>
            <a:r>
              <a:rPr lang="sk-SK" dirty="0" smtClean="0"/>
              <a:t>Digitálne knižnice, používateľské štúdie</a:t>
            </a:r>
          </a:p>
          <a:p>
            <a:pPr lvl="1"/>
            <a:r>
              <a:rPr lang="sk-SK" dirty="0" smtClean="0"/>
              <a:t>Extrakcia informácií, prepojené dáta</a:t>
            </a:r>
          </a:p>
          <a:p>
            <a:pPr lvl="1"/>
            <a:r>
              <a:rPr lang="sk-SK" dirty="0" smtClean="0"/>
              <a:t>Modelovanie používateľov</a:t>
            </a:r>
          </a:p>
          <a:p>
            <a:pPr lvl="1"/>
            <a:r>
              <a:rPr lang="sk-SK" dirty="0" smtClean="0"/>
              <a:t>Metadáta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08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1235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830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 konferencii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2 paralelné </a:t>
            </a:r>
            <a:r>
              <a:rPr lang="sk-SK" dirty="0" err="1" smtClean="0"/>
              <a:t>tracky</a:t>
            </a:r>
            <a:endParaRPr lang="sk-SK" dirty="0" smtClean="0"/>
          </a:p>
          <a:p>
            <a:r>
              <a:rPr lang="en-US" dirty="0" smtClean="0"/>
              <a:t>6 </a:t>
            </a:r>
            <a:r>
              <a:rPr lang="en-US" dirty="0" err="1" smtClean="0"/>
              <a:t>workshopov</a:t>
            </a:r>
            <a:endParaRPr lang="sk-SK" dirty="0" smtClean="0"/>
          </a:p>
          <a:p>
            <a:pPr lvl="1"/>
            <a:r>
              <a:rPr lang="sk-SK" b="1" dirty="0" smtClean="0"/>
              <a:t>SUEDL (</a:t>
            </a:r>
            <a:r>
              <a:rPr lang="sk-SK" b="1" dirty="0" err="1" smtClean="0"/>
              <a:t>Supporting</a:t>
            </a:r>
            <a:r>
              <a:rPr lang="sk-SK" b="1" dirty="0" smtClean="0"/>
              <a:t> </a:t>
            </a:r>
            <a:r>
              <a:rPr lang="sk-SK" b="1" dirty="0" err="1" smtClean="0"/>
              <a:t>Users</a:t>
            </a:r>
            <a:r>
              <a:rPr lang="sk-SK" b="1" dirty="0" smtClean="0"/>
              <a:t> </a:t>
            </a:r>
            <a:r>
              <a:rPr lang="sk-SK" b="1" dirty="0" err="1" smtClean="0"/>
              <a:t>Exploration</a:t>
            </a:r>
            <a:r>
              <a:rPr lang="sk-SK" b="1" dirty="0" smtClean="0"/>
              <a:t> of </a:t>
            </a:r>
            <a:r>
              <a:rPr lang="sk-SK" b="1" dirty="0" err="1" smtClean="0"/>
              <a:t>DLs</a:t>
            </a:r>
            <a:r>
              <a:rPr lang="sk-SK" b="1" dirty="0" smtClean="0"/>
              <a:t>)</a:t>
            </a:r>
          </a:p>
          <a:p>
            <a:pPr lvl="1"/>
            <a:r>
              <a:rPr lang="sk-SK" dirty="0" smtClean="0"/>
              <a:t>LCDP (</a:t>
            </a:r>
            <a:r>
              <a:rPr lang="sk-SK" dirty="0" err="1" smtClean="0"/>
              <a:t>Linking</a:t>
            </a:r>
            <a:r>
              <a:rPr lang="sk-SK" dirty="0" smtClean="0"/>
              <a:t> and </a:t>
            </a:r>
            <a:r>
              <a:rPr lang="sk-SK" dirty="0" err="1" smtClean="0"/>
              <a:t>Contextualizing</a:t>
            </a:r>
            <a:r>
              <a:rPr lang="sk-SK" dirty="0" smtClean="0"/>
              <a:t> </a:t>
            </a:r>
            <a:r>
              <a:rPr lang="sk-SK" dirty="0" err="1" smtClean="0"/>
              <a:t>Publications</a:t>
            </a:r>
            <a:r>
              <a:rPr lang="sk-SK" dirty="0" smtClean="0"/>
              <a:t> and </a:t>
            </a:r>
            <a:r>
              <a:rPr lang="sk-SK" dirty="0" err="1" smtClean="0"/>
              <a:t>Datasets</a:t>
            </a:r>
            <a:r>
              <a:rPr lang="sk-SK" dirty="0" smtClean="0"/>
              <a:t>: </a:t>
            </a:r>
            <a:r>
              <a:rPr lang="sk-SK" dirty="0" err="1" smtClean="0"/>
              <a:t>Paving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way</a:t>
            </a:r>
            <a:r>
              <a:rPr lang="sk-SK" dirty="0" smtClean="0"/>
              <a:t> </a:t>
            </a:r>
            <a:r>
              <a:rPr lang="sk-SK" dirty="0" err="1" smtClean="0"/>
              <a:t>towards</a:t>
            </a:r>
            <a:r>
              <a:rPr lang="sk-SK" dirty="0" smtClean="0"/>
              <a:t> </a:t>
            </a:r>
            <a:r>
              <a:rPr lang="sk-SK" dirty="0" err="1" smtClean="0"/>
              <a:t>Modern</a:t>
            </a:r>
            <a:r>
              <a:rPr lang="sk-SK" dirty="0" smtClean="0"/>
              <a:t> </a:t>
            </a:r>
            <a:r>
              <a:rPr lang="sk-SK" dirty="0" err="1" smtClean="0"/>
              <a:t>Scholarly</a:t>
            </a:r>
            <a:r>
              <a:rPr lang="sk-SK" dirty="0" smtClean="0"/>
              <a:t> </a:t>
            </a:r>
            <a:r>
              <a:rPr lang="sk-SK" dirty="0" err="1" smtClean="0"/>
              <a:t>Communication</a:t>
            </a:r>
            <a:r>
              <a:rPr lang="sk-SK" dirty="0" smtClean="0"/>
              <a:t>)</a:t>
            </a:r>
          </a:p>
          <a:p>
            <a:pPr lvl="1"/>
            <a:r>
              <a:rPr lang="sk-SK" dirty="0" smtClean="0"/>
              <a:t>NKOS (</a:t>
            </a:r>
            <a:r>
              <a:rPr lang="sk-SK" dirty="0" err="1" smtClean="0"/>
              <a:t>Networked</a:t>
            </a:r>
            <a:r>
              <a:rPr lang="sk-SK" dirty="0" smtClean="0"/>
              <a:t> </a:t>
            </a:r>
            <a:r>
              <a:rPr lang="sk-SK" dirty="0" err="1" smtClean="0"/>
              <a:t>Knowledge</a:t>
            </a:r>
            <a:r>
              <a:rPr lang="sk-SK" dirty="0" smtClean="0"/>
              <a:t> </a:t>
            </a:r>
            <a:r>
              <a:rPr lang="sk-SK" dirty="0" err="1" smtClean="0"/>
              <a:t>Organisation</a:t>
            </a:r>
            <a:r>
              <a:rPr lang="sk-SK" dirty="0" smtClean="0"/>
              <a:t> Systems </a:t>
            </a:r>
            <a:r>
              <a:rPr lang="sk-SK" dirty="0" err="1" smtClean="0"/>
              <a:t>Workshops</a:t>
            </a:r>
            <a:r>
              <a:rPr lang="sk-SK" dirty="0" smtClean="0"/>
              <a:t>)</a:t>
            </a:r>
            <a:endParaRPr lang="en-US" dirty="0" smtClean="0"/>
          </a:p>
          <a:p>
            <a:r>
              <a:rPr lang="en-US" dirty="0" smtClean="0"/>
              <a:t>6 </a:t>
            </a:r>
            <a:r>
              <a:rPr lang="sk-SK" dirty="0" err="1" smtClean="0"/>
              <a:t>tutoriálov</a:t>
            </a:r>
            <a:endParaRPr lang="sk-SK" dirty="0" smtClean="0"/>
          </a:p>
          <a:p>
            <a:pPr lvl="1"/>
            <a:r>
              <a:rPr lang="sk-SK" dirty="0" err="1" smtClean="0"/>
              <a:t>Linked</a:t>
            </a:r>
            <a:r>
              <a:rPr lang="sk-SK" dirty="0" smtClean="0"/>
              <a:t> </a:t>
            </a:r>
            <a:r>
              <a:rPr lang="sk-SK" dirty="0" err="1" smtClean="0"/>
              <a:t>Data</a:t>
            </a:r>
            <a:r>
              <a:rPr lang="sk-SK" dirty="0" smtClean="0"/>
              <a:t>, </a:t>
            </a:r>
            <a:r>
              <a:rPr lang="sk-SK" dirty="0" err="1" smtClean="0"/>
              <a:t>Data</a:t>
            </a:r>
            <a:r>
              <a:rPr lang="sk-SK" dirty="0" smtClean="0"/>
              <a:t> and </a:t>
            </a:r>
            <a:r>
              <a:rPr lang="sk-SK" dirty="0" err="1" smtClean="0"/>
              <a:t>Research</a:t>
            </a:r>
            <a:r>
              <a:rPr lang="sk-SK" dirty="0" smtClean="0"/>
              <a:t> </a:t>
            </a:r>
            <a:r>
              <a:rPr lang="sk-SK" dirty="0" err="1" smtClean="0"/>
              <a:t>Preservation</a:t>
            </a:r>
            <a:r>
              <a:rPr lang="sk-SK" dirty="0" smtClean="0"/>
              <a:t>, Text </a:t>
            </a:r>
            <a:r>
              <a:rPr lang="sk-SK" dirty="0" err="1" smtClean="0"/>
              <a:t>Digitisation</a:t>
            </a:r>
            <a:r>
              <a:rPr lang="sk-SK" dirty="0" smtClean="0"/>
              <a:t>, </a:t>
            </a:r>
            <a:r>
              <a:rPr lang="sk-SK" dirty="0" err="1" smtClean="0"/>
              <a:t>Europeana</a:t>
            </a:r>
            <a:r>
              <a:rPr lang="sk-SK" dirty="0" smtClean="0"/>
              <a:t> </a:t>
            </a:r>
            <a:r>
              <a:rPr lang="sk-SK" dirty="0" err="1" smtClean="0"/>
              <a:t>Data</a:t>
            </a:r>
            <a:r>
              <a:rPr lang="sk-SK" dirty="0" smtClean="0"/>
              <a:t> Model, XSLT</a:t>
            </a:r>
          </a:p>
        </p:txBody>
      </p:sp>
    </p:spTree>
    <p:extLst>
      <p:ext uri="{BB962C8B-B14F-4D97-AF65-F5344CB8AC3E}">
        <p14:creationId xmlns:p14="http://schemas.microsoft.com/office/powerpoint/2010/main" val="297178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Doctoral</a:t>
            </a:r>
            <a:r>
              <a:rPr lang="sk-SK" dirty="0" smtClean="0"/>
              <a:t> </a:t>
            </a:r>
            <a:r>
              <a:rPr lang="sk-SK" dirty="0" err="1" smtClean="0"/>
              <a:t>Consortium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7162800" cy="5372100"/>
          </a:xfrm>
        </p:spPr>
      </p:pic>
    </p:spTree>
    <p:extLst>
      <p:ext uri="{BB962C8B-B14F-4D97-AF65-F5344CB8AC3E}">
        <p14:creationId xmlns:p14="http://schemas.microsoft.com/office/powerpoint/2010/main" val="51927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Čo trápi knihovníkov, </a:t>
            </a:r>
            <a:r>
              <a:rPr lang="sk-SK" dirty="0" err="1" smtClean="0"/>
              <a:t>aka</a:t>
            </a:r>
            <a:r>
              <a:rPr lang="sk-SK" dirty="0" smtClean="0"/>
              <a:t> „</a:t>
            </a:r>
            <a:r>
              <a:rPr lang="sk-SK" dirty="0" err="1" smtClean="0"/>
              <a:t>There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no </a:t>
            </a:r>
            <a:r>
              <a:rPr lang="sk-SK" dirty="0" err="1" smtClean="0"/>
              <a:t>librarian</a:t>
            </a:r>
            <a:r>
              <a:rPr lang="sk-SK" dirty="0" smtClean="0"/>
              <a:t> </a:t>
            </a:r>
            <a:r>
              <a:rPr lang="sk-SK" dirty="0" err="1" smtClean="0"/>
              <a:t>science</a:t>
            </a:r>
            <a:r>
              <a:rPr lang="sk-SK" dirty="0" smtClean="0"/>
              <a:t>!“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Definícia digitálnej knižnice</a:t>
            </a:r>
          </a:p>
          <a:p>
            <a:r>
              <a:rPr lang="sk-SK" dirty="0" smtClean="0"/>
              <a:t>Nezamestnanosť (ich absolventov)</a:t>
            </a:r>
          </a:p>
          <a:p>
            <a:r>
              <a:rPr lang="sk-SK" dirty="0"/>
              <a:t>Budúcnosť publikovania</a:t>
            </a:r>
          </a:p>
          <a:p>
            <a:pPr lvl="1"/>
            <a:r>
              <a:rPr lang="sk-SK" dirty="0" err="1"/>
              <a:t>Open</a:t>
            </a:r>
            <a:r>
              <a:rPr lang="sk-SK" dirty="0"/>
              <a:t> </a:t>
            </a:r>
            <a:r>
              <a:rPr lang="sk-SK" dirty="0" err="1"/>
              <a:t>access</a:t>
            </a:r>
            <a:r>
              <a:rPr lang="sk-SK" dirty="0"/>
              <a:t>, </a:t>
            </a:r>
            <a:r>
              <a:rPr lang="sk-SK" dirty="0" smtClean="0"/>
              <a:t>dáta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1620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Autofit/>
          </a:bodyPr>
          <a:lstStyle/>
          <a:p>
            <a:pPr algn="l"/>
            <a:r>
              <a:rPr lang="sk-SK" sz="3600" dirty="0" err="1" smtClean="0"/>
              <a:t>Keynote</a:t>
            </a:r>
            <a:r>
              <a:rPr lang="sk-SK" sz="3600" dirty="0" smtClean="0"/>
              <a:t> </a:t>
            </a:r>
            <a:r>
              <a:rPr lang="en-US" sz="3600" dirty="0" smtClean="0"/>
              <a:t>#1: </a:t>
            </a:r>
            <a:r>
              <a:rPr lang="en-US" sz="3600" b="1" dirty="0" smtClean="0"/>
              <a:t>Digital Scholarships and Digital Libraries: Past, Present, and Future </a:t>
            </a:r>
            <a:r>
              <a:rPr lang="en-US" sz="3600" dirty="0" smtClean="0"/>
              <a:t>(C. L. </a:t>
            </a:r>
            <a:r>
              <a:rPr lang="en-US" sz="3600" dirty="0" err="1" smtClean="0"/>
              <a:t>Borgman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sk-SK" dirty="0"/>
              <a:t>http://works.bepress.com/cgi/viewcontent.cgi?article=1302&amp;context=borgman</a:t>
            </a:r>
          </a:p>
          <a:p>
            <a:r>
              <a:rPr lang="sk-SK" dirty="0" err="1" smtClean="0"/>
              <a:t>Diseminácia</a:t>
            </a:r>
            <a:r>
              <a:rPr lang="sk-SK" dirty="0" smtClean="0"/>
              <a:t> výsledkov výskumu</a:t>
            </a:r>
          </a:p>
          <a:p>
            <a:pPr lvl="1"/>
            <a:r>
              <a:rPr lang="sk-SK" dirty="0" err="1" smtClean="0"/>
              <a:t>Open</a:t>
            </a:r>
            <a:r>
              <a:rPr lang="sk-SK" dirty="0" smtClean="0"/>
              <a:t> </a:t>
            </a:r>
            <a:r>
              <a:rPr lang="sk-SK" dirty="0" err="1" smtClean="0"/>
              <a:t>access</a:t>
            </a:r>
            <a:endParaRPr lang="sk-SK" dirty="0" smtClean="0"/>
          </a:p>
          <a:p>
            <a:pPr lvl="1"/>
            <a:r>
              <a:rPr lang="sk-SK" dirty="0" err="1" smtClean="0"/>
              <a:t>Open</a:t>
            </a:r>
            <a:r>
              <a:rPr lang="sk-SK" dirty="0" smtClean="0"/>
              <a:t> </a:t>
            </a:r>
            <a:r>
              <a:rPr lang="sk-SK" dirty="0" err="1" smtClean="0"/>
              <a:t>data</a:t>
            </a:r>
            <a:endParaRPr lang="sk-SK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01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4986</TotalTime>
  <Words>512</Words>
  <Application>Microsoft Office PowerPoint</Application>
  <PresentationFormat>On-screen Show (4:3)</PresentationFormat>
  <Paragraphs>100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Motív Office</vt:lpstr>
      <vt:lpstr>PowerPoint Presentation</vt:lpstr>
      <vt:lpstr>PowerPoint Presentation</vt:lpstr>
      <vt:lpstr>O konferencii</vt:lpstr>
      <vt:lpstr>PowerPoint Presentation</vt:lpstr>
      <vt:lpstr>PowerPoint Presentation</vt:lpstr>
      <vt:lpstr>O konferencii</vt:lpstr>
      <vt:lpstr>Doctoral Consortium</vt:lpstr>
      <vt:lpstr>Čo trápi knihovníkov, aka „There is no librarian science!“</vt:lpstr>
      <vt:lpstr>Keynote #1: Digital Scholarships and Digital Libraries: Past, Present, and Future (C. L. Borgman)</vt:lpstr>
      <vt:lpstr>10 Simple Rules for the Care and  Feeding of Scientific </vt:lpstr>
      <vt:lpstr>Čo trápi knihovníkov, aka „There is no librarian science!“</vt:lpstr>
      <vt:lpstr>Social Information Behaviour in Bookshops: Implications for DL</vt:lpstr>
      <vt:lpstr>Čo trápi knihovníkov, aka „There is no librarian science!“</vt:lpstr>
      <vt:lpstr>Hierarchical Structuring of Cultural Heritage Objects within Large Aggregations</vt:lpstr>
      <vt:lpstr>Hierarchical Structuring of Cultural Heritage Objects within Large Aggregations</vt:lpstr>
      <vt:lpstr>Best paper</vt:lpstr>
      <vt:lpstr>An Unsupervised Machine Learning Approach to Body Text and Table of Contents Extraction from Digital Scientific Articles </vt:lpstr>
      <vt:lpstr>An Unsupervised Machine Learning Approach to Body Text and Table of Contents Extraction from Digital Scientific Articles </vt:lpstr>
      <vt:lpstr>PowerPoint Presentation</vt:lpstr>
      <vt:lpstr>PowerPoint Presentation</vt:lpstr>
      <vt:lpstr>PowerPoint Presentation</vt:lpstr>
      <vt:lpstr>PowerPoint Presentation</vt:lpstr>
      <vt:lpstr>TPDL 2014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Robo</dc:creator>
  <cp:lastModifiedBy>Róbert Móro</cp:lastModifiedBy>
  <cp:revision>348</cp:revision>
  <dcterms:created xsi:type="dcterms:W3CDTF">2012-02-16T13:00:37Z</dcterms:created>
  <dcterms:modified xsi:type="dcterms:W3CDTF">2013-10-08T09:15:53Z</dcterms:modified>
</cp:coreProperties>
</file>