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  <p:sldId id="283" r:id="rId27"/>
    <p:sldId id="281" r:id="rId28"/>
    <p:sldId id="26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30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8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6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15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4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4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8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496D-4F17-4275-A48D-B22180F4CA7E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FB2E-B5E6-4456-97EB-BEB09F8B0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6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0906.0612" TargetMode="External"/><Relationship Id="rId2" Type="http://schemas.openxmlformats.org/officeDocument/2006/relationships/hyperlink" Target="http://www2013.org/program/graph-mining-tools-for-community-detection-and-evaluation-in-social-networks-and-the-web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Detekcia komunít </a:t>
            </a:r>
            <a:br>
              <a:rPr lang="sk-SK" dirty="0" smtClean="0"/>
            </a:br>
            <a:r>
              <a:rPr lang="sk-SK" dirty="0" smtClean="0"/>
              <a:t>   v (sociálnych) sieťach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Robo Móro</a:t>
            </a:r>
          </a:p>
          <a:p>
            <a:r>
              <a:rPr lang="sk-SK" dirty="0" err="1" smtClean="0"/>
              <a:t>PeWe</a:t>
            </a:r>
            <a:r>
              <a:rPr lang="sk-SK" dirty="0" smtClean="0"/>
              <a:t>, </a:t>
            </a:r>
            <a:r>
              <a:rPr lang="en-US" dirty="0" smtClean="0"/>
              <a:t>18</a:t>
            </a:r>
            <a:r>
              <a:rPr lang="sk-SK" dirty="0" smtClean="0"/>
              <a:t>.1</a:t>
            </a:r>
            <a:r>
              <a:rPr lang="en-US" dirty="0" smtClean="0"/>
              <a:t>1</a:t>
            </a:r>
            <a:r>
              <a:rPr lang="sk-SK" dirty="0" smtClean="0"/>
              <a:t>.2014</a:t>
            </a:r>
            <a:endParaRPr lang="en-US" dirty="0"/>
          </a:p>
        </p:txBody>
      </p:sp>
      <p:pic>
        <p:nvPicPr>
          <p:cNvPr id="4" name="Obrázok 5" descr="logo_pewe_titled_fullcolor_lbcg_fi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05600" y="152400"/>
            <a:ext cx="220884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65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konkrétnych metrík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Interná hustota</a:t>
            </a:r>
          </a:p>
          <a:p>
            <a:pPr lvl="1"/>
            <a:r>
              <a:rPr lang="sk-SK" i="1" dirty="0"/>
              <a:t>m</a:t>
            </a:r>
            <a:r>
              <a:rPr lang="sk-SK" i="1" baseline="-25000" dirty="0" smtClean="0"/>
              <a:t>s</a:t>
            </a:r>
            <a:r>
              <a:rPr lang="sk-SK" dirty="0" smtClean="0"/>
              <a:t> – počet hrán v </a:t>
            </a:r>
            <a:r>
              <a:rPr lang="sk-SK" i="1" dirty="0" smtClean="0"/>
              <a:t>S</a:t>
            </a:r>
          </a:p>
          <a:p>
            <a:pPr lvl="1"/>
            <a:r>
              <a:rPr lang="sk-SK" i="1" dirty="0" err="1"/>
              <a:t>n</a:t>
            </a:r>
            <a:r>
              <a:rPr lang="sk-SK" i="1" baseline="-25000" dirty="0" err="1" smtClean="0"/>
              <a:t>s</a:t>
            </a:r>
            <a:r>
              <a:rPr lang="sk-SK" dirty="0" smtClean="0"/>
              <a:t> – počet vrcholov v </a:t>
            </a:r>
            <a:r>
              <a:rPr lang="sk-SK" i="1" dirty="0" smtClean="0"/>
              <a:t>S</a:t>
            </a:r>
          </a:p>
          <a:p>
            <a:r>
              <a:rPr lang="sk-SK" dirty="0" smtClean="0"/>
              <a:t>Podiel rezu</a:t>
            </a:r>
          </a:p>
          <a:p>
            <a:pPr lvl="1"/>
            <a:r>
              <a:rPr lang="sk-SK" i="1" dirty="0" err="1" smtClean="0"/>
              <a:t>c</a:t>
            </a:r>
            <a:r>
              <a:rPr lang="sk-SK" i="1" baseline="-25000" dirty="0" err="1" smtClean="0"/>
              <a:t>s</a:t>
            </a:r>
            <a:r>
              <a:rPr lang="sk-SK" dirty="0" smtClean="0"/>
              <a:t> </a:t>
            </a:r>
            <a:r>
              <a:rPr lang="sk-SK" dirty="0"/>
              <a:t>– počet hrán </a:t>
            </a:r>
            <a:r>
              <a:rPr lang="sk-SK" dirty="0" smtClean="0"/>
              <a:t>na hranici </a:t>
            </a:r>
            <a:r>
              <a:rPr lang="sk-SK" i="1" dirty="0" smtClean="0"/>
              <a:t>S</a:t>
            </a:r>
            <a:endParaRPr lang="sk-SK" i="1" dirty="0"/>
          </a:p>
          <a:p>
            <a:pPr lvl="1"/>
            <a:r>
              <a:rPr lang="sk-SK" i="1" dirty="0" smtClean="0"/>
              <a:t>n</a:t>
            </a:r>
            <a:r>
              <a:rPr lang="sk-SK" dirty="0" smtClean="0"/>
              <a:t> </a:t>
            </a:r>
            <a:r>
              <a:rPr lang="sk-SK" dirty="0"/>
              <a:t>– počet vrcholov v </a:t>
            </a:r>
            <a:r>
              <a:rPr lang="sk-SK" dirty="0" smtClean="0"/>
              <a:t>grafe</a:t>
            </a:r>
            <a:endParaRPr lang="sk-SK" dirty="0"/>
          </a:p>
          <a:p>
            <a:pPr lvl="1"/>
            <a:endParaRPr lang="sk-SK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864" y="3602668"/>
            <a:ext cx="2733675" cy="1171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7487" y="1440972"/>
            <a:ext cx="3629025" cy="2257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3864" y="4945589"/>
            <a:ext cx="2371725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5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Príklady konkrétnych metrík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Vodivosť</a:t>
            </a:r>
          </a:p>
          <a:p>
            <a:pPr lvl="1"/>
            <a:r>
              <a:rPr lang="sk-SK" i="1" dirty="0"/>
              <a:t>m</a:t>
            </a:r>
            <a:r>
              <a:rPr lang="sk-SK" i="1" baseline="-25000" dirty="0" smtClean="0"/>
              <a:t>s</a:t>
            </a:r>
            <a:r>
              <a:rPr lang="sk-SK" dirty="0" smtClean="0"/>
              <a:t> – počet hrán v </a:t>
            </a:r>
            <a:r>
              <a:rPr lang="sk-SK" i="1" dirty="0" smtClean="0"/>
              <a:t>S</a:t>
            </a:r>
          </a:p>
          <a:p>
            <a:pPr lvl="1"/>
            <a:r>
              <a:rPr lang="sk-SK" i="1" dirty="0" err="1"/>
              <a:t>c</a:t>
            </a:r>
            <a:r>
              <a:rPr lang="sk-SK" i="1" baseline="-25000" dirty="0" err="1"/>
              <a:t>s</a:t>
            </a:r>
            <a:r>
              <a:rPr lang="sk-SK" dirty="0"/>
              <a:t> – počet hrán na hranici </a:t>
            </a:r>
            <a:r>
              <a:rPr lang="sk-SK" i="1" dirty="0"/>
              <a:t>S</a:t>
            </a:r>
          </a:p>
          <a:p>
            <a:r>
              <a:rPr lang="sk-SK" dirty="0" smtClean="0"/>
              <a:t>Modularita</a:t>
            </a:r>
          </a:p>
          <a:p>
            <a:pPr lvl="1"/>
            <a:r>
              <a:rPr lang="sk-SK" i="1" dirty="0"/>
              <a:t>m</a:t>
            </a:r>
            <a:r>
              <a:rPr lang="sk-SK" i="1" baseline="-25000" dirty="0"/>
              <a:t>s</a:t>
            </a:r>
            <a:r>
              <a:rPr lang="sk-SK" dirty="0"/>
              <a:t> – počet hrán v </a:t>
            </a:r>
            <a:r>
              <a:rPr lang="sk-SK" i="1" dirty="0"/>
              <a:t>S</a:t>
            </a:r>
          </a:p>
          <a:p>
            <a:pPr lvl="1"/>
            <a:r>
              <a:rPr lang="sk-SK" i="1" dirty="0" smtClean="0"/>
              <a:t>E(</a:t>
            </a:r>
            <a:r>
              <a:rPr lang="sk-SK" i="1" dirty="0"/>
              <a:t>m</a:t>
            </a:r>
            <a:r>
              <a:rPr lang="sk-SK" i="1" baseline="-25000" dirty="0"/>
              <a:t>s</a:t>
            </a:r>
            <a:r>
              <a:rPr lang="sk-SK" i="1" dirty="0" smtClean="0"/>
              <a:t>)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smtClean="0"/>
              <a:t>očakávaný počet hrán</a:t>
            </a:r>
            <a:endParaRPr lang="sk-SK" dirty="0"/>
          </a:p>
          <a:p>
            <a:pPr lvl="1"/>
            <a:endParaRPr lang="sk-SK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487" y="1440972"/>
            <a:ext cx="3629025" cy="2257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288" y="5151705"/>
            <a:ext cx="2638425" cy="1019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9288" y="4018231"/>
            <a:ext cx="2133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03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Algoritmy na zhlukovanie </a:t>
            </a:r>
            <a:br>
              <a:rPr lang="sk-SK" dirty="0" smtClean="0"/>
            </a:br>
            <a:r>
              <a:rPr lang="sk-SK" dirty="0" smtClean="0"/>
              <a:t>v grafoch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Hierarchické metódy</a:t>
            </a:r>
          </a:p>
          <a:p>
            <a:r>
              <a:rPr lang="sk-SK" dirty="0" smtClean="0"/>
              <a:t>Spektrálne zhlukovanie</a:t>
            </a:r>
          </a:p>
          <a:p>
            <a:r>
              <a:rPr lang="sk-SK" dirty="0" smtClean="0"/>
              <a:t>Zhlukovanie založené na modularite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10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Hierarchické zhlukovanie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Aglomeratívne</a:t>
            </a:r>
            <a:endParaRPr lang="sk-SK" dirty="0"/>
          </a:p>
          <a:p>
            <a:pPr lvl="1"/>
            <a:r>
              <a:rPr lang="sk-SK" dirty="0" smtClean="0"/>
              <a:t>Zdola nahor</a:t>
            </a:r>
          </a:p>
          <a:p>
            <a:r>
              <a:rPr lang="sk-SK" dirty="0" smtClean="0"/>
              <a:t>Rozdeľujúce</a:t>
            </a:r>
          </a:p>
          <a:p>
            <a:pPr lvl="1"/>
            <a:r>
              <a:rPr lang="sk-SK" dirty="0" smtClean="0"/>
              <a:t>Zhora nadol</a:t>
            </a:r>
          </a:p>
          <a:p>
            <a:r>
              <a:rPr lang="sk-SK" dirty="0" smtClean="0"/>
              <a:t>Nepotrebujeme </a:t>
            </a:r>
            <a:br>
              <a:rPr lang="sk-SK" dirty="0" smtClean="0"/>
            </a:br>
            <a:r>
              <a:rPr lang="sk-SK" dirty="0" smtClean="0"/>
              <a:t>dopredu poznať počet </a:t>
            </a:r>
            <a:br>
              <a:rPr lang="sk-SK" dirty="0" smtClean="0"/>
            </a:br>
            <a:r>
              <a:rPr lang="sk-SK" dirty="0" smtClean="0"/>
              <a:t>ani veľkosť zhlukov</a:t>
            </a:r>
          </a:p>
          <a:p>
            <a:r>
              <a:rPr lang="sk-SK" dirty="0" smtClean="0"/>
              <a:t>Časovo náročné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7137" y="1825625"/>
            <a:ext cx="4644270" cy="459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Spektrálne zhlukovanie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Cieľom je nájsť minimálny rez v grafe</a:t>
            </a:r>
          </a:p>
          <a:p>
            <a:pPr lvl="1"/>
            <a:r>
              <a:rPr lang="sk-SK" dirty="0" smtClean="0"/>
              <a:t>NP ťažký problém</a:t>
            </a:r>
          </a:p>
          <a:p>
            <a:r>
              <a:rPr lang="sk-SK" dirty="0" smtClean="0"/>
              <a:t>Riešením spektrálne zhlukovanie</a:t>
            </a:r>
          </a:p>
          <a:p>
            <a:pPr lvl="1"/>
            <a:r>
              <a:rPr lang="sk-SK" dirty="0" smtClean="0"/>
              <a:t>Hľadáme vlastné čísla a vlastné vektory matice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737" y="1825625"/>
            <a:ext cx="57245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spektrálneho zhlukovania pre dva zhluky (k =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Funkcia </a:t>
            </a:r>
            <a:r>
              <a:rPr lang="sk-SK" i="1" dirty="0" smtClean="0"/>
              <a:t>f</a:t>
            </a:r>
            <a:r>
              <a:rPr lang="sk-SK" dirty="0" smtClean="0"/>
              <a:t> príslušnosti do zhluku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Riešime optimalizačný problém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b="1" dirty="0" smtClean="0"/>
              <a:t>L</a:t>
            </a:r>
            <a:r>
              <a:rPr lang="sk-SK" dirty="0" smtClean="0"/>
              <a:t> = </a:t>
            </a:r>
            <a:r>
              <a:rPr lang="sk-SK" b="1" dirty="0" smtClean="0"/>
              <a:t>D</a:t>
            </a:r>
            <a:r>
              <a:rPr lang="sk-SK" dirty="0" smtClean="0"/>
              <a:t> – </a:t>
            </a:r>
            <a:r>
              <a:rPr lang="sk-SK" b="1" dirty="0" smtClean="0"/>
              <a:t>W</a:t>
            </a:r>
          </a:p>
          <a:p>
            <a:pPr lvl="1"/>
            <a:r>
              <a:rPr lang="sk-SK" b="1" dirty="0" smtClean="0"/>
              <a:t>W</a:t>
            </a:r>
            <a:r>
              <a:rPr lang="sk-SK" dirty="0" smtClean="0"/>
              <a:t> je matica </a:t>
            </a:r>
            <a:r>
              <a:rPr lang="sk-SK" dirty="0" err="1" smtClean="0"/>
              <a:t>susednosti</a:t>
            </a:r>
            <a:r>
              <a:rPr lang="sk-SK" dirty="0" smtClean="0"/>
              <a:t> grafu</a:t>
            </a:r>
          </a:p>
          <a:p>
            <a:pPr lvl="1"/>
            <a:r>
              <a:rPr lang="sk-SK" b="1" dirty="0" smtClean="0"/>
              <a:t>D</a:t>
            </a:r>
            <a:r>
              <a:rPr lang="sk-SK" dirty="0" smtClean="0"/>
              <a:t> je diagonálna matica; </a:t>
            </a:r>
            <a:r>
              <a:rPr lang="sk-SK" i="1" dirty="0" smtClean="0"/>
              <a:t>d</a:t>
            </a:r>
            <a:r>
              <a:rPr lang="sk-SK" i="1" baseline="-25000" dirty="0" smtClean="0"/>
              <a:t>i</a:t>
            </a:r>
            <a:r>
              <a:rPr lang="sk-SK" dirty="0" smtClean="0"/>
              <a:t> je stupe</a:t>
            </a:r>
            <a:r>
              <a:rPr lang="sk-SK" dirty="0"/>
              <a:t>ň</a:t>
            </a:r>
            <a:r>
              <a:rPr lang="sk-SK" dirty="0" smtClean="0"/>
              <a:t> vrcholu </a:t>
            </a:r>
            <a:r>
              <a:rPr lang="sk-SK" i="1" dirty="0" smtClean="0"/>
              <a:t>v</a:t>
            </a:r>
            <a:r>
              <a:rPr lang="sk-SK" i="1" baseline="-25000" dirty="0" smtClean="0"/>
              <a:t>i</a:t>
            </a:r>
            <a:endParaRPr lang="en-US" i="1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9437" y="2476328"/>
            <a:ext cx="2905125" cy="847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011" y="4267887"/>
            <a:ext cx="132397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 spektrálneho zhlukovania pre dva zhluky (k = 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9575" y="1836641"/>
            <a:ext cx="7584850" cy="4520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Algoritmus pre k </a:t>
            </a:r>
            <a:r>
              <a:rPr lang="en-US" dirty="0" smtClean="0"/>
              <a:t>&gt; </a:t>
            </a:r>
            <a:r>
              <a:rPr lang="sk-SK" dirty="0"/>
              <a:t>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7560" y="2758281"/>
            <a:ext cx="6677025" cy="24860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178" y="1798527"/>
            <a:ext cx="425182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Prvých </a:t>
            </a:r>
            <a:r>
              <a:rPr lang="sk-SK" sz="2800" i="1" dirty="0" smtClean="0"/>
              <a:t>k</a:t>
            </a:r>
            <a:r>
              <a:rPr lang="sk-SK" sz="2800" dirty="0" smtClean="0"/>
              <a:t> vlastných vektorov</a:t>
            </a:r>
          </a:p>
          <a:p>
            <a:r>
              <a:rPr lang="sk-SK" sz="2800" dirty="0" smtClean="0"/>
              <a:t>(ako zvolíme </a:t>
            </a:r>
            <a:r>
              <a:rPr lang="sk-SK" sz="2800" i="1" dirty="0" smtClean="0"/>
              <a:t>k</a:t>
            </a:r>
            <a:r>
              <a:rPr lang="sk-SK" sz="2800" dirty="0" smtClean="0"/>
              <a:t>?)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150823" y="3028113"/>
            <a:ext cx="1200839" cy="506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rot="5400000">
            <a:off x="5674088" y="4505533"/>
            <a:ext cx="517391" cy="20065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51662" y="5795264"/>
            <a:ext cx="37574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k-</a:t>
            </a:r>
            <a:r>
              <a:rPr lang="sk-SK" sz="2800" dirty="0" err="1" smtClean="0"/>
              <a:t>means</a:t>
            </a:r>
            <a:r>
              <a:rPr lang="sk-SK" sz="2800" dirty="0" smtClean="0"/>
              <a:t> na riadkoch matice (riadok = vrchol)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862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založené na modularite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Porovnaj počet hrán v zhluku s očakávaným, ak by išlo o náhodný graf s rovnakou distribúciou stupňov vrcholov – </a:t>
            </a:r>
            <a:r>
              <a:rPr lang="sk-SK" b="1" dirty="0" smtClean="0"/>
              <a:t>metrika modularity</a:t>
            </a:r>
          </a:p>
          <a:p>
            <a:r>
              <a:rPr lang="sk-SK" dirty="0" smtClean="0"/>
              <a:t>Modularita </a:t>
            </a:r>
            <a:r>
              <a:rPr lang="sk-SK" b="1" dirty="0" smtClean="0"/>
              <a:t>Q</a:t>
            </a:r>
          </a:p>
          <a:p>
            <a:pPr lvl="1"/>
            <a:r>
              <a:rPr lang="sk-SK" b="1" dirty="0" smtClean="0"/>
              <a:t>A</a:t>
            </a:r>
            <a:r>
              <a:rPr lang="sk-SK" dirty="0" smtClean="0"/>
              <a:t> je matica </a:t>
            </a:r>
            <a:r>
              <a:rPr lang="sk-SK" dirty="0" err="1" smtClean="0"/>
              <a:t>susednosti</a:t>
            </a:r>
            <a:endParaRPr lang="sk-SK" dirty="0" smtClean="0"/>
          </a:p>
          <a:p>
            <a:pPr lvl="1"/>
            <a:r>
              <a:rPr lang="sk-SK" i="1" dirty="0" err="1" smtClean="0"/>
              <a:t>k</a:t>
            </a:r>
            <a:r>
              <a:rPr lang="sk-SK" i="1" baseline="-25000" dirty="0" err="1" smtClean="0"/>
              <a:t>i</a:t>
            </a:r>
            <a:r>
              <a:rPr lang="sk-SK" dirty="0" smtClean="0"/>
              <a:t>, </a:t>
            </a:r>
            <a:r>
              <a:rPr lang="sk-SK" i="1" dirty="0" err="1" smtClean="0"/>
              <a:t>k</a:t>
            </a:r>
            <a:r>
              <a:rPr lang="sk-SK" i="1" baseline="-25000" dirty="0" err="1" smtClean="0"/>
              <a:t>j</a:t>
            </a:r>
            <a:r>
              <a:rPr lang="sk-SK" dirty="0" smtClean="0"/>
              <a:t> sú stupne vrcholov </a:t>
            </a:r>
            <a:br>
              <a:rPr lang="sk-SK" dirty="0" smtClean="0"/>
            </a:br>
            <a:r>
              <a:rPr lang="sk-SK" i="1" dirty="0" smtClean="0"/>
              <a:t>i</a:t>
            </a:r>
            <a:r>
              <a:rPr lang="sk-SK" dirty="0" smtClean="0"/>
              <a:t> a </a:t>
            </a:r>
            <a:r>
              <a:rPr lang="sk-SK" i="1" dirty="0" smtClean="0"/>
              <a:t>j</a:t>
            </a:r>
          </a:p>
          <a:p>
            <a:pPr lvl="1"/>
            <a:r>
              <a:rPr lang="sk-SK" i="1" dirty="0" smtClean="0"/>
              <a:t>m</a:t>
            </a:r>
            <a:r>
              <a:rPr lang="sk-SK" dirty="0" smtClean="0"/>
              <a:t> je počet hrán</a:t>
            </a:r>
          </a:p>
          <a:p>
            <a:pPr lvl="1"/>
            <a:r>
              <a:rPr lang="sk-SK" i="1" dirty="0" err="1" smtClean="0"/>
              <a:t>C</a:t>
            </a:r>
            <a:r>
              <a:rPr lang="sk-SK" i="1" baseline="-25000" dirty="0" err="1" smtClean="0"/>
              <a:t>i</a:t>
            </a:r>
            <a:r>
              <a:rPr lang="sk-SK" dirty="0" smtClean="0"/>
              <a:t> je komunita vrcholu i</a:t>
            </a:r>
          </a:p>
          <a:p>
            <a:pPr lvl="1"/>
            <a:r>
              <a:rPr lang="sk-SK" i="1" dirty="0" smtClean="0"/>
              <a:t>δ(.) </a:t>
            </a:r>
            <a:r>
              <a:rPr lang="sk-SK" dirty="0" smtClean="0"/>
              <a:t>je </a:t>
            </a:r>
            <a:r>
              <a:rPr lang="sk-SK" dirty="0" err="1" smtClean="0"/>
              <a:t>Kroneckerova</a:t>
            </a:r>
            <a:r>
              <a:rPr lang="sk-SK" dirty="0" smtClean="0"/>
              <a:t> funkcia: 1, ak i a j patria do rovnakej komunity, inak 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00" y="3758186"/>
            <a:ext cx="37528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Vlastnosti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Čím je Q vyššie, tým lepšie sú komunity</a:t>
            </a:r>
          </a:p>
          <a:p>
            <a:pPr lvl="1"/>
            <a:r>
              <a:rPr lang="sk-SK" dirty="0" smtClean="0"/>
              <a:t>Štruktúra komunít by bola lepšia, ak by počet vnútorných hrán prekročil očakávaný</a:t>
            </a:r>
          </a:p>
          <a:p>
            <a:r>
              <a:rPr lang="sk-SK" dirty="0" smtClean="0"/>
              <a:t>Q je vždy menšie ako 1</a:t>
            </a:r>
          </a:p>
          <a:p>
            <a:r>
              <a:rPr lang="sk-SK" dirty="0" smtClean="0"/>
              <a:t>Môže byť aj negatívne, napr. ak je každý vrchol samostatnou komunitou</a:t>
            </a:r>
          </a:p>
          <a:p>
            <a:r>
              <a:rPr lang="sk-SK" dirty="0" smtClean="0"/>
              <a:t>Aplikuje sa ako</a:t>
            </a:r>
          </a:p>
          <a:p>
            <a:pPr lvl="1"/>
            <a:r>
              <a:rPr lang="sk-SK" dirty="0" smtClean="0"/>
              <a:t>Kvalitatívna funkcia pre </a:t>
            </a:r>
            <a:r>
              <a:rPr lang="sk-SK" dirty="0" err="1" smtClean="0"/>
              <a:t>zhlukovacie</a:t>
            </a:r>
            <a:r>
              <a:rPr lang="sk-SK" dirty="0" smtClean="0"/>
              <a:t> algoritmy</a:t>
            </a:r>
          </a:p>
          <a:p>
            <a:pPr lvl="1"/>
            <a:r>
              <a:rPr lang="sk-SK" dirty="0" err="1" smtClean="0"/>
              <a:t>Ohodnocovacia</a:t>
            </a:r>
            <a:r>
              <a:rPr lang="sk-SK" dirty="0" smtClean="0"/>
              <a:t> metrika pre porovnávanie rôznych rozdelení alebo algoritmov</a:t>
            </a:r>
          </a:p>
          <a:p>
            <a:pPr lvl="1"/>
            <a:r>
              <a:rPr lang="sk-SK" dirty="0" smtClean="0"/>
              <a:t>Samostatný algoritmus na hľadanie komunít</a:t>
            </a:r>
          </a:p>
        </p:txBody>
      </p:sp>
    </p:spTree>
    <p:extLst>
      <p:ext uri="{BB962C8B-B14F-4D97-AF65-F5344CB8AC3E}">
        <p14:creationId xmlns:p14="http://schemas.microsoft.com/office/powerpoint/2010/main" val="183109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1191"/>
          </a:xfrm>
        </p:spPr>
        <p:txBody>
          <a:bodyPr/>
          <a:lstStyle/>
          <a:p>
            <a:r>
              <a:rPr lang="sk-SK" dirty="0" smtClean="0"/>
              <a:t>Grafy sú všade okolo nás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13" y="1194930"/>
            <a:ext cx="3203710" cy="2138893"/>
          </a:xfrm>
        </p:spPr>
      </p:pic>
      <p:sp>
        <p:nvSpPr>
          <p:cNvPr id="5" name="TextBox 4"/>
          <p:cNvSpPr txBox="1"/>
          <p:nvPr/>
        </p:nvSpPr>
        <p:spPr>
          <a:xfrm>
            <a:off x="580586" y="3492347"/>
            <a:ext cx="350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Portály sociálnych sietí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03" y="1081576"/>
            <a:ext cx="3810000" cy="2524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85730" y="3473499"/>
            <a:ext cx="350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Web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16" y="4138906"/>
            <a:ext cx="3139807" cy="21826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2537" y="6183326"/>
            <a:ext cx="3501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Citačné siete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646" y="4049905"/>
            <a:ext cx="2207332" cy="22339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70305" y="6183326"/>
            <a:ext cx="4376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 smtClean="0"/>
              <a:t>Siete proteínových interakcií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072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komunít na </a:t>
            </a:r>
            <a:br>
              <a:rPr lang="sk-SK" dirty="0" smtClean="0"/>
            </a:br>
            <a:r>
              <a:rPr lang="sk-SK" dirty="0" smtClean="0"/>
              <a:t>základe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5474694" cy="4351338"/>
          </a:xfrm>
        </p:spPr>
        <p:txBody>
          <a:bodyPr/>
          <a:lstStyle/>
          <a:p>
            <a:r>
              <a:rPr lang="sk-SK" dirty="0" smtClean="0"/>
              <a:t>Ako kritérium zastavenia v rozdeľujúcom hierarchickom algoritme zhlukovania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344" y="0"/>
            <a:ext cx="3022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Optimalizácia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Cieľom je nájsť rozdelenie s maximálnou hodnotou modularity</a:t>
            </a:r>
          </a:p>
          <a:p>
            <a:pPr lvl="1"/>
            <a:r>
              <a:rPr lang="sk-SK" dirty="0" smtClean="0"/>
              <a:t>Pažravé techniky</a:t>
            </a:r>
          </a:p>
          <a:p>
            <a:pPr lvl="1"/>
            <a:r>
              <a:rPr lang="sk-SK" dirty="0" smtClean="0"/>
              <a:t>Spektrálna optimalizácia</a:t>
            </a:r>
          </a:p>
          <a:p>
            <a:pPr lvl="1"/>
            <a:r>
              <a:rPr lang="sk-SK" dirty="0" smtClean="0"/>
              <a:t>Simulované žíhanie</a:t>
            </a:r>
          </a:p>
          <a:p>
            <a:pPr lvl="1"/>
            <a:r>
              <a:rPr lang="sk-SK" dirty="0" smtClean="0"/>
              <a:t>Optimalizácia extrémov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2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Newmanov</a:t>
            </a:r>
            <a:r>
              <a:rPr lang="sk-SK" dirty="0" smtClean="0"/>
              <a:t> algoritmus: Príklad pažravej techniky na optimalizáciu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7271"/>
            <a:ext cx="7886700" cy="4039691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Aglomeratívny</a:t>
            </a:r>
            <a:r>
              <a:rPr lang="sk-SK" dirty="0" smtClean="0"/>
              <a:t> (zdola nahor) algoritmus zhlukovania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Na začiatku je každý vrchol v samostatnom zhluku</a:t>
            </a:r>
          </a:p>
          <a:p>
            <a:pPr marL="457200" indent="-457200">
              <a:buFont typeface="+mj-lt"/>
              <a:buAutoNum type="arabicPeriod"/>
            </a:pPr>
            <a:r>
              <a:rPr lang="sk-SK" dirty="0" smtClean="0"/>
              <a:t>Opakovane spájame komunity	</a:t>
            </a:r>
          </a:p>
          <a:p>
            <a:pPr lvl="1"/>
            <a:r>
              <a:rPr lang="sk-SK" dirty="0" smtClean="0"/>
              <a:t>Tak, aby sa dosiahlo najväčšie zvýšenie modularity</a:t>
            </a:r>
          </a:p>
          <a:p>
            <a:pPr lvl="1"/>
            <a:r>
              <a:rPr lang="sk-SK" dirty="0" smtClean="0"/>
              <a:t>Spájame len komunity, medzi ktorými existujú hrany</a:t>
            </a:r>
          </a:p>
          <a:p>
            <a:pPr lvl="1"/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Obmedzenia modularity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 problém identifikovať komunity relatívne malej veľkosti</a:t>
            </a:r>
          </a:p>
          <a:p>
            <a:r>
              <a:rPr lang="sk-SK" dirty="0" smtClean="0"/>
              <a:t>Dva možné prípady</a:t>
            </a:r>
          </a:p>
          <a:p>
            <a:pPr lvl="1"/>
            <a:r>
              <a:rPr lang="sk-SK" dirty="0" smtClean="0"/>
              <a:t>Získané komunity zodpovedajú </a:t>
            </a:r>
            <a:br>
              <a:rPr lang="sk-SK" dirty="0" smtClean="0"/>
            </a:br>
            <a:r>
              <a:rPr lang="sk-SK" dirty="0" smtClean="0"/>
              <a:t>jednotlivým skutočným </a:t>
            </a:r>
            <a:br>
              <a:rPr lang="sk-SK" dirty="0" smtClean="0"/>
            </a:br>
            <a:r>
              <a:rPr lang="sk-SK" dirty="0" smtClean="0"/>
              <a:t>komunitám</a:t>
            </a:r>
          </a:p>
          <a:p>
            <a:pPr lvl="1"/>
            <a:r>
              <a:rPr lang="sk-SK" dirty="0" smtClean="0"/>
              <a:t>Zodpovedajú zjednoteniam </a:t>
            </a:r>
            <a:br>
              <a:rPr lang="sk-SK" dirty="0" smtClean="0"/>
            </a:br>
            <a:r>
              <a:rPr lang="sk-SK" dirty="0" smtClean="0"/>
              <a:t>viacerých menších komunít</a:t>
            </a:r>
          </a:p>
          <a:p>
            <a:pPr lvl="1"/>
            <a:r>
              <a:rPr lang="sk-SK" dirty="0" smtClean="0"/>
              <a:t>Nevieme medzi nimi </a:t>
            </a:r>
            <a:r>
              <a:rPr lang="sk-SK" dirty="0" err="1" smtClean="0"/>
              <a:t>rozlíšíť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209" y="2544377"/>
            <a:ext cx="3419475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4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Komunity v orientovaných grafoch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Doteraz uvádzané algoritmy pracovali len na neorientovaných grafoch</a:t>
            </a:r>
          </a:p>
          <a:p>
            <a:r>
              <a:rPr lang="sk-SK" dirty="0" smtClean="0"/>
              <a:t>Väčšina reálnych grafov (sietí) je však orientovaná</a:t>
            </a:r>
          </a:p>
          <a:p>
            <a:pPr lvl="1"/>
            <a:r>
              <a:rPr lang="sk-SK" dirty="0" smtClean="0"/>
              <a:t>Nerecipročné vzťahy: hyperlinky, nasledovanie, citovanie, ...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244" y="4001294"/>
            <a:ext cx="2315511" cy="244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Prístupy k detekcii komunít v orientovaných grafoch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Založené na hustote</a:t>
            </a:r>
          </a:p>
          <a:p>
            <a:r>
              <a:rPr lang="sk-SK" dirty="0" smtClean="0"/>
              <a:t>Založené na vzoroch</a:t>
            </a:r>
          </a:p>
          <a:p>
            <a:endParaRPr lang="sk-SK" dirty="0"/>
          </a:p>
          <a:p>
            <a:r>
              <a:rPr lang="sk-SK" dirty="0" smtClean="0"/>
              <a:t>Naivná transformácia grafu na neorientovaný</a:t>
            </a:r>
          </a:p>
          <a:p>
            <a:r>
              <a:rPr lang="sk-SK" dirty="0" smtClean="0"/>
              <a:t>Transformácia zachovávajúca smerovanie hrán</a:t>
            </a:r>
          </a:p>
          <a:p>
            <a:r>
              <a:rPr lang="sk-SK" dirty="0" smtClean="0"/>
              <a:t>Rozšírenie </a:t>
            </a:r>
            <a:r>
              <a:rPr lang="sk-SK" dirty="0" err="1" smtClean="0"/>
              <a:t>zhlukovacích</a:t>
            </a:r>
            <a:r>
              <a:rPr lang="sk-SK" dirty="0" smtClean="0"/>
              <a:t> algoritmov na orientované grafy</a:t>
            </a:r>
          </a:p>
          <a:p>
            <a:r>
              <a:rPr lang="sk-SK" dirty="0" smtClean="0"/>
              <a:t>Alternatívne prístupy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1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Taxonómia prístupov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91" y="1522555"/>
            <a:ext cx="8372819" cy="533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problémy detekcie komunít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Detekcia prekrývajúcich sa komunít</a:t>
            </a:r>
          </a:p>
          <a:p>
            <a:r>
              <a:rPr lang="sk-SK" dirty="0" smtClean="0"/>
              <a:t>Skúmanie vlastností reálnych veľkých grafov</a:t>
            </a:r>
          </a:p>
          <a:p>
            <a:r>
              <a:rPr lang="sk-SK" dirty="0" smtClean="0"/>
              <a:t>Jadro grafu</a:t>
            </a:r>
          </a:p>
          <a:p>
            <a:pPr lvl="1"/>
            <a:r>
              <a:rPr lang="sk-SK" i="1" dirty="0" smtClean="0"/>
              <a:t>k</a:t>
            </a:r>
            <a:r>
              <a:rPr lang="sk-SK" dirty="0" smtClean="0"/>
              <a:t>-jadro grafu </a:t>
            </a:r>
            <a:r>
              <a:rPr lang="sk-SK" i="1" dirty="0" smtClean="0"/>
              <a:t>G</a:t>
            </a:r>
            <a:r>
              <a:rPr lang="sk-SK" dirty="0" smtClean="0"/>
              <a:t> je najväčší </a:t>
            </a:r>
            <a:r>
              <a:rPr lang="sk-SK" dirty="0" err="1" smtClean="0"/>
              <a:t>podgraf</a:t>
            </a:r>
            <a:r>
              <a:rPr lang="sk-SK" dirty="0" smtClean="0"/>
              <a:t>, v ktorom má každý vrchol minimálne stupeň </a:t>
            </a:r>
            <a:r>
              <a:rPr lang="sk-SK" i="1" dirty="0" smtClean="0"/>
              <a:t>k</a:t>
            </a:r>
            <a:r>
              <a:rPr lang="sk-SK" dirty="0" smtClean="0"/>
              <a:t> v rámci </a:t>
            </a:r>
            <a:r>
              <a:rPr lang="sk-SK" dirty="0" err="1" smtClean="0"/>
              <a:t>podgrafu</a:t>
            </a:r>
            <a:r>
              <a:rPr lang="sk-SK" dirty="0" smtClean="0"/>
              <a:t> </a:t>
            </a:r>
          </a:p>
          <a:p>
            <a:pPr lvl="1"/>
            <a:r>
              <a:rPr lang="sk-SK" i="1" dirty="0" smtClean="0"/>
              <a:t>Ktorí členovia komunity tvoria jadro na základe ich vzájomnej spolupráce?</a:t>
            </a:r>
          </a:p>
          <a:p>
            <a:pPr lvl="1"/>
            <a:r>
              <a:rPr lang="sk-SK" dirty="0" smtClean="0"/>
              <a:t>Sledovanie vývoju siete (zapojenie používateľov, predikcia, či zostanú alebo odídu)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92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Vazirgianis</a:t>
            </a:r>
            <a:r>
              <a:rPr lang="sk-SK" dirty="0" smtClean="0"/>
              <a:t>, M. et al. (2013). </a:t>
            </a:r>
            <a:r>
              <a:rPr lang="en-US" dirty="0">
                <a:hlinkClick r:id="rId2"/>
              </a:rPr>
              <a:t>Graph Mining Tools for Community Detection and Evaluation in Social Networks and the </a:t>
            </a:r>
            <a:r>
              <a:rPr lang="en-US" dirty="0" smtClean="0">
                <a:hlinkClick r:id="rId2"/>
              </a:rPr>
              <a:t>Web</a:t>
            </a:r>
            <a:r>
              <a:rPr lang="sk-SK" dirty="0" smtClean="0"/>
              <a:t>. </a:t>
            </a:r>
            <a:r>
              <a:rPr lang="sk-SK" dirty="0" err="1" smtClean="0"/>
              <a:t>Tutorial@WWW</a:t>
            </a:r>
            <a:r>
              <a:rPr lang="sk-SK" dirty="0" smtClean="0"/>
              <a:t> 2013.</a:t>
            </a:r>
          </a:p>
          <a:p>
            <a:r>
              <a:rPr lang="sk-SK" dirty="0" err="1" smtClean="0"/>
              <a:t>Fortunato</a:t>
            </a:r>
            <a:r>
              <a:rPr lang="sk-SK" dirty="0" smtClean="0"/>
              <a:t>, S. (2010). </a:t>
            </a:r>
            <a:r>
              <a:rPr lang="sk-SK" dirty="0" err="1" smtClean="0">
                <a:hlinkClick r:id="rId3"/>
              </a:rPr>
              <a:t>Community</a:t>
            </a:r>
            <a:r>
              <a:rPr lang="sk-SK" dirty="0" smtClean="0">
                <a:hlinkClick r:id="rId3"/>
              </a:rPr>
              <a:t> </a:t>
            </a:r>
            <a:r>
              <a:rPr lang="sk-SK" dirty="0" err="1" smtClean="0">
                <a:hlinkClick r:id="rId3"/>
              </a:rPr>
              <a:t>Detection</a:t>
            </a:r>
            <a:r>
              <a:rPr lang="sk-SK" dirty="0" smtClean="0">
                <a:hlinkClick r:id="rId3"/>
              </a:rPr>
              <a:t> in </a:t>
            </a:r>
            <a:r>
              <a:rPr lang="sk-SK" dirty="0" err="1" smtClean="0">
                <a:hlinkClick r:id="rId3"/>
              </a:rPr>
              <a:t>Graphs</a:t>
            </a:r>
            <a:r>
              <a:rPr lang="sk-SK" dirty="0" smtClean="0"/>
              <a:t>. </a:t>
            </a:r>
            <a:r>
              <a:rPr lang="en-US" dirty="0" smtClean="0"/>
              <a:t>Physics </a:t>
            </a:r>
            <a:r>
              <a:rPr lang="en-US" dirty="0"/>
              <a:t>Reports, </a:t>
            </a:r>
            <a:r>
              <a:rPr lang="en-US" dirty="0" smtClean="0"/>
              <a:t>486(3-5)</a:t>
            </a:r>
            <a:r>
              <a:rPr lang="sk-SK" dirty="0" smtClean="0"/>
              <a:t>, </a:t>
            </a:r>
            <a:r>
              <a:rPr lang="en-US" dirty="0" smtClean="0"/>
              <a:t>75-174</a:t>
            </a:r>
            <a:r>
              <a:rPr lang="sk-SK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Skutočné siete sa líšia od náhodných grafov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Mocninová</a:t>
            </a:r>
            <a:r>
              <a:rPr lang="sk-SK" dirty="0" smtClean="0"/>
              <a:t> distribúcia stupňov vrcholov </a:t>
            </a:r>
          </a:p>
          <a:p>
            <a:r>
              <a:rPr lang="sk-SK" dirty="0" smtClean="0"/>
              <a:t>Priemerná vzdialenosť medzi vrcholmi v sieti je malá</a:t>
            </a:r>
          </a:p>
          <a:p>
            <a:pPr lvl="1"/>
            <a:r>
              <a:rPr lang="sk-SK" dirty="0" smtClean="0"/>
              <a:t>Fenomén malého sveta</a:t>
            </a:r>
          </a:p>
          <a:p>
            <a:r>
              <a:rPr lang="sk-SK" dirty="0" smtClean="0"/>
              <a:t>Vzťahy v sieti nemusia byť recipročné</a:t>
            </a:r>
          </a:p>
          <a:p>
            <a:pPr lvl="1"/>
            <a:r>
              <a:rPr lang="sk-SK" dirty="0" smtClean="0"/>
              <a:t>Orientované grafy</a:t>
            </a:r>
          </a:p>
          <a:p>
            <a:r>
              <a:rPr lang="sk-SK" dirty="0" smtClean="0"/>
              <a:t>Hustota hrán je nerovnomerná</a:t>
            </a:r>
          </a:p>
          <a:p>
            <a:pPr lvl="1"/>
            <a:r>
              <a:rPr lang="sk-SK" dirty="0" smtClean="0"/>
              <a:t>Skupiny vrcholov s vysokou koncentráciou hrán medzi sebou a nízkou s inými skupinami</a:t>
            </a:r>
          </a:p>
          <a:p>
            <a:pPr lvl="1"/>
            <a:r>
              <a:rPr lang="sk-SK" dirty="0" smtClean="0"/>
              <a:t>Zhlukovanie =</a:t>
            </a:r>
            <a:r>
              <a:rPr lang="en-US" dirty="0" smtClean="0"/>
              <a:t>&gt; </a:t>
            </a:r>
            <a:r>
              <a:rPr lang="sk-SK" b="1" dirty="0" smtClean="0"/>
              <a:t>komunity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926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Terminologické okienko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0706" y="2492673"/>
            <a:ext cx="3812295" cy="3431066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6444868" y="2633032"/>
            <a:ext cx="528809" cy="34152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026237" y="2340644"/>
            <a:ext cx="1442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Vrchol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431317" y="4168657"/>
            <a:ext cx="638977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79474" y="3864371"/>
            <a:ext cx="1442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Hrana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428781" y="2798285"/>
            <a:ext cx="760164" cy="69406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4" idx="0"/>
          </p:cNvCxnSpPr>
          <p:nvPr/>
        </p:nvCxnSpPr>
        <p:spPr>
          <a:xfrm>
            <a:off x="4626854" y="2492673"/>
            <a:ext cx="55315" cy="73527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39807" y="1768317"/>
            <a:ext cx="3305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Orientovaná hrana</a:t>
            </a:r>
            <a:endParaRPr lang="en-US" sz="32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294043" y="5651653"/>
            <a:ext cx="804232" cy="1101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7219" y="5338964"/>
            <a:ext cx="3148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Stupeň vrcholu: 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36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5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80619"/>
          </a:xfrm>
        </p:spPr>
        <p:txBody>
          <a:bodyPr>
            <a:noAutofit/>
          </a:bodyPr>
          <a:lstStyle/>
          <a:p>
            <a:r>
              <a:rPr lang="sk-SK" sz="4000" b="1" dirty="0" smtClean="0"/>
              <a:t>Detekcia komunít </a:t>
            </a:r>
            <a:r>
              <a:rPr lang="sk-SK" sz="4000" dirty="0" smtClean="0"/>
              <a:t>v grafe má za cieľ identifikovať moduly a ich hierarchiu s využitím informácií zakódovaných v topológii grafu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21165"/>
            <a:ext cx="7886700" cy="3455797"/>
          </a:xfrm>
        </p:spPr>
        <p:txBody>
          <a:bodyPr/>
          <a:lstStyle/>
          <a:p>
            <a:r>
              <a:rPr lang="sk-SK" dirty="0" smtClean="0"/>
              <a:t>Neexistuje jednotná definícia, čo presne je komunita v grafe</a:t>
            </a:r>
          </a:p>
          <a:p>
            <a:r>
              <a:rPr lang="sk-SK" dirty="0" smtClean="0"/>
              <a:t>Ide o NP ťažký problém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Komunita predstavuje skupinu vrcholov s viac prepojeniami v rámci zhluku ako s inými zhlukmi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90659"/>
            <a:ext cx="7886700" cy="3786303"/>
          </a:xfrm>
        </p:spPr>
        <p:txBody>
          <a:bodyPr/>
          <a:lstStyle/>
          <a:p>
            <a:r>
              <a:rPr lang="sk-SK" dirty="0" smtClean="0"/>
              <a:t>Sociálne skupiny</a:t>
            </a:r>
          </a:p>
          <a:p>
            <a:pPr lvl="1"/>
            <a:r>
              <a:rPr lang="sk-SK" dirty="0" smtClean="0"/>
              <a:t>Rodina, kamaráti, kolegovia</a:t>
            </a:r>
          </a:p>
          <a:p>
            <a:r>
              <a:rPr lang="sk-SK" dirty="0" smtClean="0"/>
              <a:t>Viac prepojení s podobnými vrcholmi</a:t>
            </a:r>
          </a:p>
          <a:p>
            <a:pPr lvl="1"/>
            <a:r>
              <a:rPr lang="sk-SK" dirty="0" err="1"/>
              <a:t>H</a:t>
            </a:r>
            <a:r>
              <a:rPr lang="sk-SK" dirty="0" err="1" smtClean="0"/>
              <a:t>omofília</a:t>
            </a:r>
            <a:endParaRPr lang="sk-SK" dirty="0"/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590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komunít v grafe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187" y="1416489"/>
            <a:ext cx="4814371" cy="4998052"/>
          </a:xfrm>
        </p:spPr>
      </p:pic>
    </p:spTree>
    <p:extLst>
      <p:ext uri="{BB962C8B-B14F-4D97-AF65-F5344CB8AC3E}">
        <p14:creationId xmlns:p14="http://schemas.microsoft.com/office/powerpoint/2010/main" val="24251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Detekcia komunít je typicky dvojkrokový proces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Špecifikácia </a:t>
            </a:r>
            <a:r>
              <a:rPr lang="sk-SK" b="1" dirty="0" smtClean="0"/>
              <a:t>kvalitatívnej metriky (účelovej funkcie)</a:t>
            </a:r>
            <a:r>
              <a:rPr lang="sk-SK" dirty="0" smtClean="0"/>
              <a:t>, ktorá vyjadruje želané vlastnosti komunít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Aplikácia algoritmu na priradenie vrcholov do komunít, ktorý optimalizuje účelovú funkciu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79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Kvalitatívne metriky </a:t>
            </a:r>
            <a:r>
              <a:rPr lang="sk-SK" dirty="0"/>
              <a:t>o</a:t>
            </a:r>
            <a:r>
              <a:rPr lang="sk-SK" dirty="0" smtClean="0"/>
              <a:t>hodnocovania komunít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Založené na </a:t>
            </a:r>
            <a:r>
              <a:rPr lang="sk-SK" b="1" dirty="0" smtClean="0"/>
              <a:t>vnútornej</a:t>
            </a:r>
            <a:r>
              <a:rPr lang="sk-SK" dirty="0" smtClean="0"/>
              <a:t> konektivite</a:t>
            </a:r>
          </a:p>
          <a:p>
            <a:pPr lvl="1"/>
            <a:r>
              <a:rPr lang="sk-SK" dirty="0" smtClean="0"/>
              <a:t>Počet hrán v rámci komunity</a:t>
            </a:r>
          </a:p>
          <a:p>
            <a:r>
              <a:rPr lang="sk-SK" dirty="0"/>
              <a:t>Založené na </a:t>
            </a:r>
            <a:r>
              <a:rPr lang="sk-SK" b="1" dirty="0" smtClean="0"/>
              <a:t>externej</a:t>
            </a:r>
            <a:r>
              <a:rPr lang="sk-SK" dirty="0" smtClean="0"/>
              <a:t> </a:t>
            </a:r>
            <a:r>
              <a:rPr lang="sk-SK" dirty="0"/>
              <a:t>konektivite</a:t>
            </a:r>
            <a:endParaRPr lang="sk-SK" dirty="0" smtClean="0"/>
          </a:p>
          <a:p>
            <a:pPr lvl="1"/>
            <a:r>
              <a:rPr lang="sk-SK" dirty="0" smtClean="0"/>
              <a:t>Počet hrán medzi komunitami</a:t>
            </a:r>
          </a:p>
          <a:p>
            <a:r>
              <a:rPr lang="sk-SK" dirty="0" smtClean="0"/>
              <a:t>Založené na </a:t>
            </a:r>
            <a:r>
              <a:rPr lang="sk-SK" b="1" dirty="0" smtClean="0"/>
              <a:t>kombinácii</a:t>
            </a:r>
            <a:r>
              <a:rPr lang="sk-SK" dirty="0" smtClean="0"/>
              <a:t> vnútornej a externej konektivity</a:t>
            </a:r>
          </a:p>
          <a:p>
            <a:r>
              <a:rPr lang="sk-SK" dirty="0" smtClean="0"/>
              <a:t>Založené na </a:t>
            </a:r>
            <a:r>
              <a:rPr lang="sk-SK" b="1" dirty="0" smtClean="0"/>
              <a:t>modeli siete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023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732</Words>
  <Application>Microsoft Office PowerPoint</Application>
  <PresentationFormat>On-screen Show (4:3)</PresentationFormat>
  <Paragraphs>160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Detekcia komunít     v (sociálnych) sieťach </vt:lpstr>
      <vt:lpstr>Grafy sú všade okolo nás</vt:lpstr>
      <vt:lpstr>Skutočné siete sa líšia od náhodných grafov</vt:lpstr>
      <vt:lpstr>Terminologické okienko</vt:lpstr>
      <vt:lpstr>Detekcia komunít v grafe má za cieľ identifikovať moduly a ich hierarchiu s využitím informácií zakódovaných v topológii grafu</vt:lpstr>
      <vt:lpstr>Komunita predstavuje skupinu vrcholov s viac prepojeniami v rámci zhluku ako s inými zhlukmi</vt:lpstr>
      <vt:lpstr>Príklad komunít v grafe</vt:lpstr>
      <vt:lpstr>Detekcia komunít je typicky dvojkrokový proces</vt:lpstr>
      <vt:lpstr>Kvalitatívne metriky ohodnocovania komunít</vt:lpstr>
      <vt:lpstr>Príklady konkrétnych metrík</vt:lpstr>
      <vt:lpstr>Príklady konkrétnych metrík</vt:lpstr>
      <vt:lpstr>Algoritmy na zhlukovanie  v grafoch</vt:lpstr>
      <vt:lpstr>Hierarchické zhlukovanie</vt:lpstr>
      <vt:lpstr>Spektrálne zhlukovanie</vt:lpstr>
      <vt:lpstr>Príklad spektrálneho zhlukovania pre dva zhluky (k = 2)</vt:lpstr>
      <vt:lpstr>Príklad spektrálneho zhlukovania pre dva zhluky (k = 2)</vt:lpstr>
      <vt:lpstr>Algoritmus pre k &gt; 2</vt:lpstr>
      <vt:lpstr>Metódy založené na modularite</vt:lpstr>
      <vt:lpstr>Vlastnosti modularity</vt:lpstr>
      <vt:lpstr>Detekcia komunít na  základe modularity</vt:lpstr>
      <vt:lpstr>Optimalizácia modularity</vt:lpstr>
      <vt:lpstr>Newmanov algoritmus: Príklad pažravej techniky na optimalizáciu modularity</vt:lpstr>
      <vt:lpstr>Obmedzenia modularity</vt:lpstr>
      <vt:lpstr>Komunity v orientovaných grafoch</vt:lpstr>
      <vt:lpstr>Prístupy k detekcii komunít v orientovaných grafoch</vt:lpstr>
      <vt:lpstr>Taxonómia prístupov</vt:lpstr>
      <vt:lpstr>Ďalšie problémy detekcie komunít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Detekcia komunít v (sociálnych) sieťach </dc:title>
  <dc:creator>Róbert Móro</dc:creator>
  <cp:lastModifiedBy>Róbert Móro</cp:lastModifiedBy>
  <cp:revision>21</cp:revision>
  <dcterms:created xsi:type="dcterms:W3CDTF">2014-10-28T05:07:00Z</dcterms:created>
  <dcterms:modified xsi:type="dcterms:W3CDTF">2014-11-17T17:50:35Z</dcterms:modified>
</cp:coreProperties>
</file>