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4" r:id="rId9"/>
    <p:sldId id="265" r:id="rId10"/>
    <p:sldId id="266" r:id="rId11"/>
    <p:sldId id="268" r:id="rId12"/>
    <p:sldId id="272" r:id="rId13"/>
    <p:sldId id="270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63" r:id="rId26"/>
    <p:sldId id="262" r:id="rId27"/>
    <p:sldId id="269" r:id="rId2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štýlu, bez mrie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674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26.2.2013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26.2.2013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26.2.2013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26.2.2013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26.2.2013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26.2.2013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26.2.2013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26.2.2013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26.2.2013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26.2.2013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26.2.2013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bg1">
                <a:lumMod val="9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26.2.2013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ursera.org/course/nlp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nlp.stanford.edu:8080/corenlp/process" TargetMode="External"/><Relationship Id="rId2" Type="http://schemas.openxmlformats.org/officeDocument/2006/relationships/hyperlink" Target="http://www-nlp.stanford.edu/software/index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nltk.org/book/" TargetMode="External"/><Relationship Id="rId5" Type="http://schemas.openxmlformats.org/officeDocument/2006/relationships/hyperlink" Target="http://nltk.org/" TargetMode="External"/><Relationship Id="rId4" Type="http://schemas.openxmlformats.org/officeDocument/2006/relationships/hyperlink" Target="http://opennlp.apache.org/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louismullie/stanford-core-nlp" TargetMode="External"/><Relationship Id="rId7" Type="http://schemas.openxmlformats.org/officeDocument/2006/relationships/hyperlink" Target="http://deveiate.org/projects/Linguistics" TargetMode="External"/><Relationship Id="rId2" Type="http://schemas.openxmlformats.org/officeDocument/2006/relationships/hyperlink" Target="http://wordnet.princeton.ed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ithub.com/louismullie/treat" TargetMode="External"/><Relationship Id="rId5" Type="http://schemas.openxmlformats.org/officeDocument/2006/relationships/hyperlink" Target="https://github.com/lfcipriani/punkt-segmenter" TargetMode="External"/><Relationship Id="rId4" Type="http://schemas.openxmlformats.org/officeDocument/2006/relationships/hyperlink" Target="https://github.com/louismullie/open-nlp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Nástroje na spracovanie textu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 smtClean="0"/>
              <a:t>alebo prečo </a:t>
            </a:r>
            <a:r>
              <a:rPr lang="sk-SK" dirty="0"/>
              <a:t>som mal dávať väčší pozor na </a:t>
            </a:r>
            <a:r>
              <a:rPr lang="sk-SK" dirty="0" smtClean="0"/>
              <a:t>slovenčine</a:t>
            </a:r>
            <a:endParaRPr lang="sk-SK" dirty="0" smtClean="0">
              <a:cs typeface="Arial" pitchFamily="34" charset="0"/>
            </a:endParaRPr>
          </a:p>
          <a:p>
            <a:endParaRPr lang="sk-SK" dirty="0">
              <a:cs typeface="Arial" pitchFamily="34" charset="0"/>
            </a:endParaRPr>
          </a:p>
          <a:p>
            <a:r>
              <a:rPr lang="sk-SK" dirty="0" smtClean="0">
                <a:cs typeface="Arial" pitchFamily="34" charset="0"/>
              </a:rPr>
              <a:t>Róbert </a:t>
            </a:r>
            <a:r>
              <a:rPr lang="sk-SK" dirty="0" smtClean="0">
                <a:cs typeface="Arial" pitchFamily="34" charset="0"/>
              </a:rPr>
              <a:t>Móro</a:t>
            </a:r>
            <a:endParaRPr lang="sk-SK" dirty="0">
              <a:cs typeface="Arial" pitchFamily="34" charset="0"/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7696200" y="6396335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solidFill>
                  <a:schemeClr val="tx1">
                    <a:tint val="75000"/>
                  </a:schemeClr>
                </a:solidFill>
                <a:cs typeface="Arial" pitchFamily="34" charset="0"/>
              </a:rPr>
              <a:t>26</a:t>
            </a:r>
            <a:r>
              <a:rPr lang="sk-SK" sz="2400" dirty="0" smtClean="0">
                <a:solidFill>
                  <a:schemeClr val="tx1">
                    <a:tint val="75000"/>
                  </a:schemeClr>
                </a:solidFill>
                <a:cs typeface="Arial" pitchFamily="34" charset="0"/>
              </a:rPr>
              <a:t>.</a:t>
            </a:r>
            <a:r>
              <a:rPr lang="en-US" sz="2400" dirty="0" smtClean="0">
                <a:solidFill>
                  <a:schemeClr val="tx1">
                    <a:tint val="75000"/>
                  </a:schemeClr>
                </a:solidFill>
                <a:cs typeface="Arial" pitchFamily="34" charset="0"/>
              </a:rPr>
              <a:t>2</a:t>
            </a:r>
            <a:r>
              <a:rPr lang="sk-SK" sz="2400" dirty="0" smtClean="0">
                <a:solidFill>
                  <a:schemeClr val="tx1">
                    <a:tint val="75000"/>
                  </a:schemeClr>
                </a:solidFill>
                <a:cs typeface="Arial" pitchFamily="34" charset="0"/>
              </a:rPr>
              <a:t>.201</a:t>
            </a:r>
            <a:r>
              <a:rPr lang="en-US" sz="2400" dirty="0" smtClean="0">
                <a:solidFill>
                  <a:schemeClr val="tx1">
                    <a:tint val="75000"/>
                  </a:schemeClr>
                </a:solidFill>
                <a:cs typeface="Arial" pitchFamily="34" charset="0"/>
              </a:rPr>
              <a:t>3</a:t>
            </a:r>
            <a:endParaRPr lang="sk-SK" sz="2400" dirty="0" smtClean="0">
              <a:solidFill>
                <a:schemeClr val="tx1">
                  <a:tint val="75000"/>
                </a:schemeClr>
              </a:solidFill>
              <a:cs typeface="Arial" pitchFamily="34" charset="0"/>
            </a:endParaRPr>
          </a:p>
        </p:txBody>
      </p:sp>
      <p:pic>
        <p:nvPicPr>
          <p:cNvPr id="6" name="Obrázok 5" descr="logo_pewe_titled_fullcolor_lbcg_fi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05600" y="152400"/>
            <a:ext cx="2208840" cy="792088"/>
          </a:xfrm>
          <a:prstGeom prst="rect">
            <a:avLst/>
          </a:prstGeom>
        </p:spPr>
      </p:pic>
      <p:sp>
        <p:nvSpPr>
          <p:cNvPr id="7" name="BlokTextu 6"/>
          <p:cNvSpPr txBox="1"/>
          <p:nvPr/>
        </p:nvSpPr>
        <p:spPr>
          <a:xfrm>
            <a:off x="0" y="6400800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dirty="0" err="1" smtClean="0">
                <a:solidFill>
                  <a:schemeClr val="tx1">
                    <a:tint val="75000"/>
                  </a:schemeClr>
                </a:solidFill>
                <a:cs typeface="Arial" pitchFamily="34" charset="0"/>
              </a:rPr>
              <a:t>moro</a:t>
            </a:r>
            <a:r>
              <a:rPr lang="sk-SK" sz="2400" dirty="0" smtClean="0">
                <a:solidFill>
                  <a:schemeClr val="tx1">
                    <a:tint val="75000"/>
                  </a:schemeClr>
                </a:solidFill>
                <a:cs typeface="Arial" pitchFamily="34" charset="0"/>
              </a:rPr>
              <a:t>@</a:t>
            </a:r>
            <a:r>
              <a:rPr lang="en-US" sz="2400" dirty="0" err="1" smtClean="0">
                <a:solidFill>
                  <a:schemeClr val="tx1">
                    <a:tint val="75000"/>
                  </a:schemeClr>
                </a:solidFill>
                <a:cs typeface="Arial" pitchFamily="34" charset="0"/>
              </a:rPr>
              <a:t>fiit</a:t>
            </a:r>
            <a:r>
              <a:rPr lang="en-US" sz="2400" dirty="0" smtClean="0">
                <a:solidFill>
                  <a:schemeClr val="tx1">
                    <a:tint val="75000"/>
                  </a:schemeClr>
                </a:solidFill>
                <a:cs typeface="Arial" pitchFamily="34" charset="0"/>
              </a:rPr>
              <a:t>.</a:t>
            </a:r>
            <a:r>
              <a:rPr lang="sk-SK" sz="2400" dirty="0" err="1" smtClean="0">
                <a:solidFill>
                  <a:schemeClr val="tx1">
                    <a:tint val="75000"/>
                  </a:schemeClr>
                </a:solidFill>
                <a:cs typeface="Arial" pitchFamily="34" charset="0"/>
              </a:rPr>
              <a:t>stuba.sk</a:t>
            </a:r>
            <a:endParaRPr lang="sk-SK" sz="2400" dirty="0" smtClean="0">
              <a:solidFill>
                <a:schemeClr val="tx1">
                  <a:tint val="75000"/>
                </a:schemeClr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Apache Open NLP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Java</a:t>
            </a:r>
          </a:p>
          <a:p>
            <a:r>
              <a:rPr lang="sk-SK" dirty="0" smtClean="0"/>
              <a:t>Podobná funkcionalita ako </a:t>
            </a:r>
            <a:r>
              <a:rPr lang="sk-SK" dirty="0" err="1" smtClean="0"/>
              <a:t>Stanford</a:t>
            </a:r>
            <a:r>
              <a:rPr lang="sk-SK" dirty="0" smtClean="0"/>
              <a:t> NLP</a:t>
            </a:r>
          </a:p>
          <a:p>
            <a:r>
              <a:rPr lang="sk-SK" dirty="0" smtClean="0"/>
              <a:t>Zrejme iné algoritmy a API</a:t>
            </a:r>
          </a:p>
          <a:p>
            <a:r>
              <a:rPr lang="sk-SK" dirty="0" smtClean="0"/>
              <a:t>Integrácia s inými službami od </a:t>
            </a:r>
            <a:r>
              <a:rPr lang="sk-SK" dirty="0" err="1" smtClean="0"/>
              <a:t>Apachu</a:t>
            </a:r>
            <a:r>
              <a:rPr lang="sk-SK" dirty="0" smtClean="0"/>
              <a:t> (</a:t>
            </a:r>
            <a:r>
              <a:rPr lang="sk-SK" dirty="0" err="1" smtClean="0"/>
              <a:t>Solr</a:t>
            </a:r>
            <a:r>
              <a:rPr lang="sk-SK" dirty="0" smtClean="0"/>
              <a:t>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47436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NLTK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err="1" smtClean="0"/>
              <a:t>Python</a:t>
            </a:r>
            <a:endParaRPr lang="sk-SK" dirty="0" smtClean="0"/>
          </a:p>
          <a:p>
            <a:r>
              <a:rPr lang="sk-SK" dirty="0" smtClean="0"/>
              <a:t>Podobná funkcionalita ako predchádzajúce + porozumenie prirodzeného jazyka (</a:t>
            </a:r>
            <a:r>
              <a:rPr lang="sk-SK" dirty="0" err="1" smtClean="0"/>
              <a:t>reasoning</a:t>
            </a:r>
            <a:r>
              <a:rPr lang="sk-SK" dirty="0" smtClean="0"/>
              <a:t>)</a:t>
            </a:r>
          </a:p>
          <a:p>
            <a:r>
              <a:rPr lang="sk-SK" dirty="0" smtClean="0"/>
              <a:t>Jednoduchšie API (nie </a:t>
            </a:r>
            <a:r>
              <a:rPr lang="sk-SK" dirty="0" err="1" smtClean="0"/>
              <a:t>Java</a:t>
            </a:r>
            <a:r>
              <a:rPr lang="sk-SK" dirty="0" smtClean="0"/>
              <a:t>)</a:t>
            </a:r>
          </a:p>
          <a:p>
            <a:r>
              <a:rPr lang="en-US" sz="2800" dirty="0">
                <a:latin typeface="Lucida Console" pitchFamily="49" charset="0"/>
              </a:rPr>
              <a:t>text = </a:t>
            </a:r>
            <a:r>
              <a:rPr lang="en-US" sz="2800" dirty="0" err="1">
                <a:latin typeface="Lucida Console" pitchFamily="49" charset="0"/>
              </a:rPr>
              <a:t>nltk.word_tokenize</a:t>
            </a:r>
            <a:r>
              <a:rPr lang="en-US" sz="2800" dirty="0">
                <a:latin typeface="Lucida Console" pitchFamily="49" charset="0"/>
              </a:rPr>
              <a:t>("And now for something completely different") </a:t>
            </a:r>
            <a:endParaRPr lang="sk-SK" sz="2800" dirty="0">
              <a:latin typeface="Lucida Console" pitchFamily="49" charset="0"/>
            </a:endParaRPr>
          </a:p>
          <a:p>
            <a:r>
              <a:rPr lang="en-US" sz="2800" dirty="0" err="1">
                <a:latin typeface="Lucida Console" pitchFamily="49" charset="0"/>
              </a:rPr>
              <a:t>nltk.pos_tag</a:t>
            </a:r>
            <a:r>
              <a:rPr lang="en-US" sz="2800" dirty="0">
                <a:latin typeface="Lucida Console" pitchFamily="49" charset="0"/>
              </a:rPr>
              <a:t>(text</a:t>
            </a:r>
            <a:r>
              <a:rPr lang="en-US" sz="2800" dirty="0" smtClean="0">
                <a:latin typeface="Lucida Console" pitchFamily="49" charset="0"/>
              </a:rPr>
              <a:t>)</a:t>
            </a:r>
            <a:endParaRPr lang="sk-SK" sz="2800" dirty="0" smtClean="0">
              <a:latin typeface="Lucida Console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184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NLTK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Jednoduchá tvorba štatistík nad textami</a:t>
            </a:r>
          </a:p>
          <a:p>
            <a:r>
              <a:rPr lang="sk-SK" dirty="0"/>
              <a:t>Podpora ďalším jazykov okrem </a:t>
            </a:r>
            <a:r>
              <a:rPr lang="sk-SK" dirty="0" smtClean="0"/>
              <a:t>angličtiny</a:t>
            </a:r>
          </a:p>
          <a:p>
            <a:r>
              <a:rPr lang="sk-SK" dirty="0" smtClean="0"/>
              <a:t>Rozhranie </a:t>
            </a:r>
            <a:r>
              <a:rPr lang="sk-SK" dirty="0"/>
              <a:t>nad vyše 50 korpusmi a lexikálnymi zdrojmi</a:t>
            </a:r>
          </a:p>
          <a:p>
            <a:pPr lvl="1"/>
            <a:r>
              <a:rPr lang="sk-SK" dirty="0" err="1"/>
              <a:t>Brown</a:t>
            </a:r>
            <a:r>
              <a:rPr lang="sk-SK" dirty="0"/>
              <a:t> Corpus (1,15M slov), </a:t>
            </a:r>
            <a:r>
              <a:rPr lang="sk-SK" dirty="0" err="1"/>
              <a:t>Penn</a:t>
            </a:r>
            <a:r>
              <a:rPr lang="sk-SK" dirty="0"/>
              <a:t> </a:t>
            </a:r>
            <a:r>
              <a:rPr lang="sk-SK" dirty="0" err="1"/>
              <a:t>Treebank</a:t>
            </a:r>
            <a:r>
              <a:rPr lang="sk-SK" dirty="0"/>
              <a:t> (40k slov), </a:t>
            </a:r>
            <a:r>
              <a:rPr lang="sk-SK" dirty="0" err="1"/>
              <a:t>Reuters</a:t>
            </a:r>
            <a:r>
              <a:rPr lang="sk-SK" dirty="0"/>
              <a:t> Corpus (10k novinových článkov), </a:t>
            </a:r>
            <a:r>
              <a:rPr lang="sk-SK" dirty="0" err="1"/>
              <a:t>Gutenberg</a:t>
            </a:r>
            <a:r>
              <a:rPr lang="sk-SK" dirty="0"/>
              <a:t> (18 textov, 2M slov), Shakespearove texty, </a:t>
            </a:r>
            <a:r>
              <a:rPr lang="sk-SK" dirty="0" err="1"/>
              <a:t>WordNet</a:t>
            </a:r>
            <a:r>
              <a:rPr lang="sk-SK" dirty="0"/>
              <a:t> 3.0, </a:t>
            </a:r>
            <a:r>
              <a:rPr lang="sk-SK" dirty="0" err="1"/>
              <a:t>Wordlist</a:t>
            </a:r>
            <a:r>
              <a:rPr lang="sk-SK" dirty="0"/>
              <a:t> Corpus (</a:t>
            </a:r>
            <a:r>
              <a:rPr lang="sk-SK" dirty="0" err="1"/>
              <a:t>Openoffice.org</a:t>
            </a:r>
            <a:r>
              <a:rPr lang="sk-SK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40925903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WordNet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 smtClean="0"/>
              <a:t>V podstate slovník synoným s ďalšími (sémantickými) vzťahmi</a:t>
            </a:r>
          </a:p>
          <a:p>
            <a:r>
              <a:rPr lang="sk-SK" dirty="0" smtClean="0"/>
              <a:t>Synonymá = slová opisujúce jeden koncept</a:t>
            </a:r>
          </a:p>
          <a:p>
            <a:pPr lvl="1"/>
            <a:r>
              <a:rPr lang="sk-SK" dirty="0" err="1" smtClean="0"/>
              <a:t>Synsety</a:t>
            </a:r>
            <a:endParaRPr lang="sk-SK" dirty="0" smtClean="0"/>
          </a:p>
          <a:p>
            <a:r>
              <a:rPr lang="sk-SK" dirty="0" smtClean="0"/>
              <a:t>Ďalšie vzťahy</a:t>
            </a:r>
          </a:p>
          <a:p>
            <a:pPr lvl="1"/>
            <a:r>
              <a:rPr lang="sk-SK" dirty="0" err="1" smtClean="0"/>
              <a:t>is-a</a:t>
            </a:r>
            <a:r>
              <a:rPr lang="sk-SK" dirty="0" smtClean="0"/>
              <a:t> (</a:t>
            </a:r>
            <a:r>
              <a:rPr lang="sk-SK" dirty="0" err="1" smtClean="0"/>
              <a:t>hyperonymá</a:t>
            </a:r>
            <a:r>
              <a:rPr lang="sk-SK" dirty="0" smtClean="0"/>
              <a:t>, </a:t>
            </a:r>
            <a:r>
              <a:rPr lang="sk-SK" dirty="0" err="1" smtClean="0"/>
              <a:t>hyponymá</a:t>
            </a:r>
            <a:r>
              <a:rPr lang="sk-SK" dirty="0" smtClean="0"/>
              <a:t>): </a:t>
            </a:r>
            <a:r>
              <a:rPr lang="sk-SK" i="1" dirty="0" smtClean="0"/>
              <a:t>jablko je ovocie</a:t>
            </a:r>
          </a:p>
          <a:p>
            <a:pPr lvl="1"/>
            <a:r>
              <a:rPr lang="sk-SK" dirty="0" err="1" smtClean="0"/>
              <a:t>part-whole</a:t>
            </a:r>
            <a:r>
              <a:rPr lang="sk-SK" dirty="0" smtClean="0"/>
              <a:t> (</a:t>
            </a:r>
            <a:r>
              <a:rPr lang="sk-SK" dirty="0" err="1" smtClean="0"/>
              <a:t>meronymá</a:t>
            </a:r>
            <a:r>
              <a:rPr lang="sk-SK" dirty="0" smtClean="0"/>
              <a:t>): </a:t>
            </a:r>
            <a:r>
              <a:rPr lang="sk-SK" i="1" dirty="0" smtClean="0"/>
              <a:t>auto má koleso</a:t>
            </a:r>
          </a:p>
          <a:p>
            <a:pPr lvl="1"/>
            <a:r>
              <a:rPr lang="sk-SK" dirty="0" err="1" smtClean="0"/>
              <a:t>troponymá</a:t>
            </a:r>
            <a:r>
              <a:rPr lang="sk-SK" dirty="0" smtClean="0"/>
              <a:t>: </a:t>
            </a:r>
            <a:r>
              <a:rPr lang="sk-SK" i="1" dirty="0" smtClean="0"/>
              <a:t>komunikovať – rozprávať – šepkať</a:t>
            </a:r>
          </a:p>
          <a:p>
            <a:pPr lvl="1"/>
            <a:r>
              <a:rPr lang="sk-SK" dirty="0"/>
              <a:t>a</a:t>
            </a:r>
            <a:r>
              <a:rPr lang="sk-SK" dirty="0" smtClean="0"/>
              <a:t>ntonymá: </a:t>
            </a:r>
            <a:r>
              <a:rPr lang="sk-SK" i="1" dirty="0" smtClean="0"/>
              <a:t>suchý – mokrý</a:t>
            </a:r>
          </a:p>
          <a:p>
            <a:r>
              <a:rPr lang="sk-SK" dirty="0" smtClean="0"/>
              <a:t>Použitie napr. pri rozpoznávaní významu slov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436921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WordNet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70000" lnSpcReduction="20000"/>
          </a:bodyPr>
          <a:lstStyle/>
          <a:p>
            <a:r>
              <a:rPr lang="sk-SK" sz="5100" dirty="0" smtClean="0"/>
              <a:t>Príklad pomocou NLTK:</a:t>
            </a:r>
          </a:p>
          <a:p>
            <a:endParaRPr lang="en-US" dirty="0" smtClean="0">
              <a:latin typeface="Lucida Console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Lucida Console" pitchFamily="49" charset="0"/>
              </a:rPr>
              <a:t>from </a:t>
            </a:r>
            <a:r>
              <a:rPr lang="en-US" dirty="0" err="1">
                <a:latin typeface="Lucida Console" pitchFamily="49" charset="0"/>
              </a:rPr>
              <a:t>nltk.corpus</a:t>
            </a:r>
            <a:r>
              <a:rPr lang="en-US" dirty="0">
                <a:latin typeface="Lucida Console" pitchFamily="49" charset="0"/>
              </a:rPr>
              <a:t> import </a:t>
            </a:r>
            <a:r>
              <a:rPr lang="en-US" dirty="0" err="1">
                <a:latin typeface="Lucida Console" pitchFamily="49" charset="0"/>
              </a:rPr>
              <a:t>wordnet</a:t>
            </a:r>
            <a:r>
              <a:rPr lang="en-US" dirty="0">
                <a:latin typeface="Lucida Console" pitchFamily="49" charset="0"/>
              </a:rPr>
              <a:t> as </a:t>
            </a:r>
            <a:r>
              <a:rPr lang="en-US" dirty="0" err="1" smtClean="0">
                <a:latin typeface="Lucida Console" pitchFamily="49" charset="0"/>
              </a:rPr>
              <a:t>wn</a:t>
            </a:r>
            <a:endParaRPr lang="sk-SK" dirty="0" smtClean="0">
              <a:latin typeface="Lucida Console" pitchFamily="49" charset="0"/>
            </a:endParaRPr>
          </a:p>
          <a:p>
            <a:pPr marL="0" indent="0">
              <a:buNone/>
            </a:pPr>
            <a:r>
              <a:rPr lang="sk-SK" dirty="0" err="1">
                <a:latin typeface="Lucida Console" pitchFamily="49" charset="0"/>
              </a:rPr>
              <a:t>wn.synsets</a:t>
            </a:r>
            <a:r>
              <a:rPr lang="sk-SK" dirty="0">
                <a:latin typeface="Lucida Console" pitchFamily="49" charset="0"/>
              </a:rPr>
              <a:t>('</a:t>
            </a:r>
            <a:r>
              <a:rPr lang="sk-SK" dirty="0" err="1">
                <a:latin typeface="Lucida Console" pitchFamily="49" charset="0"/>
              </a:rPr>
              <a:t>motorcar</a:t>
            </a:r>
            <a:r>
              <a:rPr lang="sk-SK" dirty="0" smtClean="0">
                <a:latin typeface="Lucida Console" pitchFamily="49" charset="0"/>
              </a:rPr>
              <a:t>') </a:t>
            </a:r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# </a:t>
            </a:r>
            <a:r>
              <a:rPr lang="sk-SK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[</a:t>
            </a:r>
            <a:r>
              <a:rPr lang="sk-SK" dirty="0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Synset('car.n.01</a:t>
            </a:r>
            <a:r>
              <a:rPr lang="sk-SK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')]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Lucida Console" pitchFamily="49" charset="0"/>
            </a:endParaRPr>
          </a:p>
          <a:p>
            <a:pPr marL="0" indent="0">
              <a:buNone/>
            </a:pPr>
            <a:endParaRPr lang="en-US" dirty="0" smtClean="0">
              <a:latin typeface="Lucida Console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Lucida Console" pitchFamily="49" charset="0"/>
              </a:rPr>
              <a:t>car = </a:t>
            </a:r>
            <a:r>
              <a:rPr lang="sk-SK" dirty="0" smtClean="0">
                <a:latin typeface="Lucida Console" pitchFamily="49" charset="0"/>
              </a:rPr>
              <a:t>wn.synset</a:t>
            </a:r>
            <a:r>
              <a:rPr lang="sk-SK" dirty="0">
                <a:latin typeface="Lucida Console" pitchFamily="49" charset="0"/>
              </a:rPr>
              <a:t>('car.n.01').</a:t>
            </a:r>
            <a:r>
              <a:rPr lang="sk-SK" dirty="0" smtClean="0">
                <a:latin typeface="Lucida Console" pitchFamily="49" charset="0"/>
              </a:rPr>
              <a:t>lemma_names</a:t>
            </a:r>
            <a:endParaRPr lang="en-US" dirty="0">
              <a:latin typeface="Lucida Console" pitchFamily="49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# </a:t>
            </a:r>
            <a:r>
              <a:rPr lang="sk-SK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[</a:t>
            </a:r>
            <a:r>
              <a:rPr lang="sk-SK" dirty="0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'</a:t>
            </a:r>
            <a:r>
              <a:rPr lang="sk-SK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car</a:t>
            </a:r>
            <a:r>
              <a:rPr lang="sk-SK" dirty="0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', 'auto', 'automobile', '</a:t>
            </a:r>
            <a:r>
              <a:rPr lang="sk-SK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machine</a:t>
            </a:r>
            <a:r>
              <a:rPr lang="sk-SK" dirty="0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', '</a:t>
            </a:r>
            <a:r>
              <a:rPr lang="sk-SK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motorcar</a:t>
            </a:r>
            <a:r>
              <a:rPr lang="sk-SK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']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Lucida Console" pitchFamily="49" charset="0"/>
            </a:endParaRPr>
          </a:p>
          <a:p>
            <a:pPr marL="0" indent="0">
              <a:buNone/>
            </a:pPr>
            <a:endParaRPr lang="en-US" dirty="0" smtClean="0">
              <a:latin typeface="Lucida Console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Lucida Console" pitchFamily="49" charset="0"/>
              </a:rPr>
              <a:t>car</a:t>
            </a:r>
            <a:r>
              <a:rPr lang="sk-SK" dirty="0" smtClean="0">
                <a:latin typeface="Lucida Console" pitchFamily="49" charset="0"/>
              </a:rPr>
              <a:t>.</a:t>
            </a:r>
            <a:r>
              <a:rPr lang="sk-SK" dirty="0" err="1" smtClean="0">
                <a:latin typeface="Lucida Console" pitchFamily="49" charset="0"/>
              </a:rPr>
              <a:t>definition</a:t>
            </a:r>
            <a:endParaRPr lang="en-US" dirty="0" smtClean="0">
              <a:latin typeface="Lucida Console" pitchFamily="49" charset="0"/>
            </a:endParaRPr>
          </a:p>
          <a:p>
            <a:pPr marL="0" indent="0">
              <a:buNone/>
            </a:pPr>
            <a:r>
              <a:rPr lang="en-US" dirty="0">
                <a:latin typeface="Lucida Console" pitchFamily="49" charset="0"/>
              </a:rPr>
              <a:t>'a motor vehicle with four wheels; usually propelled by an internal combustion </a:t>
            </a:r>
            <a:r>
              <a:rPr lang="en-US" dirty="0" smtClean="0">
                <a:latin typeface="Lucida Console" pitchFamily="49" charset="0"/>
              </a:rPr>
              <a:t>engine‘</a:t>
            </a:r>
          </a:p>
          <a:p>
            <a:pPr marL="0" indent="0">
              <a:buNone/>
            </a:pPr>
            <a:endParaRPr lang="en-US" dirty="0" smtClean="0">
              <a:latin typeface="Lucida Console" pitchFamily="49" charset="0"/>
            </a:endParaRPr>
          </a:p>
          <a:p>
            <a:pPr marL="0" indent="0">
              <a:buNone/>
            </a:pPr>
            <a:r>
              <a:rPr lang="sk-SK" dirty="0" err="1" smtClean="0">
                <a:latin typeface="Lucida Console" pitchFamily="49" charset="0"/>
              </a:rPr>
              <a:t>car.hyponyms</a:t>
            </a:r>
            <a:r>
              <a:rPr lang="sk-SK" dirty="0">
                <a:latin typeface="Lucida Console" pitchFamily="49" charset="0"/>
              </a:rPr>
              <a:t>()</a:t>
            </a:r>
            <a:endParaRPr lang="en-US" dirty="0" smtClean="0">
              <a:latin typeface="Lucida Console" pitchFamily="49" charset="0"/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387156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Dostupné </a:t>
            </a:r>
            <a:r>
              <a:rPr lang="sk-SK" dirty="0"/>
              <a:t>n</a:t>
            </a:r>
            <a:r>
              <a:rPr lang="sk-SK" dirty="0" smtClean="0"/>
              <a:t>ástroje v Ruby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5029200"/>
          </a:xfrm>
        </p:spPr>
        <p:txBody>
          <a:bodyPr>
            <a:normAutofit fontScale="70000" lnSpcReduction="20000"/>
          </a:bodyPr>
          <a:lstStyle/>
          <a:p>
            <a:r>
              <a:rPr lang="sk-SK" sz="4600" dirty="0" err="1" smtClean="0"/>
              <a:t>Portnuté</a:t>
            </a:r>
            <a:r>
              <a:rPr lang="sk-SK" sz="4600" dirty="0" smtClean="0"/>
              <a:t> </a:t>
            </a:r>
            <a:r>
              <a:rPr lang="sk-SK" sz="4600" dirty="0" err="1" smtClean="0"/>
              <a:t>Stanford</a:t>
            </a:r>
            <a:r>
              <a:rPr lang="sk-SK" sz="4600" dirty="0" smtClean="0"/>
              <a:t> NLP, </a:t>
            </a:r>
            <a:r>
              <a:rPr lang="sk-SK" sz="4600" dirty="0" err="1" smtClean="0"/>
              <a:t>OpenNLP</a:t>
            </a:r>
            <a:r>
              <a:rPr lang="sk-SK" sz="4600" dirty="0" smtClean="0"/>
              <a:t>, Punkt </a:t>
            </a:r>
            <a:r>
              <a:rPr lang="sk-SK" sz="4600" dirty="0" err="1" smtClean="0"/>
              <a:t>Tokenizer</a:t>
            </a:r>
            <a:r>
              <a:rPr lang="sk-SK" sz="4600" dirty="0" smtClean="0"/>
              <a:t> z NLTK</a:t>
            </a:r>
          </a:p>
          <a:p>
            <a:r>
              <a:rPr lang="sk-SK" sz="4600" b="1" dirty="0" smtClean="0"/>
              <a:t>Punkt </a:t>
            </a:r>
            <a:r>
              <a:rPr lang="sk-SK" sz="4600" b="1" dirty="0" err="1" smtClean="0"/>
              <a:t>Segmenter</a:t>
            </a:r>
            <a:endParaRPr lang="sk-SK" sz="4600" b="1" dirty="0" smtClean="0"/>
          </a:p>
          <a:p>
            <a:pPr lvl="1"/>
            <a:r>
              <a:rPr lang="sk-SK" sz="4000" dirty="0" smtClean="0"/>
              <a:t>Segmentácia textu na vety</a:t>
            </a:r>
          </a:p>
          <a:p>
            <a:pPr lvl="1"/>
            <a:r>
              <a:rPr lang="sk-SK" sz="4000" dirty="0" smtClean="0"/>
              <a:t>Učenie bez učiteľa </a:t>
            </a:r>
            <a:r>
              <a:rPr lang="en-US" sz="4000" dirty="0" smtClean="0"/>
              <a:t>=&gt; </a:t>
            </a:r>
            <a:r>
              <a:rPr lang="sk-SK" sz="4000" dirty="0" smtClean="0"/>
              <a:t>nezávislý na jazyku</a:t>
            </a:r>
          </a:p>
          <a:p>
            <a:pPr lvl="1"/>
            <a:endParaRPr lang="sk-SK" sz="3600" dirty="0" smtClean="0"/>
          </a:p>
          <a:p>
            <a:pPr marL="0" indent="0">
              <a:buNone/>
            </a:pPr>
            <a:r>
              <a:rPr lang="sk-SK" dirty="0" err="1" smtClean="0">
                <a:latin typeface="Lucida Console" pitchFamily="49" charset="0"/>
              </a:rPr>
              <a:t>trainer</a:t>
            </a:r>
            <a:r>
              <a:rPr lang="sk-SK" dirty="0" smtClean="0">
                <a:latin typeface="Lucida Console" pitchFamily="49" charset="0"/>
              </a:rPr>
              <a:t> </a:t>
            </a:r>
            <a:r>
              <a:rPr lang="sk-SK" dirty="0">
                <a:latin typeface="Lucida Console" pitchFamily="49" charset="0"/>
              </a:rPr>
              <a:t>= </a:t>
            </a:r>
            <a:r>
              <a:rPr lang="sk-SK" dirty="0" err="1">
                <a:latin typeface="Lucida Console" pitchFamily="49" charset="0"/>
              </a:rPr>
              <a:t>Punkt::Trainer.new</a:t>
            </a:r>
            <a:r>
              <a:rPr lang="sk-SK" dirty="0" smtClean="0">
                <a:latin typeface="Lucida Console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# </a:t>
            </a:r>
            <a:r>
              <a:rPr lang="sk-SK" dirty="0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učí sa </a:t>
            </a:r>
            <a:r>
              <a:rPr lang="sk-SK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inkrementálne</a:t>
            </a:r>
          </a:p>
          <a:p>
            <a:pPr marL="0" indent="0">
              <a:buNone/>
            </a:pPr>
            <a:r>
              <a:rPr lang="sk-SK" dirty="0" err="1" smtClean="0">
                <a:latin typeface="Lucida Console" pitchFamily="49" charset="0"/>
              </a:rPr>
              <a:t>trainer.train</a:t>
            </a:r>
            <a:r>
              <a:rPr lang="sk-SK" dirty="0" smtClean="0">
                <a:latin typeface="Lucida Console" pitchFamily="49" charset="0"/>
              </a:rPr>
              <a:t>(</a:t>
            </a:r>
            <a:r>
              <a:rPr lang="sk-SK" dirty="0" err="1" smtClean="0">
                <a:latin typeface="Lucida Console" pitchFamily="49" charset="0"/>
              </a:rPr>
              <a:t>trainning_text</a:t>
            </a:r>
            <a:r>
              <a:rPr lang="sk-SK" dirty="0" smtClean="0">
                <a:latin typeface="Lucida Console" pitchFamily="49" charset="0"/>
              </a:rPr>
              <a:t>) </a:t>
            </a:r>
          </a:p>
          <a:p>
            <a:pPr marL="0" indent="0">
              <a:buNone/>
            </a:pPr>
            <a:endParaRPr lang="sk-SK" dirty="0" smtClean="0">
              <a:latin typeface="Lucida Console" pitchFamily="49" charset="0"/>
            </a:endParaRPr>
          </a:p>
          <a:p>
            <a:pPr marL="0" indent="0">
              <a:buNone/>
            </a:pPr>
            <a:r>
              <a:rPr lang="sk-SK" dirty="0" err="1" smtClean="0">
                <a:latin typeface="Lucida Console" pitchFamily="49" charset="0"/>
              </a:rPr>
              <a:t>tokenizer</a:t>
            </a:r>
            <a:r>
              <a:rPr lang="sk-SK" dirty="0" smtClean="0">
                <a:latin typeface="Lucida Console" pitchFamily="49" charset="0"/>
              </a:rPr>
              <a:t> </a:t>
            </a:r>
            <a:r>
              <a:rPr lang="sk-SK" dirty="0">
                <a:latin typeface="Lucida Console" pitchFamily="49" charset="0"/>
              </a:rPr>
              <a:t>= </a:t>
            </a:r>
            <a:r>
              <a:rPr lang="sk-SK" dirty="0" err="1">
                <a:latin typeface="Lucida Console" pitchFamily="49" charset="0"/>
              </a:rPr>
              <a:t>Punkt::</a:t>
            </a:r>
            <a:r>
              <a:rPr lang="sk-SK" dirty="0" err="1" smtClean="0">
                <a:latin typeface="Lucida Console" pitchFamily="49" charset="0"/>
              </a:rPr>
              <a:t>SentenceTokenizer.new</a:t>
            </a:r>
            <a:r>
              <a:rPr lang="sk-SK" dirty="0" smtClean="0">
                <a:latin typeface="Lucida Console" pitchFamily="49" charset="0"/>
              </a:rPr>
              <a:t>(</a:t>
            </a:r>
            <a:r>
              <a:rPr lang="sk-SK" dirty="0" err="1" smtClean="0">
                <a:latin typeface="Lucida Console" pitchFamily="49" charset="0"/>
              </a:rPr>
              <a:t>trainer.parameters</a:t>
            </a:r>
            <a:r>
              <a:rPr lang="sk-SK" dirty="0" smtClean="0">
                <a:latin typeface="Lucida Console" pitchFamily="49" charset="0"/>
              </a:rPr>
              <a:t>) </a:t>
            </a:r>
            <a:endParaRPr lang="sk-SK" dirty="0">
              <a:latin typeface="Lucida Console" pitchFamily="49" charset="0"/>
            </a:endParaRPr>
          </a:p>
          <a:p>
            <a:pPr marL="0" indent="0">
              <a:buNone/>
            </a:pPr>
            <a:r>
              <a:rPr lang="sk-SK" dirty="0" err="1" smtClean="0">
                <a:latin typeface="Lucida Console" pitchFamily="49" charset="0"/>
              </a:rPr>
              <a:t>result</a:t>
            </a:r>
            <a:r>
              <a:rPr lang="sk-SK" dirty="0" smtClean="0">
                <a:latin typeface="Lucida Console" pitchFamily="49" charset="0"/>
              </a:rPr>
              <a:t> </a:t>
            </a:r>
            <a:r>
              <a:rPr lang="sk-SK" dirty="0">
                <a:latin typeface="Lucida Console" pitchFamily="49" charset="0"/>
              </a:rPr>
              <a:t>= </a:t>
            </a:r>
            <a:r>
              <a:rPr lang="sk-SK" dirty="0" err="1" smtClean="0">
                <a:latin typeface="Lucida Console" pitchFamily="49" charset="0"/>
              </a:rPr>
              <a:t>tokenizer.sentences_from_text</a:t>
            </a:r>
            <a:r>
              <a:rPr lang="sk-SK" dirty="0" smtClean="0">
                <a:latin typeface="Lucida Console" pitchFamily="49" charset="0"/>
              </a:rPr>
              <a:t>(text)</a:t>
            </a:r>
            <a:endParaRPr lang="sk-SK" dirty="0">
              <a:latin typeface="Lucida Console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4973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Dostupné nástroje v Ruby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lnSpcReduction="10000"/>
          </a:bodyPr>
          <a:lstStyle/>
          <a:p>
            <a:r>
              <a:rPr lang="sk-SK" b="1" dirty="0" smtClean="0"/>
              <a:t>TREAT: </a:t>
            </a:r>
            <a:r>
              <a:rPr lang="sk-SK" b="1" dirty="0" err="1" smtClean="0"/>
              <a:t>The</a:t>
            </a:r>
            <a:r>
              <a:rPr lang="sk-SK" b="1" dirty="0" smtClean="0"/>
              <a:t> Ruby NLP </a:t>
            </a:r>
            <a:r>
              <a:rPr lang="sk-SK" b="1" dirty="0" err="1" smtClean="0"/>
              <a:t>Toolkit</a:t>
            </a:r>
            <a:endParaRPr lang="sk-SK" b="1" dirty="0" smtClean="0"/>
          </a:p>
          <a:p>
            <a:pPr lvl="1"/>
            <a:r>
              <a:rPr lang="sk-SK" dirty="0" smtClean="0"/>
              <a:t>Jednotné rozhranie pre viacero knižníc (vrátane </a:t>
            </a:r>
            <a:r>
              <a:rPr lang="sk-SK" dirty="0" err="1" smtClean="0"/>
              <a:t>Stanford</a:t>
            </a:r>
            <a:r>
              <a:rPr lang="sk-SK" dirty="0" smtClean="0"/>
              <a:t> NLP, </a:t>
            </a:r>
            <a:r>
              <a:rPr lang="sk-SK" dirty="0" err="1" smtClean="0"/>
              <a:t>Open</a:t>
            </a:r>
            <a:r>
              <a:rPr lang="sk-SK" dirty="0" smtClean="0"/>
              <a:t> NLP, Punkt </a:t>
            </a:r>
            <a:r>
              <a:rPr lang="sk-SK" dirty="0" err="1" smtClean="0"/>
              <a:t>Segmentera</a:t>
            </a:r>
            <a:r>
              <a:rPr lang="sk-SK" dirty="0" smtClean="0"/>
              <a:t> atď.)</a:t>
            </a:r>
          </a:p>
          <a:p>
            <a:pPr lvl="1"/>
            <a:r>
              <a:rPr lang="sk-SK" dirty="0" smtClean="0"/>
              <a:t>Čiastočná podpora ďalších jazykov: nemčina, francúzština, románske jazyky</a:t>
            </a:r>
          </a:p>
          <a:p>
            <a:pPr lvl="1"/>
            <a:r>
              <a:rPr lang="sk-SK" dirty="0" smtClean="0"/>
              <a:t>Extrakcia textu z PDF, HTML, XML, Word, ... + OCR</a:t>
            </a:r>
          </a:p>
          <a:p>
            <a:pPr lvl="1"/>
            <a:r>
              <a:rPr lang="sk-SK" dirty="0" smtClean="0"/>
              <a:t>Segmentácia textu, POS </a:t>
            </a:r>
            <a:r>
              <a:rPr lang="sk-SK" dirty="0" err="1" smtClean="0"/>
              <a:t>tagging</a:t>
            </a:r>
            <a:r>
              <a:rPr lang="sk-SK" dirty="0" smtClean="0"/>
              <a:t>, rozpoznanie jazyka, identifikácie </a:t>
            </a:r>
            <a:r>
              <a:rPr lang="sk-SK" dirty="0"/>
              <a:t>tém (LDA)</a:t>
            </a:r>
            <a:endParaRPr lang="sk-SK" dirty="0" smtClean="0"/>
          </a:p>
          <a:p>
            <a:pPr lvl="1"/>
            <a:r>
              <a:rPr lang="sk-SK" dirty="0" smtClean="0"/>
              <a:t>Rozhranie nad </a:t>
            </a:r>
            <a:r>
              <a:rPr lang="sk-SK" dirty="0" err="1" smtClean="0"/>
              <a:t>WordNetom</a:t>
            </a:r>
            <a:endParaRPr lang="sk-SK" dirty="0" smtClean="0"/>
          </a:p>
          <a:p>
            <a:pPr lvl="1"/>
            <a:r>
              <a:rPr lang="sk-SK" dirty="0" err="1" smtClean="0"/>
              <a:t>Serializácia</a:t>
            </a:r>
            <a:r>
              <a:rPr lang="sk-SK" dirty="0" smtClean="0"/>
              <a:t> do </a:t>
            </a:r>
            <a:r>
              <a:rPr lang="sk-SK" dirty="0" err="1" smtClean="0"/>
              <a:t>MongoDB</a:t>
            </a:r>
            <a:endParaRPr lang="sk-SK" dirty="0" smtClean="0"/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955839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Dostupné nástroje v Ruby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TREAT: </a:t>
            </a:r>
            <a:r>
              <a:rPr lang="sk-SK" b="1" dirty="0" err="1" smtClean="0"/>
              <a:t>The</a:t>
            </a:r>
            <a:r>
              <a:rPr lang="sk-SK" b="1" dirty="0" smtClean="0"/>
              <a:t> Ruby NLP </a:t>
            </a:r>
            <a:r>
              <a:rPr lang="sk-SK" b="1" dirty="0" err="1" smtClean="0"/>
              <a:t>Toolkit</a:t>
            </a:r>
            <a:endParaRPr lang="sk-SK" b="1" dirty="0" smtClean="0"/>
          </a:p>
          <a:p>
            <a:pPr lvl="1"/>
            <a:r>
              <a:rPr lang="sk-SK" dirty="0" smtClean="0"/>
              <a:t>Práca s dokumentmi, </a:t>
            </a:r>
            <a:r>
              <a:rPr lang="sk-SK" dirty="0" err="1" smtClean="0"/>
              <a:t>chunkami</a:t>
            </a:r>
            <a:r>
              <a:rPr lang="sk-SK" dirty="0" smtClean="0"/>
              <a:t>, odsekmi (paragrafmi), slovami</a:t>
            </a:r>
          </a:p>
          <a:p>
            <a:pPr lvl="1"/>
            <a:r>
              <a:rPr lang="sk-SK" dirty="0" smtClean="0"/>
              <a:t>Dokumenty z disku, URL alebo z </a:t>
            </a:r>
            <a:r>
              <a:rPr lang="sk-SK" dirty="0" err="1" smtClean="0"/>
              <a:t>MongoDB</a:t>
            </a:r>
            <a:endParaRPr lang="sk-SK" dirty="0" smtClean="0"/>
          </a:p>
          <a:p>
            <a:pPr marL="457200" lvl="1" indent="0">
              <a:buNone/>
            </a:pPr>
            <a:r>
              <a:rPr lang="sk-SK" sz="2400" dirty="0" smtClean="0">
                <a:latin typeface="Lucida Console" pitchFamily="49" charset="0"/>
              </a:rPr>
              <a:t>	d </a:t>
            </a:r>
            <a:r>
              <a:rPr lang="sk-SK" sz="2400" dirty="0">
                <a:latin typeface="Lucida Console" pitchFamily="49" charset="0"/>
              </a:rPr>
              <a:t>= </a:t>
            </a:r>
            <a:r>
              <a:rPr lang="sk-SK" sz="2400" dirty="0" err="1">
                <a:latin typeface="Lucida Console" pitchFamily="49" charset="0"/>
              </a:rPr>
              <a:t>document</a:t>
            </a:r>
            <a:r>
              <a:rPr lang="sk-SK" sz="2400" dirty="0">
                <a:latin typeface="Lucida Console" pitchFamily="49" charset="0"/>
              </a:rPr>
              <a:t>({</a:t>
            </a:r>
            <a:r>
              <a:rPr lang="sk-SK" sz="2400" dirty="0" err="1">
                <a:latin typeface="Lucida Console" pitchFamily="49" charset="0"/>
              </a:rPr>
              <a:t>id</a:t>
            </a:r>
            <a:r>
              <a:rPr lang="sk-SK" sz="2400" dirty="0">
                <a:latin typeface="Lucida Console" pitchFamily="49" charset="0"/>
              </a:rPr>
              <a:t>: 103757301323</a:t>
            </a:r>
            <a:r>
              <a:rPr lang="sk-SK" sz="2400" dirty="0" smtClean="0">
                <a:latin typeface="Lucida Console" pitchFamily="49" charset="0"/>
              </a:rPr>
              <a:t>})</a:t>
            </a:r>
            <a:endParaRPr lang="sk-SK" dirty="0" smtClean="0"/>
          </a:p>
          <a:p>
            <a:pPr lvl="1"/>
            <a:r>
              <a:rPr lang="sk-SK" dirty="0" smtClean="0"/>
              <a:t>Kolekcie dokumentov z adresárov </a:t>
            </a:r>
          </a:p>
          <a:p>
            <a:pPr lvl="1"/>
            <a:r>
              <a:rPr lang="sk-SK" dirty="0" smtClean="0"/>
              <a:t>Segmentácia na vety</a:t>
            </a:r>
          </a:p>
          <a:p>
            <a:pPr marL="457200" lvl="1" indent="0">
              <a:buNone/>
            </a:pPr>
            <a:r>
              <a:rPr lang="sk-SK" dirty="0" smtClean="0"/>
              <a:t>	</a:t>
            </a:r>
            <a:r>
              <a:rPr lang="en-US" sz="2400" dirty="0" smtClean="0">
                <a:latin typeface="Lucida Console" pitchFamily="49" charset="0"/>
              </a:rPr>
              <a:t>p </a:t>
            </a:r>
            <a:r>
              <a:rPr lang="en-US" sz="2400" dirty="0">
                <a:latin typeface="Lucida Console" pitchFamily="49" charset="0"/>
              </a:rPr>
              <a:t>= paragraph('A walk in the park. A </a:t>
            </a:r>
            <a:r>
              <a:rPr lang="sk-SK" sz="2400" dirty="0" smtClean="0">
                <a:latin typeface="Lucida Console" pitchFamily="49" charset="0"/>
              </a:rPr>
              <a:t>		</a:t>
            </a:r>
            <a:r>
              <a:rPr lang="en-US" sz="2400" dirty="0" smtClean="0">
                <a:latin typeface="Lucida Console" pitchFamily="49" charset="0"/>
              </a:rPr>
              <a:t>trip </a:t>
            </a:r>
            <a:r>
              <a:rPr lang="en-US" sz="2400" dirty="0">
                <a:latin typeface="Lucida Console" pitchFamily="49" charset="0"/>
              </a:rPr>
              <a:t>on a </a:t>
            </a:r>
            <a:r>
              <a:rPr lang="en-US" sz="2400" dirty="0" smtClean="0">
                <a:latin typeface="Lucida Console" pitchFamily="49" charset="0"/>
              </a:rPr>
              <a:t>boat</a:t>
            </a:r>
            <a:r>
              <a:rPr lang="en-US" sz="2400" dirty="0">
                <a:latin typeface="Lucida Console" pitchFamily="49" charset="0"/>
              </a:rPr>
              <a:t>.').segment</a:t>
            </a:r>
            <a:r>
              <a:rPr lang="sk-SK" sz="2400" dirty="0" smtClean="0">
                <a:latin typeface="Lucida Console" pitchFamily="49" charset="0"/>
              </a:rPr>
              <a:t> </a:t>
            </a:r>
            <a:endParaRPr lang="sk-SK" sz="2400" dirty="0">
              <a:latin typeface="Lucida Console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4676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Dostupné nástroje v Ruby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TREAT: </a:t>
            </a:r>
            <a:r>
              <a:rPr lang="sk-SK" b="1" dirty="0" err="1" smtClean="0"/>
              <a:t>The</a:t>
            </a:r>
            <a:r>
              <a:rPr lang="sk-SK" b="1" dirty="0" smtClean="0"/>
              <a:t> Ruby NLP </a:t>
            </a:r>
            <a:r>
              <a:rPr lang="sk-SK" b="1" dirty="0" err="1" smtClean="0"/>
              <a:t>Toolkit</a:t>
            </a:r>
            <a:endParaRPr lang="sk-SK" b="1" dirty="0" smtClean="0"/>
          </a:p>
          <a:p>
            <a:pPr lvl="1"/>
            <a:r>
              <a:rPr lang="sk-SK" dirty="0" smtClean="0"/>
              <a:t>Reťazenie textových procesorov</a:t>
            </a:r>
            <a:endParaRPr lang="sk-SK" sz="2400" dirty="0">
              <a:latin typeface="Lucida Console" pitchFamily="49" charset="0"/>
            </a:endParaRPr>
          </a:p>
          <a:p>
            <a:pPr marL="457200" lvl="1" indent="0">
              <a:buNone/>
            </a:pPr>
            <a:r>
              <a:rPr lang="sk-SK" sz="2400" dirty="0" smtClean="0">
                <a:latin typeface="Lucida Console" pitchFamily="49" charset="0"/>
              </a:rPr>
              <a:t>	</a:t>
            </a:r>
            <a:r>
              <a:rPr lang="en-US" sz="2400" dirty="0" smtClean="0">
                <a:latin typeface="Lucida Console" pitchFamily="49" charset="0"/>
              </a:rPr>
              <a:t>sect.do</a:t>
            </a:r>
            <a:r>
              <a:rPr lang="en-US" sz="2400" dirty="0">
                <a:latin typeface="Lucida Console" pitchFamily="49" charset="0"/>
              </a:rPr>
              <a:t>(:chunk, :segment, :tokenize, </a:t>
            </a:r>
            <a:r>
              <a:rPr lang="sk-SK" sz="2400" dirty="0">
                <a:latin typeface="Lucida Console" pitchFamily="49" charset="0"/>
              </a:rPr>
              <a:t>			</a:t>
            </a:r>
            <a:r>
              <a:rPr lang="en-US" sz="2400" dirty="0">
                <a:latin typeface="Lucida Console" pitchFamily="49" charset="0"/>
              </a:rPr>
              <a:t>:parse)</a:t>
            </a:r>
            <a:endParaRPr lang="sk-SK" sz="2400" dirty="0">
              <a:latin typeface="Lucida Console" pitchFamily="49" charset="0"/>
            </a:endParaRPr>
          </a:p>
          <a:p>
            <a:pPr lvl="1"/>
            <a:r>
              <a:rPr lang="sk-SK" dirty="0" smtClean="0"/>
              <a:t>Anotácie textu</a:t>
            </a:r>
          </a:p>
          <a:p>
            <a:pPr marL="457200" lvl="1" indent="0">
              <a:buNone/>
            </a:pPr>
            <a:r>
              <a:rPr lang="sk-SK" sz="2400" dirty="0" smtClean="0"/>
              <a:t>	</a:t>
            </a:r>
            <a:r>
              <a:rPr lang="en-US" sz="2400" dirty="0" smtClean="0">
                <a:latin typeface="Lucida Console" pitchFamily="49" charset="0"/>
              </a:rPr>
              <a:t>w </a:t>
            </a:r>
            <a:r>
              <a:rPr lang="en-US" sz="2400" dirty="0">
                <a:latin typeface="Lucida Console" pitchFamily="49" charset="0"/>
              </a:rPr>
              <a:t>= word('hello') </a:t>
            </a:r>
            <a:endParaRPr lang="sk-SK" sz="2400" dirty="0" smtClean="0">
              <a:latin typeface="Lucida Console" pitchFamily="49" charset="0"/>
            </a:endParaRPr>
          </a:p>
          <a:p>
            <a:pPr marL="457200" lvl="1" indent="0">
              <a:buNone/>
            </a:pPr>
            <a:r>
              <a:rPr lang="sk-SK" sz="2400" dirty="0" smtClean="0">
                <a:latin typeface="Lucida Console" pitchFamily="49" charset="0"/>
              </a:rPr>
              <a:t>	</a:t>
            </a:r>
            <a:r>
              <a:rPr lang="en-US" sz="2400" dirty="0" err="1" smtClean="0">
                <a:latin typeface="Lucida Console" pitchFamily="49" charset="0"/>
              </a:rPr>
              <a:t>w.set</a:t>
            </a:r>
            <a:r>
              <a:rPr lang="en-US" sz="2400" dirty="0" smtClean="0">
                <a:latin typeface="Lucida Console" pitchFamily="49" charset="0"/>
              </a:rPr>
              <a:t> </a:t>
            </a:r>
            <a:r>
              <a:rPr lang="en-US" sz="2400" dirty="0">
                <a:latin typeface="Lucida Console" pitchFamily="49" charset="0"/>
              </a:rPr>
              <a:t>:topic, "</a:t>
            </a:r>
            <a:r>
              <a:rPr lang="en-US" sz="2400" dirty="0" smtClean="0">
                <a:latin typeface="Lucida Console" pitchFamily="49" charset="0"/>
              </a:rPr>
              <a:t>conversation</a:t>
            </a:r>
            <a:r>
              <a:rPr lang="en-US" sz="2400" dirty="0">
                <a:latin typeface="Lucida Console" pitchFamily="49" charset="0"/>
              </a:rPr>
              <a:t> "</a:t>
            </a:r>
            <a:endParaRPr lang="sk-SK" sz="2400" dirty="0" smtClean="0">
              <a:latin typeface="Lucida Console" pitchFamily="49" charset="0"/>
            </a:endParaRPr>
          </a:p>
          <a:p>
            <a:pPr marL="457200" lvl="1" indent="0">
              <a:buNone/>
            </a:pPr>
            <a:r>
              <a:rPr lang="sk-SK" sz="2400" dirty="0">
                <a:latin typeface="Lucida Console" pitchFamily="49" charset="0"/>
              </a:rPr>
              <a:t>	</a:t>
            </a:r>
            <a:endParaRPr lang="sk-SK" sz="2400" dirty="0" smtClean="0">
              <a:latin typeface="Lucida Console" pitchFamily="49" charset="0"/>
            </a:endParaRPr>
          </a:p>
          <a:p>
            <a:pPr marL="457200" lvl="1" indent="0">
              <a:buNone/>
            </a:pPr>
            <a:r>
              <a:rPr lang="sk-SK" sz="2400" dirty="0">
                <a:latin typeface="Lucida Console" pitchFamily="49" charset="0"/>
              </a:rPr>
              <a:t>	</a:t>
            </a:r>
            <a:r>
              <a:rPr lang="sk-SK" sz="2400" dirty="0" err="1" smtClean="0">
                <a:latin typeface="Lucida Console" pitchFamily="49" charset="0"/>
              </a:rPr>
              <a:t>puts</a:t>
            </a:r>
            <a:r>
              <a:rPr lang="sk-SK" sz="2400" dirty="0" smtClean="0">
                <a:latin typeface="Lucida Console" pitchFamily="49" charset="0"/>
              </a:rPr>
              <a:t> </a:t>
            </a:r>
            <a:r>
              <a:rPr lang="sk-SK" sz="2400" dirty="0" err="1" smtClean="0">
                <a:latin typeface="Lucida Console" pitchFamily="49" charset="0"/>
              </a:rPr>
              <a:t>w.language</a:t>
            </a:r>
            <a:endParaRPr lang="sk-SK" sz="2400" dirty="0" smtClean="0">
              <a:latin typeface="Lucida Console" pitchFamily="49" charset="0"/>
            </a:endParaRPr>
          </a:p>
          <a:p>
            <a:pPr lvl="1"/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2060889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Dostupné nástroje v Ruby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TREAT: </a:t>
            </a:r>
            <a:r>
              <a:rPr lang="sk-SK" b="1" dirty="0" err="1" smtClean="0"/>
              <a:t>The</a:t>
            </a:r>
            <a:r>
              <a:rPr lang="sk-SK" b="1" dirty="0" smtClean="0"/>
              <a:t> Ruby NLP </a:t>
            </a:r>
            <a:r>
              <a:rPr lang="sk-SK" b="1" dirty="0" err="1" smtClean="0"/>
              <a:t>Toolkit</a:t>
            </a:r>
            <a:endParaRPr lang="sk-SK" b="1" dirty="0" smtClean="0"/>
          </a:p>
          <a:p>
            <a:pPr lvl="1"/>
            <a:r>
              <a:rPr lang="sk-SK" dirty="0" smtClean="0"/>
              <a:t>POS </a:t>
            </a:r>
            <a:r>
              <a:rPr lang="sk-SK" dirty="0" err="1" smtClean="0"/>
              <a:t>tagy</a:t>
            </a:r>
            <a:r>
              <a:rPr lang="sk-SK" dirty="0" smtClean="0"/>
              <a:t> ako anotácie</a:t>
            </a:r>
          </a:p>
          <a:p>
            <a:pPr marL="457200" lvl="1" indent="0">
              <a:buNone/>
            </a:pPr>
            <a:r>
              <a:rPr lang="sk-SK" dirty="0"/>
              <a:t>	</a:t>
            </a:r>
            <a:r>
              <a:rPr lang="sk-SK" dirty="0" smtClean="0"/>
              <a:t>'</a:t>
            </a:r>
            <a:r>
              <a:rPr lang="sk-SK" dirty="0" err="1" smtClean="0"/>
              <a:t>running</a:t>
            </a:r>
            <a:r>
              <a:rPr lang="sk-SK" dirty="0" err="1"/>
              <a:t>'.tag</a:t>
            </a:r>
            <a:r>
              <a:rPr lang="sk-SK" dirty="0"/>
              <a:t> </a:t>
            </a:r>
            <a:r>
              <a:rPr lang="sk-SK" dirty="0" smtClean="0"/>
              <a:t>              </a:t>
            </a:r>
            <a:r>
              <a:rPr lang="sk-SK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# </a:t>
            </a:r>
            <a:r>
              <a:rPr lang="sk-SK" dirty="0">
                <a:solidFill>
                  <a:schemeClr val="tx1">
                    <a:lumMod val="65000"/>
                    <a:lumOff val="35000"/>
                  </a:schemeClr>
                </a:solidFill>
              </a:rPr>
              <a:t>=&gt; "VBG" </a:t>
            </a:r>
            <a:endParaRPr lang="sk-SK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lvl="1" indent="0">
              <a:buNone/>
            </a:pPr>
            <a:r>
              <a:rPr lang="sk-SK" dirty="0"/>
              <a:t>	</a:t>
            </a:r>
            <a:r>
              <a:rPr lang="sk-SK" dirty="0" smtClean="0"/>
              <a:t>'</a:t>
            </a:r>
            <a:r>
              <a:rPr lang="sk-SK" dirty="0" err="1" smtClean="0"/>
              <a:t>running</a:t>
            </a:r>
            <a:r>
              <a:rPr lang="sk-SK" dirty="0" err="1"/>
              <a:t>'.category</a:t>
            </a:r>
            <a:r>
              <a:rPr lang="sk-SK" dirty="0"/>
              <a:t> </a:t>
            </a:r>
            <a:r>
              <a:rPr lang="sk-SK" dirty="0" smtClean="0"/>
              <a:t>    </a:t>
            </a:r>
            <a:r>
              <a:rPr lang="sk-SK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# </a:t>
            </a:r>
            <a:r>
              <a:rPr lang="sk-SK" dirty="0">
                <a:solidFill>
                  <a:schemeClr val="tx1">
                    <a:lumMod val="65000"/>
                    <a:lumOff val="35000"/>
                  </a:schemeClr>
                </a:solidFill>
              </a:rPr>
              <a:t>=&gt; </a:t>
            </a:r>
            <a:r>
              <a:rPr lang="sk-SK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"</a:t>
            </a:r>
            <a:r>
              <a:rPr lang="sk-SK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noun</a:t>
            </a:r>
            <a:r>
              <a:rPr lang="sk-SK" dirty="0">
                <a:solidFill>
                  <a:schemeClr val="tx1">
                    <a:lumMod val="65000"/>
                    <a:lumOff val="35000"/>
                  </a:schemeClr>
                </a:solidFill>
              </a:rPr>
              <a:t>" </a:t>
            </a:r>
            <a:endParaRPr lang="sk-SK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lvl="1" indent="0">
              <a:buNone/>
            </a:pPr>
            <a:r>
              <a:rPr lang="sk-SK" dirty="0"/>
              <a:t>	</a:t>
            </a:r>
            <a:r>
              <a:rPr lang="sk-SK" dirty="0" smtClean="0"/>
              <a:t>'</a:t>
            </a:r>
            <a:r>
              <a:rPr lang="sk-SK" dirty="0" err="1" smtClean="0"/>
              <a:t>inflection</a:t>
            </a:r>
            <a:r>
              <a:rPr lang="sk-SK" dirty="0" err="1"/>
              <a:t>'.tag</a:t>
            </a:r>
            <a:r>
              <a:rPr lang="sk-SK" dirty="0"/>
              <a:t> </a:t>
            </a:r>
            <a:r>
              <a:rPr lang="sk-SK" dirty="0" smtClean="0"/>
              <a:t>           </a:t>
            </a:r>
            <a:r>
              <a:rPr lang="sk-SK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# </a:t>
            </a:r>
            <a:r>
              <a:rPr lang="sk-SK" dirty="0">
                <a:solidFill>
                  <a:schemeClr val="tx1">
                    <a:lumMod val="65000"/>
                    <a:lumOff val="35000"/>
                  </a:schemeClr>
                </a:solidFill>
              </a:rPr>
              <a:t>=&gt; "NN" </a:t>
            </a:r>
            <a:r>
              <a:rPr lang="sk-SK" dirty="0" smtClean="0"/>
              <a:t>	</a:t>
            </a:r>
          </a:p>
          <a:p>
            <a:pPr marL="457200" lvl="1" indent="0">
              <a:buNone/>
            </a:pPr>
            <a:r>
              <a:rPr lang="sk-SK" dirty="0"/>
              <a:t>	</a:t>
            </a:r>
            <a:r>
              <a:rPr lang="sk-SK" dirty="0" smtClean="0"/>
              <a:t>'</a:t>
            </a:r>
            <a:r>
              <a:rPr lang="sk-SK" dirty="0" err="1" smtClean="0"/>
              <a:t>inflection</a:t>
            </a:r>
            <a:r>
              <a:rPr lang="sk-SK" dirty="0" err="1"/>
              <a:t>'.category</a:t>
            </a:r>
            <a:r>
              <a:rPr lang="sk-SK" dirty="0"/>
              <a:t> </a:t>
            </a:r>
            <a:r>
              <a:rPr lang="sk-SK" dirty="0" smtClean="0"/>
              <a:t> </a:t>
            </a:r>
            <a:r>
              <a:rPr lang="sk-SK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# </a:t>
            </a:r>
            <a:r>
              <a:rPr lang="sk-SK" dirty="0">
                <a:solidFill>
                  <a:schemeClr val="tx1">
                    <a:lumMod val="65000"/>
                    <a:lumOff val="35000"/>
                  </a:schemeClr>
                </a:solidFill>
              </a:rPr>
              <a:t>=&gt; "</a:t>
            </a:r>
            <a:r>
              <a:rPr lang="sk-SK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noun</a:t>
            </a:r>
            <a:r>
              <a:rPr lang="sk-SK" dirty="0">
                <a:solidFill>
                  <a:schemeClr val="tx1">
                    <a:lumMod val="65000"/>
                    <a:lumOff val="35000"/>
                  </a:schemeClr>
                </a:solidFill>
              </a:rPr>
              <a:t>"</a:t>
            </a:r>
            <a:endParaRPr lang="sk-SK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372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6000" dirty="0" smtClean="0"/>
              <a:t>I made her duck.</a:t>
            </a:r>
            <a:endParaRPr lang="sk-SK" sz="6000" dirty="0"/>
          </a:p>
        </p:txBody>
      </p:sp>
    </p:spTree>
    <p:extLst>
      <p:ext uri="{BB962C8B-B14F-4D97-AF65-F5344CB8AC3E}">
        <p14:creationId xmlns:p14="http://schemas.microsoft.com/office/powerpoint/2010/main" val="26596735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Dostupné nástroje v Ruby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257800"/>
          </a:xfrm>
        </p:spPr>
        <p:txBody>
          <a:bodyPr>
            <a:normAutofit fontScale="85000" lnSpcReduction="20000"/>
          </a:bodyPr>
          <a:lstStyle/>
          <a:p>
            <a:r>
              <a:rPr lang="sk-SK" sz="3900" b="1" dirty="0" smtClean="0"/>
              <a:t>TREAT: </a:t>
            </a:r>
            <a:r>
              <a:rPr lang="sk-SK" sz="3900" b="1" dirty="0" err="1" smtClean="0"/>
              <a:t>The</a:t>
            </a:r>
            <a:r>
              <a:rPr lang="sk-SK" sz="3900" b="1" dirty="0" smtClean="0"/>
              <a:t> Ruby NLP </a:t>
            </a:r>
            <a:r>
              <a:rPr lang="sk-SK" sz="3900" b="1" dirty="0" err="1" smtClean="0"/>
              <a:t>Toolkit</a:t>
            </a:r>
            <a:endParaRPr lang="sk-SK" sz="3900" b="1" dirty="0" smtClean="0"/>
          </a:p>
          <a:p>
            <a:pPr lvl="1"/>
            <a:r>
              <a:rPr lang="sk-SK" sz="3000" dirty="0" smtClean="0"/>
              <a:t>Rozhranie nad </a:t>
            </a:r>
            <a:r>
              <a:rPr lang="sk-SK" sz="3000" dirty="0" err="1" smtClean="0"/>
              <a:t>WordNet-om</a:t>
            </a:r>
            <a:endParaRPr lang="sk-SK" sz="3000" dirty="0"/>
          </a:p>
          <a:p>
            <a:pPr marL="457200" lvl="1" indent="0">
              <a:buNone/>
            </a:pPr>
            <a:endParaRPr lang="sk-SK" sz="2600" dirty="0" smtClean="0">
              <a:latin typeface="Lucida Console" pitchFamily="49" charset="0"/>
            </a:endParaRPr>
          </a:p>
          <a:p>
            <a:pPr marL="457200" lvl="1" indent="0">
              <a:buNone/>
            </a:pPr>
            <a:r>
              <a:rPr lang="sk-SK" sz="2600" dirty="0" smtClean="0">
                <a:latin typeface="Lucida Console" pitchFamily="49" charset="0"/>
              </a:rPr>
              <a:t>'</a:t>
            </a:r>
            <a:r>
              <a:rPr lang="sk-SK" sz="2600" dirty="0" err="1" smtClean="0">
                <a:latin typeface="Lucida Console" pitchFamily="49" charset="0"/>
              </a:rPr>
              <a:t>ripe</a:t>
            </a:r>
            <a:r>
              <a:rPr lang="sk-SK" sz="2600" dirty="0" err="1">
                <a:latin typeface="Lucida Console" pitchFamily="49" charset="0"/>
              </a:rPr>
              <a:t>'.synonyms</a:t>
            </a:r>
            <a:r>
              <a:rPr lang="sk-SK" sz="2600" dirty="0">
                <a:latin typeface="Lucida Console" pitchFamily="49" charset="0"/>
              </a:rPr>
              <a:t> </a:t>
            </a:r>
            <a:endParaRPr lang="sk-SK" sz="2600" dirty="0" smtClean="0">
              <a:latin typeface="Lucida Console" pitchFamily="49" charset="0"/>
            </a:endParaRPr>
          </a:p>
          <a:p>
            <a:pPr marL="457200" lvl="1" indent="0">
              <a:buNone/>
            </a:pPr>
            <a:r>
              <a:rPr lang="sk-SK" sz="2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# </a:t>
            </a:r>
            <a:r>
              <a:rPr lang="sk-SK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=&gt; ["</a:t>
            </a:r>
            <a:r>
              <a:rPr lang="sk-SK" sz="2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mature</a:t>
            </a:r>
            <a:r>
              <a:rPr lang="sk-SK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", "</a:t>
            </a:r>
            <a:r>
              <a:rPr lang="sk-SK" sz="2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ripe</a:t>
            </a:r>
            <a:r>
              <a:rPr lang="sk-SK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(p)", "</a:t>
            </a:r>
            <a:r>
              <a:rPr lang="sk-SK" sz="2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good</a:t>
            </a:r>
            <a:r>
              <a:rPr lang="sk-SK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", "</a:t>
            </a:r>
            <a:r>
              <a:rPr lang="sk-SK" sz="2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right</a:t>
            </a:r>
            <a:r>
              <a:rPr lang="sk-SK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", "</a:t>
            </a:r>
            <a:r>
              <a:rPr lang="sk-SK" sz="2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advanced</a:t>
            </a:r>
            <a:r>
              <a:rPr lang="sk-SK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"] </a:t>
            </a:r>
            <a:endParaRPr lang="sk-SK" sz="2600" dirty="0" smtClean="0">
              <a:solidFill>
                <a:schemeClr val="tx1">
                  <a:lumMod val="65000"/>
                  <a:lumOff val="35000"/>
                </a:schemeClr>
              </a:solidFill>
              <a:latin typeface="Lucida Console" pitchFamily="49" charset="0"/>
            </a:endParaRPr>
          </a:p>
          <a:p>
            <a:pPr marL="457200" lvl="1" indent="0">
              <a:buNone/>
            </a:pPr>
            <a:r>
              <a:rPr lang="sk-SK" sz="2600" dirty="0" smtClean="0">
                <a:latin typeface="Lucida Console" pitchFamily="49" charset="0"/>
              </a:rPr>
              <a:t>'</a:t>
            </a:r>
            <a:r>
              <a:rPr lang="sk-SK" sz="2600" dirty="0" err="1" smtClean="0">
                <a:latin typeface="Lucida Console" pitchFamily="49" charset="0"/>
              </a:rPr>
              <a:t>ripe</a:t>
            </a:r>
            <a:r>
              <a:rPr lang="sk-SK" sz="2600" dirty="0" err="1">
                <a:latin typeface="Lucida Console" pitchFamily="49" charset="0"/>
              </a:rPr>
              <a:t>'.antonyms</a:t>
            </a:r>
            <a:r>
              <a:rPr lang="sk-SK" sz="2600" dirty="0">
                <a:latin typeface="Lucida Console" pitchFamily="49" charset="0"/>
              </a:rPr>
              <a:t> </a:t>
            </a:r>
            <a:endParaRPr lang="sk-SK" sz="2600" dirty="0" smtClean="0">
              <a:latin typeface="Lucida Console" pitchFamily="49" charset="0"/>
            </a:endParaRPr>
          </a:p>
          <a:p>
            <a:pPr marL="457200" lvl="1" indent="0">
              <a:buNone/>
            </a:pPr>
            <a:r>
              <a:rPr lang="sk-SK" sz="2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# </a:t>
            </a:r>
            <a:r>
              <a:rPr lang="sk-SK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=&gt; ["</a:t>
            </a:r>
            <a:r>
              <a:rPr lang="sk-SK" sz="2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green</a:t>
            </a:r>
            <a:r>
              <a:rPr lang="sk-SK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", "</a:t>
            </a:r>
            <a:r>
              <a:rPr lang="sk-SK" sz="2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unripe</a:t>
            </a:r>
            <a:r>
              <a:rPr lang="sk-SK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", "</a:t>
            </a:r>
            <a:r>
              <a:rPr lang="sk-SK" sz="2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unripened</a:t>
            </a:r>
            <a:r>
              <a:rPr lang="sk-SK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", "</a:t>
            </a:r>
            <a:r>
              <a:rPr lang="sk-SK" sz="2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immature</a:t>
            </a:r>
            <a:r>
              <a:rPr lang="sk-SK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"] </a:t>
            </a:r>
            <a:endParaRPr lang="sk-SK" sz="2600" dirty="0" smtClean="0">
              <a:solidFill>
                <a:schemeClr val="tx1">
                  <a:lumMod val="65000"/>
                  <a:lumOff val="35000"/>
                </a:schemeClr>
              </a:solidFill>
              <a:latin typeface="Lucida Console" pitchFamily="49" charset="0"/>
            </a:endParaRPr>
          </a:p>
          <a:p>
            <a:pPr marL="457200" lvl="1" indent="0">
              <a:buNone/>
            </a:pPr>
            <a:r>
              <a:rPr lang="sk-SK" sz="2600" dirty="0" smtClean="0">
                <a:latin typeface="Lucida Console" pitchFamily="49" charset="0"/>
              </a:rPr>
              <a:t>'</a:t>
            </a:r>
            <a:r>
              <a:rPr lang="sk-SK" sz="2600" dirty="0" err="1" smtClean="0">
                <a:latin typeface="Lucida Console" pitchFamily="49" charset="0"/>
              </a:rPr>
              <a:t>coffee</a:t>
            </a:r>
            <a:r>
              <a:rPr lang="sk-SK" sz="2600" dirty="0" err="1">
                <a:latin typeface="Lucida Console" pitchFamily="49" charset="0"/>
              </a:rPr>
              <a:t>'.hypernyms</a:t>
            </a:r>
            <a:r>
              <a:rPr lang="sk-SK" sz="2600" dirty="0">
                <a:latin typeface="Lucida Console" pitchFamily="49" charset="0"/>
              </a:rPr>
              <a:t> </a:t>
            </a:r>
            <a:endParaRPr lang="sk-SK" sz="2600" dirty="0" smtClean="0">
              <a:latin typeface="Lucida Console" pitchFamily="49" charset="0"/>
            </a:endParaRPr>
          </a:p>
          <a:p>
            <a:pPr marL="457200" lvl="1" indent="0">
              <a:buNone/>
            </a:pPr>
            <a:r>
              <a:rPr lang="sk-SK" sz="2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# </a:t>
            </a:r>
            <a:r>
              <a:rPr lang="sk-SK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=&gt; ["</a:t>
            </a:r>
            <a:r>
              <a:rPr lang="sk-SK" sz="2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beverage</a:t>
            </a:r>
            <a:r>
              <a:rPr lang="sk-SK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", "drink", [...], "</a:t>
            </a:r>
            <a:r>
              <a:rPr lang="sk-SK" sz="2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drinkable</a:t>
            </a:r>
            <a:r>
              <a:rPr lang="sk-SK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", "</a:t>
            </a:r>
            <a:r>
              <a:rPr lang="sk-SK" sz="2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potable</a:t>
            </a:r>
            <a:r>
              <a:rPr lang="sk-SK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"] </a:t>
            </a:r>
            <a:endParaRPr lang="sk-SK" sz="2600" dirty="0" smtClean="0">
              <a:solidFill>
                <a:schemeClr val="tx1">
                  <a:lumMod val="65000"/>
                  <a:lumOff val="35000"/>
                </a:schemeClr>
              </a:solidFill>
              <a:latin typeface="Lucida Console" pitchFamily="49" charset="0"/>
            </a:endParaRPr>
          </a:p>
          <a:p>
            <a:pPr marL="457200" lvl="1" indent="0">
              <a:buNone/>
            </a:pPr>
            <a:r>
              <a:rPr lang="sk-SK" sz="2600" dirty="0" smtClean="0">
                <a:latin typeface="Lucida Console" pitchFamily="49" charset="0"/>
              </a:rPr>
              <a:t>'</a:t>
            </a:r>
            <a:r>
              <a:rPr lang="sk-SK" sz="2600" dirty="0" err="1" smtClean="0">
                <a:latin typeface="Lucida Console" pitchFamily="49" charset="0"/>
              </a:rPr>
              <a:t>juice</a:t>
            </a:r>
            <a:r>
              <a:rPr lang="sk-SK" sz="2600" dirty="0" err="1">
                <a:latin typeface="Lucida Console" pitchFamily="49" charset="0"/>
              </a:rPr>
              <a:t>'.hyponyms</a:t>
            </a:r>
            <a:r>
              <a:rPr lang="sk-SK" sz="2600" dirty="0">
                <a:latin typeface="Lucida Console" pitchFamily="49" charset="0"/>
              </a:rPr>
              <a:t> </a:t>
            </a:r>
            <a:endParaRPr lang="sk-SK" sz="2600" dirty="0" smtClean="0">
              <a:latin typeface="Lucida Console" pitchFamily="49" charset="0"/>
            </a:endParaRPr>
          </a:p>
          <a:p>
            <a:pPr marL="457200" lvl="1" indent="0">
              <a:buNone/>
            </a:pPr>
            <a:r>
              <a:rPr lang="sk-SK" sz="2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# </a:t>
            </a:r>
            <a:r>
              <a:rPr lang="sk-SK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=&gt; ["</a:t>
            </a:r>
            <a:r>
              <a:rPr lang="sk-SK" sz="2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lemon_juice</a:t>
            </a:r>
            <a:r>
              <a:rPr lang="sk-SK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", "</a:t>
            </a:r>
            <a:r>
              <a:rPr lang="sk-SK" sz="2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lime_juice</a:t>
            </a:r>
            <a:r>
              <a:rPr lang="sk-SK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", [...], "</a:t>
            </a:r>
            <a:r>
              <a:rPr lang="sk-SK" sz="2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digestive_fluid</a:t>
            </a:r>
            <a:r>
              <a:rPr lang="sk-SK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"]</a:t>
            </a:r>
          </a:p>
        </p:txBody>
      </p:sp>
    </p:spTree>
    <p:extLst>
      <p:ext uri="{BB962C8B-B14F-4D97-AF65-F5344CB8AC3E}">
        <p14:creationId xmlns:p14="http://schemas.microsoft.com/office/powerpoint/2010/main" val="31307906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Dostupné nástroje v Ruby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257800"/>
          </a:xfrm>
        </p:spPr>
        <p:txBody>
          <a:bodyPr>
            <a:normAutofit/>
          </a:bodyPr>
          <a:lstStyle/>
          <a:p>
            <a:r>
              <a:rPr lang="sk-SK" sz="3900" b="1" dirty="0" smtClean="0"/>
              <a:t>TREAT: </a:t>
            </a:r>
            <a:r>
              <a:rPr lang="sk-SK" sz="3900" b="1" dirty="0" err="1" smtClean="0"/>
              <a:t>The</a:t>
            </a:r>
            <a:r>
              <a:rPr lang="sk-SK" sz="3900" b="1" dirty="0" smtClean="0"/>
              <a:t> Ruby NLP </a:t>
            </a:r>
            <a:r>
              <a:rPr lang="sk-SK" sz="3900" b="1" dirty="0" err="1" smtClean="0"/>
              <a:t>Toolkit</a:t>
            </a:r>
            <a:endParaRPr lang="sk-SK" sz="3900" b="1" dirty="0" smtClean="0"/>
          </a:p>
          <a:p>
            <a:pPr lvl="1"/>
            <a:r>
              <a:rPr lang="sk-SK" sz="3000" dirty="0" smtClean="0"/>
              <a:t>A ďalšie:</a:t>
            </a:r>
          </a:p>
          <a:p>
            <a:pPr marL="457200" lvl="1" indent="0">
              <a:buNone/>
            </a:pPr>
            <a:endParaRPr lang="sk-SK" sz="2400" dirty="0" smtClean="0">
              <a:latin typeface="Lucida Console" pitchFamily="49" charset="0"/>
            </a:endParaRPr>
          </a:p>
          <a:p>
            <a:pPr marL="457200" lvl="1" indent="0">
              <a:buNone/>
            </a:pPr>
            <a:r>
              <a:rPr lang="sk-SK" sz="2400" dirty="0" smtClean="0">
                <a:latin typeface="Lucida Console" pitchFamily="49" charset="0"/>
              </a:rPr>
              <a:t>'</a:t>
            </a:r>
            <a:r>
              <a:rPr lang="sk-SK" sz="2400" dirty="0" err="1" smtClean="0">
                <a:latin typeface="Lucida Console" pitchFamily="49" charset="0"/>
              </a:rPr>
              <a:t>inflection</a:t>
            </a:r>
            <a:r>
              <a:rPr lang="sk-SK" sz="2400" dirty="0" err="1">
                <a:latin typeface="Lucida Console" pitchFamily="49" charset="0"/>
              </a:rPr>
              <a:t>'.plural</a:t>
            </a:r>
            <a:r>
              <a:rPr lang="sk-SK" sz="2400" dirty="0">
                <a:latin typeface="Lucida Console" pitchFamily="49" charset="0"/>
              </a:rPr>
              <a:t> </a:t>
            </a:r>
            <a:r>
              <a:rPr lang="sk-SK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# =&gt; "</a:t>
            </a:r>
            <a:r>
              <a:rPr lang="sk-SK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inflections</a:t>
            </a:r>
            <a:r>
              <a:rPr lang="sk-SK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" </a:t>
            </a:r>
            <a:endParaRPr lang="sk-SK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Lucida Console" pitchFamily="49" charset="0"/>
            </a:endParaRPr>
          </a:p>
          <a:p>
            <a:pPr marL="457200" lvl="1" indent="0">
              <a:buNone/>
            </a:pPr>
            <a:r>
              <a:rPr lang="sk-SK" sz="2400" dirty="0" smtClean="0">
                <a:latin typeface="Lucida Console" pitchFamily="49" charset="0"/>
              </a:rPr>
              <a:t>'</a:t>
            </a:r>
            <a:r>
              <a:rPr lang="sk-SK" sz="2400" dirty="0" err="1" smtClean="0">
                <a:latin typeface="Lucida Console" pitchFamily="49" charset="0"/>
              </a:rPr>
              <a:t>inflections</a:t>
            </a:r>
            <a:r>
              <a:rPr lang="sk-SK" sz="2400" dirty="0" err="1">
                <a:latin typeface="Lucida Console" pitchFamily="49" charset="0"/>
              </a:rPr>
              <a:t>'.singular</a:t>
            </a:r>
            <a:r>
              <a:rPr lang="sk-SK" sz="2400" dirty="0">
                <a:latin typeface="Lucida Console" pitchFamily="49" charset="0"/>
              </a:rPr>
              <a:t> </a:t>
            </a:r>
            <a:r>
              <a:rPr lang="sk-SK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# =&gt; "</a:t>
            </a:r>
            <a:r>
              <a:rPr lang="sk-SK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inflection</a:t>
            </a:r>
            <a:r>
              <a:rPr lang="sk-SK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"</a:t>
            </a:r>
          </a:p>
          <a:p>
            <a:pPr marL="457200" lvl="1" indent="0">
              <a:buNone/>
            </a:pPr>
            <a:r>
              <a:rPr lang="sk-SK" sz="2400" dirty="0" smtClean="0">
                <a:latin typeface="Lucida Console" pitchFamily="49" charset="0"/>
              </a:rPr>
              <a:t>'</a:t>
            </a:r>
            <a:r>
              <a:rPr lang="sk-SK" sz="2400" dirty="0" err="1" smtClean="0">
                <a:latin typeface="Lucida Console" pitchFamily="49" charset="0"/>
              </a:rPr>
              <a:t>running</a:t>
            </a:r>
            <a:r>
              <a:rPr lang="sk-SK" sz="2400" dirty="0" err="1">
                <a:latin typeface="Lucida Console" pitchFamily="49" charset="0"/>
              </a:rPr>
              <a:t>'.infinitive</a:t>
            </a:r>
            <a:r>
              <a:rPr lang="sk-SK" sz="2400" dirty="0">
                <a:latin typeface="Lucida Console" pitchFamily="49" charset="0"/>
              </a:rPr>
              <a:t> </a:t>
            </a:r>
            <a:r>
              <a:rPr lang="sk-SK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# =&gt; "</a:t>
            </a:r>
            <a:r>
              <a:rPr lang="sk-SK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run</a:t>
            </a:r>
            <a:r>
              <a:rPr lang="sk-SK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" </a:t>
            </a:r>
            <a:endParaRPr lang="sk-SK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Lucida Console" pitchFamily="49" charset="0"/>
            </a:endParaRPr>
          </a:p>
          <a:p>
            <a:pPr marL="457200" lvl="1" indent="0">
              <a:buNone/>
            </a:pPr>
            <a:r>
              <a:rPr lang="sk-SK" sz="2400" dirty="0" smtClean="0">
                <a:latin typeface="Lucida Console" pitchFamily="49" charset="0"/>
              </a:rPr>
              <a:t>'</a:t>
            </a:r>
            <a:r>
              <a:rPr lang="sk-SK" sz="2400" dirty="0" err="1" smtClean="0">
                <a:latin typeface="Lucida Console" pitchFamily="49" charset="0"/>
              </a:rPr>
              <a:t>run</a:t>
            </a:r>
            <a:r>
              <a:rPr lang="sk-SK" sz="2400" dirty="0" err="1">
                <a:latin typeface="Lucida Console" pitchFamily="49" charset="0"/>
              </a:rPr>
              <a:t>'.present_participle</a:t>
            </a:r>
            <a:r>
              <a:rPr lang="sk-SK" sz="2400" dirty="0">
                <a:latin typeface="Lucida Console" pitchFamily="49" charset="0"/>
              </a:rPr>
              <a:t> </a:t>
            </a:r>
            <a:r>
              <a:rPr lang="sk-SK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# =&gt; "</a:t>
            </a:r>
            <a:r>
              <a:rPr lang="sk-SK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running</a:t>
            </a:r>
            <a:r>
              <a:rPr lang="sk-SK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" </a:t>
            </a:r>
            <a:endParaRPr lang="sk-SK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Lucida Console" pitchFamily="49" charset="0"/>
            </a:endParaRPr>
          </a:p>
          <a:p>
            <a:pPr marL="457200" lvl="1" indent="0">
              <a:buNone/>
            </a:pPr>
            <a:r>
              <a:rPr lang="sk-SK" sz="2400" dirty="0" smtClean="0">
                <a:latin typeface="Lucida Console" pitchFamily="49" charset="0"/>
              </a:rPr>
              <a:t>'</a:t>
            </a:r>
            <a:r>
              <a:rPr lang="sk-SK" sz="2400" dirty="0" err="1" smtClean="0">
                <a:latin typeface="Lucida Console" pitchFamily="49" charset="0"/>
              </a:rPr>
              <a:t>runs</a:t>
            </a:r>
            <a:r>
              <a:rPr lang="sk-SK" sz="2400" dirty="0" err="1">
                <a:latin typeface="Lucida Console" pitchFamily="49" charset="0"/>
              </a:rPr>
              <a:t>'.plural_verb</a:t>
            </a:r>
            <a:r>
              <a:rPr lang="sk-SK" sz="2400" dirty="0">
                <a:latin typeface="Lucida Console" pitchFamily="49" charset="0"/>
              </a:rPr>
              <a:t> </a:t>
            </a:r>
            <a:r>
              <a:rPr lang="sk-SK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# =&gt; "</a:t>
            </a:r>
            <a:r>
              <a:rPr lang="sk-SK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run</a:t>
            </a:r>
            <a:r>
              <a:rPr lang="sk-SK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"</a:t>
            </a:r>
          </a:p>
          <a:p>
            <a:pPr marL="457200" lvl="1" indent="0">
              <a:buNone/>
            </a:pPr>
            <a:r>
              <a:rPr lang="sk-SK" sz="2400" dirty="0" smtClean="0">
                <a:latin typeface="Lucida Console" pitchFamily="49" charset="0"/>
              </a:rPr>
              <a:t>20.ordinal </a:t>
            </a:r>
            <a:r>
              <a:rPr lang="sk-SK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# =&gt; "</a:t>
            </a:r>
            <a:r>
              <a:rPr lang="sk-SK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twentieth</a:t>
            </a:r>
            <a:r>
              <a:rPr lang="sk-SK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" </a:t>
            </a:r>
            <a:endParaRPr lang="sk-SK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Lucida Console" pitchFamily="49" charset="0"/>
            </a:endParaRPr>
          </a:p>
          <a:p>
            <a:pPr marL="457200" lvl="1" indent="0">
              <a:buNone/>
            </a:pPr>
            <a:r>
              <a:rPr lang="sk-SK" sz="2400" dirty="0" smtClean="0">
                <a:latin typeface="Lucida Console" pitchFamily="49" charset="0"/>
              </a:rPr>
              <a:t>20.cardinal </a:t>
            </a:r>
            <a:r>
              <a:rPr lang="sk-SK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# =&gt; "</a:t>
            </a:r>
            <a:r>
              <a:rPr lang="sk-SK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twenty</a:t>
            </a:r>
            <a:r>
              <a:rPr lang="sk-SK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"</a:t>
            </a:r>
          </a:p>
          <a:p>
            <a:pPr marL="457200" lvl="1" indent="0">
              <a:buNone/>
            </a:pPr>
            <a:endParaRPr lang="sk-SK" sz="2600" dirty="0" smtClean="0">
              <a:latin typeface="Lucida Console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6864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Dostupné nástroje v Ruby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r>
              <a:rPr lang="sk-SK" b="1" dirty="0" err="1" smtClean="0"/>
              <a:t>Linguistics</a:t>
            </a:r>
            <a:endParaRPr lang="sk-SK" b="1" dirty="0" smtClean="0"/>
          </a:p>
          <a:p>
            <a:pPr lvl="1"/>
            <a:r>
              <a:rPr lang="sk-SK" dirty="0" err="1" smtClean="0"/>
              <a:t>Framework</a:t>
            </a:r>
            <a:r>
              <a:rPr lang="sk-SK" dirty="0" smtClean="0"/>
              <a:t> na budovanie jazykových nástrojov v Ruby pre ľubovoľný jazyk</a:t>
            </a:r>
          </a:p>
          <a:p>
            <a:pPr lvl="1"/>
            <a:r>
              <a:rPr lang="sk-SK" dirty="0" smtClean="0"/>
              <a:t>Obsahuje nástroje pre angličtinu</a:t>
            </a:r>
          </a:p>
          <a:p>
            <a:pPr lvl="2"/>
            <a:r>
              <a:rPr lang="sk-SK" dirty="0" err="1" smtClean="0"/>
              <a:t>Pluralizácia</a:t>
            </a:r>
            <a:r>
              <a:rPr lang="sk-SK" dirty="0" smtClean="0"/>
              <a:t>, prevod čísel na slová, kvantifikáciu, časovanie, ...</a:t>
            </a:r>
          </a:p>
          <a:p>
            <a:pPr marL="0" indent="0">
              <a:buNone/>
            </a:pPr>
            <a:endParaRPr lang="sk-SK" sz="2400" dirty="0" smtClean="0">
              <a:latin typeface="Lucida Console" pitchFamily="49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Lucida Console" pitchFamily="49" charset="0"/>
              </a:rPr>
              <a:t>"</a:t>
            </a:r>
            <a:r>
              <a:rPr lang="en-US" sz="2400" dirty="0">
                <a:latin typeface="Lucida Console" pitchFamily="49" charset="0"/>
              </a:rPr>
              <a:t>cow".</a:t>
            </a:r>
            <a:r>
              <a:rPr lang="en-US" sz="2400" dirty="0" err="1">
                <a:latin typeface="Lucida Console" pitchFamily="49" charset="0"/>
              </a:rPr>
              <a:t>en.quantify</a:t>
            </a:r>
            <a:r>
              <a:rPr lang="en-US" sz="2400" dirty="0">
                <a:latin typeface="Lucida Console" pitchFamily="49" charset="0"/>
              </a:rPr>
              <a:t>( 5 )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# =&gt; "several cows"</a:t>
            </a:r>
            <a:endParaRPr lang="sk-SK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Lucida Console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45592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Dostupné nástroje v Ruby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r>
              <a:rPr lang="sk-SK" b="1" dirty="0" err="1" smtClean="0"/>
              <a:t>Linguistics</a:t>
            </a:r>
            <a:endParaRPr lang="sk-SK" b="1" dirty="0" smtClean="0"/>
          </a:p>
          <a:p>
            <a:pPr lvl="1"/>
            <a:r>
              <a:rPr lang="sk-SK" dirty="0" smtClean="0"/>
              <a:t>Integrácia s </a:t>
            </a:r>
            <a:r>
              <a:rPr lang="sk-SK" dirty="0" err="1" smtClean="0"/>
              <a:t>WordNet-om</a:t>
            </a:r>
            <a:r>
              <a:rPr lang="sk-SK" dirty="0"/>
              <a:t> </a:t>
            </a:r>
            <a:r>
              <a:rPr lang="sk-SK" dirty="0" smtClean="0"/>
              <a:t>a </a:t>
            </a:r>
            <a:r>
              <a:rPr lang="sk-SK" dirty="0" err="1" smtClean="0"/>
              <a:t>LinkParser-om</a:t>
            </a:r>
            <a:endParaRPr lang="sk-SK" dirty="0"/>
          </a:p>
          <a:p>
            <a:endParaRPr lang="sk-SK" dirty="0" smtClean="0"/>
          </a:p>
          <a:p>
            <a:pPr marL="0" indent="0">
              <a:buNone/>
            </a:pPr>
            <a:r>
              <a:rPr lang="en-US" sz="2400" dirty="0">
                <a:latin typeface="Lucida Console" pitchFamily="49" charset="0"/>
              </a:rPr>
              <a:t>"he is a big dog".</a:t>
            </a:r>
            <a:r>
              <a:rPr lang="en-US" sz="2400" dirty="0" err="1">
                <a:latin typeface="Lucida Console" pitchFamily="49" charset="0"/>
              </a:rPr>
              <a:t>en.sentence.object.to_s</a:t>
            </a:r>
            <a:r>
              <a:rPr lang="en-US" sz="2400" dirty="0">
                <a:latin typeface="Lucida Console" pitchFamily="49" charset="0"/>
              </a:rPr>
              <a:t> </a:t>
            </a:r>
            <a:endParaRPr lang="sk-SK" sz="2400" dirty="0" smtClean="0">
              <a:latin typeface="Lucida Console" pitchFamily="49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#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=&gt; "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Lucida Console" pitchFamily="49" charset="0"/>
              </a:rPr>
              <a:t>dog"</a:t>
            </a:r>
            <a:endParaRPr lang="sk-SK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Lucida Console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Lucida Console" pitchFamily="49" charset="0"/>
              </a:rPr>
              <a:t>"he is a big dog".</a:t>
            </a:r>
            <a:r>
              <a:rPr lang="en-US" sz="2400" dirty="0" err="1">
                <a:latin typeface="Lucida Console" pitchFamily="49" charset="0"/>
              </a:rPr>
              <a:t>en.sentence.object.en.definition</a:t>
            </a:r>
            <a:endParaRPr lang="sk-SK" sz="2400" dirty="0" smtClean="0">
              <a:latin typeface="Lucida Console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5680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Zhrnutie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Množstvo výskumných problémov (bakalárky, diplomovky, </a:t>
            </a:r>
            <a:r>
              <a:rPr lang="sk-SK" dirty="0" err="1" smtClean="0"/>
              <a:t>dizertačky</a:t>
            </a:r>
            <a:r>
              <a:rPr lang="sk-SK" dirty="0" smtClean="0"/>
              <a:t>)</a:t>
            </a:r>
          </a:p>
          <a:p>
            <a:r>
              <a:rPr lang="sk-SK" dirty="0" smtClean="0"/>
              <a:t>Sú dostupné viaceré nástroje a knižnice</a:t>
            </a:r>
          </a:p>
          <a:p>
            <a:r>
              <a:rPr lang="sk-SK" dirty="0" smtClean="0"/>
              <a:t>Problém: </a:t>
            </a:r>
          </a:p>
          <a:p>
            <a:pPr lvl="1"/>
            <a:r>
              <a:rPr lang="sk-SK" dirty="0" smtClean="0"/>
              <a:t>Väčšinou len pre angličtinu, príp. iné svetové jazyky</a:t>
            </a:r>
          </a:p>
          <a:p>
            <a:pPr lvl="1"/>
            <a:r>
              <a:rPr lang="sk-SK" b="1" dirty="0" smtClean="0"/>
              <a:t>Žiadna (alebo malá) podpora pre slovenčinu</a:t>
            </a: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18438191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Kam ďalej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Daniel </a:t>
            </a:r>
            <a:r>
              <a:rPr lang="sk-SK" dirty="0" err="1" smtClean="0"/>
              <a:t>Jurafsky</a:t>
            </a:r>
            <a:r>
              <a:rPr lang="sk-SK" dirty="0" smtClean="0"/>
              <a:t> a </a:t>
            </a:r>
            <a:r>
              <a:rPr lang="sk-SK" dirty="0" err="1" smtClean="0"/>
              <a:t>James</a:t>
            </a:r>
            <a:r>
              <a:rPr lang="sk-SK" dirty="0" smtClean="0"/>
              <a:t> H. Martin</a:t>
            </a:r>
          </a:p>
          <a:p>
            <a:pPr lvl="1"/>
            <a:r>
              <a:rPr lang="en-US" i="1" dirty="0" smtClean="0"/>
              <a:t>Speech and Language Processing</a:t>
            </a:r>
          </a:p>
          <a:p>
            <a:r>
              <a:rPr lang="en-US" dirty="0" smtClean="0"/>
              <a:t>Christopher D. Manning a </a:t>
            </a:r>
            <a:r>
              <a:rPr lang="en-US" dirty="0" err="1" smtClean="0"/>
              <a:t>Hinrich</a:t>
            </a:r>
            <a:r>
              <a:rPr lang="en-US" dirty="0" smtClean="0"/>
              <a:t> </a:t>
            </a:r>
            <a:r>
              <a:rPr lang="de-DE" dirty="0" smtClean="0"/>
              <a:t>Schütze</a:t>
            </a:r>
          </a:p>
          <a:p>
            <a:pPr lvl="1"/>
            <a:r>
              <a:rPr lang="en-US" i="1" dirty="0"/>
              <a:t>Foundations of Statistical Natural Language </a:t>
            </a:r>
            <a:r>
              <a:rPr lang="en-US" i="1" dirty="0" smtClean="0"/>
              <a:t>Processing</a:t>
            </a:r>
          </a:p>
          <a:p>
            <a:r>
              <a:rPr lang="en-US" dirty="0" err="1" smtClean="0"/>
              <a:t>NLP@Coursera</a:t>
            </a:r>
            <a:endParaRPr lang="en-US" dirty="0" smtClean="0"/>
          </a:p>
          <a:p>
            <a:pPr lvl="1"/>
            <a:r>
              <a:rPr lang="sk-SK" dirty="0">
                <a:hlinkClick r:id="rId2"/>
              </a:rPr>
              <a:t>https://</a:t>
            </a:r>
            <a:r>
              <a:rPr lang="sk-SK" dirty="0" smtClean="0">
                <a:hlinkClick r:id="rId2"/>
              </a:rPr>
              <a:t>www.coursera.org/course/nlp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777932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Odkazy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Stanford NLP</a:t>
            </a:r>
          </a:p>
          <a:p>
            <a:pPr lvl="1"/>
            <a:r>
              <a:rPr lang="sk-SK" dirty="0">
                <a:hlinkClick r:id="rId2"/>
              </a:rPr>
              <a:t>http://</a:t>
            </a:r>
            <a:r>
              <a:rPr lang="sk-SK" dirty="0" smtClean="0">
                <a:hlinkClick r:id="rId2"/>
              </a:rPr>
              <a:t>www-nlp.stanford.edu/software/index.shtml</a:t>
            </a:r>
            <a:endParaRPr lang="en-US" dirty="0" smtClean="0"/>
          </a:p>
          <a:p>
            <a:pPr lvl="1"/>
            <a:r>
              <a:rPr lang="en-US" dirty="0"/>
              <a:t>Demo: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nlp.stanford.edu:8080/corenlp/process</a:t>
            </a:r>
            <a:endParaRPr lang="en-US" dirty="0" smtClean="0"/>
          </a:p>
          <a:p>
            <a:r>
              <a:rPr lang="en-US" dirty="0" smtClean="0"/>
              <a:t>Apache Open NLP</a:t>
            </a:r>
          </a:p>
          <a:p>
            <a:pPr lvl="1"/>
            <a:r>
              <a:rPr lang="en-US" dirty="0">
                <a:hlinkClick r:id="rId4"/>
              </a:rPr>
              <a:t>http://opennlp.apache.org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r>
              <a:rPr lang="en-US" dirty="0" smtClean="0"/>
              <a:t>NLTK</a:t>
            </a:r>
          </a:p>
          <a:p>
            <a:pPr lvl="1"/>
            <a:r>
              <a:rPr lang="en-US" dirty="0">
                <a:hlinkClick r:id="rId5"/>
              </a:rPr>
              <a:t>http://nltk.org</a:t>
            </a:r>
            <a:r>
              <a:rPr lang="en-US" dirty="0" smtClean="0">
                <a:hlinkClick r:id="rId5"/>
              </a:rPr>
              <a:t>/</a:t>
            </a:r>
            <a:endParaRPr lang="sk-SK" dirty="0" smtClean="0"/>
          </a:p>
          <a:p>
            <a:pPr lvl="1"/>
            <a:r>
              <a:rPr lang="en-US" dirty="0">
                <a:hlinkClick r:id="rId6"/>
              </a:rPr>
              <a:t>http://nltk.org/book</a:t>
            </a:r>
            <a:r>
              <a:rPr lang="en-US" dirty="0" smtClean="0">
                <a:hlinkClick r:id="rId6"/>
              </a:rPr>
              <a:t>/</a:t>
            </a: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29779295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Odkazy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WordNet</a:t>
            </a:r>
            <a:endParaRPr lang="sk-SK" dirty="0" smtClean="0"/>
          </a:p>
          <a:p>
            <a:pPr lvl="1"/>
            <a:r>
              <a:rPr lang="sk-SK" dirty="0">
                <a:hlinkClick r:id="rId2"/>
              </a:rPr>
              <a:t>http://wordnet.princeton.edu</a:t>
            </a:r>
            <a:r>
              <a:rPr lang="sk-SK" dirty="0" smtClean="0">
                <a:hlinkClick r:id="rId2"/>
              </a:rPr>
              <a:t>/</a:t>
            </a:r>
            <a:endParaRPr lang="sk-SK" dirty="0" smtClean="0"/>
          </a:p>
          <a:p>
            <a:r>
              <a:rPr lang="sk-SK" dirty="0" smtClean="0"/>
              <a:t>Ruby gemy:</a:t>
            </a:r>
          </a:p>
          <a:p>
            <a:pPr lvl="1"/>
            <a:r>
              <a:rPr lang="sk-SK" dirty="0">
                <a:hlinkClick r:id="rId3"/>
              </a:rPr>
              <a:t>https://</a:t>
            </a:r>
            <a:r>
              <a:rPr lang="sk-SK" dirty="0" smtClean="0">
                <a:hlinkClick r:id="rId3"/>
              </a:rPr>
              <a:t>github.com/louismullie/stanford-core-nlp</a:t>
            </a:r>
            <a:endParaRPr lang="sk-SK" dirty="0" smtClean="0"/>
          </a:p>
          <a:p>
            <a:pPr lvl="1"/>
            <a:r>
              <a:rPr lang="sk-SK" dirty="0">
                <a:hlinkClick r:id="rId4"/>
              </a:rPr>
              <a:t>https://</a:t>
            </a:r>
            <a:r>
              <a:rPr lang="sk-SK" dirty="0" smtClean="0">
                <a:hlinkClick r:id="rId4"/>
              </a:rPr>
              <a:t>github.com/louismullie/open-nlp</a:t>
            </a:r>
            <a:endParaRPr lang="sk-SK" dirty="0" smtClean="0"/>
          </a:p>
          <a:p>
            <a:pPr lvl="1"/>
            <a:r>
              <a:rPr lang="sk-SK" dirty="0">
                <a:hlinkClick r:id="rId5"/>
              </a:rPr>
              <a:t>https://</a:t>
            </a:r>
            <a:r>
              <a:rPr lang="sk-SK" dirty="0" smtClean="0">
                <a:hlinkClick r:id="rId5"/>
              </a:rPr>
              <a:t>github.com/lfcipriani/punkt-segmenter</a:t>
            </a:r>
            <a:endParaRPr lang="sk-SK" dirty="0" smtClean="0"/>
          </a:p>
          <a:p>
            <a:pPr lvl="1"/>
            <a:r>
              <a:rPr lang="sk-SK" dirty="0">
                <a:hlinkClick r:id="rId6"/>
              </a:rPr>
              <a:t>https://</a:t>
            </a:r>
            <a:r>
              <a:rPr lang="sk-SK" dirty="0" smtClean="0">
                <a:hlinkClick r:id="rId6"/>
              </a:rPr>
              <a:t>github.com/louismullie/treat</a:t>
            </a:r>
            <a:endParaRPr lang="sk-SK" dirty="0" smtClean="0"/>
          </a:p>
          <a:p>
            <a:pPr lvl="1"/>
            <a:r>
              <a:rPr lang="sk-SK" dirty="0">
                <a:hlinkClick r:id="rId7"/>
              </a:rPr>
              <a:t>http://</a:t>
            </a:r>
            <a:r>
              <a:rPr lang="sk-SK" dirty="0" smtClean="0">
                <a:hlinkClick r:id="rId7"/>
              </a:rPr>
              <a:t>deveiate.org/projects/Linguistics</a:t>
            </a: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2899442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 made her duck.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Uvaril (upiekol) som jej kačku.</a:t>
            </a:r>
          </a:p>
          <a:p>
            <a:r>
              <a:rPr lang="sk-SK" dirty="0" smtClean="0"/>
              <a:t>Uvaril som kačku, ktorá jej patrí.</a:t>
            </a:r>
          </a:p>
          <a:p>
            <a:r>
              <a:rPr lang="sk-SK" dirty="0" smtClean="0"/>
              <a:t>Spravil som jej kačku (napr. ako </a:t>
            </a:r>
            <a:r>
              <a:rPr lang="sk-SK" dirty="0" err="1" smtClean="0"/>
              <a:t>origami</a:t>
            </a:r>
            <a:r>
              <a:rPr lang="sk-SK" dirty="0" smtClean="0"/>
              <a:t>).</a:t>
            </a:r>
          </a:p>
          <a:p>
            <a:r>
              <a:rPr lang="sk-SK" dirty="0" smtClean="0"/>
              <a:t>Primäl som ju zohnúť sa.</a:t>
            </a:r>
          </a:p>
          <a:p>
            <a:r>
              <a:rPr lang="sk-SK" dirty="0" smtClean="0"/>
              <a:t>Premenil som ju na kačku.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6049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Ako sa v tom vyznať?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made -&gt; </a:t>
            </a:r>
            <a:r>
              <a:rPr lang="en-US" i="1" dirty="0" smtClean="0"/>
              <a:t>make</a:t>
            </a:r>
          </a:p>
          <a:p>
            <a:pPr lvl="1"/>
            <a:r>
              <a:rPr lang="sk-SK" dirty="0" err="1" smtClean="0"/>
              <a:t>Lematizácia</a:t>
            </a:r>
            <a:r>
              <a:rPr lang="sk-SK" dirty="0" smtClean="0"/>
              <a:t> (</a:t>
            </a:r>
            <a:r>
              <a:rPr lang="sk-SK" dirty="0" err="1" smtClean="0"/>
              <a:t>stemming</a:t>
            </a:r>
            <a:r>
              <a:rPr lang="sk-SK" dirty="0" smtClean="0"/>
              <a:t>)</a:t>
            </a:r>
          </a:p>
          <a:p>
            <a:r>
              <a:rPr lang="en-US" dirty="0" smtClean="0"/>
              <a:t>Word sense disambiguation</a:t>
            </a:r>
          </a:p>
          <a:p>
            <a:pPr lvl="1"/>
            <a:r>
              <a:rPr lang="en-US" i="1" dirty="0"/>
              <a:t>m</a:t>
            </a:r>
            <a:r>
              <a:rPr lang="en-US" i="1" dirty="0" smtClean="0"/>
              <a:t>ake</a:t>
            </a:r>
            <a:r>
              <a:rPr lang="en-US" dirty="0" smtClean="0"/>
              <a:t> ?= </a:t>
            </a:r>
            <a:r>
              <a:rPr lang="sk-SK" dirty="0" smtClean="0"/>
              <a:t>uvariť, spraviť, prinútiť, ...</a:t>
            </a:r>
          </a:p>
          <a:p>
            <a:r>
              <a:rPr lang="en-US" dirty="0" smtClean="0"/>
              <a:t>Part</a:t>
            </a:r>
            <a:r>
              <a:rPr lang="sk-SK" dirty="0"/>
              <a:t>-</a:t>
            </a:r>
            <a:r>
              <a:rPr lang="en-US" dirty="0" smtClean="0"/>
              <a:t>of</a:t>
            </a:r>
            <a:r>
              <a:rPr lang="sk-SK" dirty="0" smtClean="0"/>
              <a:t>-</a:t>
            </a:r>
            <a:r>
              <a:rPr lang="en-US" dirty="0" smtClean="0"/>
              <a:t>speech tagging</a:t>
            </a:r>
          </a:p>
          <a:p>
            <a:pPr lvl="1"/>
            <a:r>
              <a:rPr lang="en-US" i="1" dirty="0" smtClean="0"/>
              <a:t>duck</a:t>
            </a:r>
            <a:r>
              <a:rPr lang="en-US" dirty="0" smtClean="0"/>
              <a:t> </a:t>
            </a:r>
            <a:r>
              <a:rPr lang="sk-SK" dirty="0" smtClean="0"/>
              <a:t>ako sloveso alebo podstatné meno?</a:t>
            </a:r>
            <a:endParaRPr lang="en-US" dirty="0" smtClean="0"/>
          </a:p>
          <a:p>
            <a:r>
              <a:rPr lang="sk-SK" dirty="0" smtClean="0"/>
              <a:t>A kto dokelu je </a:t>
            </a:r>
            <a:r>
              <a:rPr lang="en-US" i="1" dirty="0" smtClean="0"/>
              <a:t>her</a:t>
            </a:r>
            <a:r>
              <a:rPr lang="en-US" dirty="0" smtClean="0"/>
              <a:t>?</a:t>
            </a:r>
            <a:endParaRPr lang="sk-SK" dirty="0" smtClean="0"/>
          </a:p>
          <a:p>
            <a:pPr lvl="1"/>
            <a:r>
              <a:rPr lang="en-US" dirty="0" err="1" smtClean="0"/>
              <a:t>Coreference</a:t>
            </a:r>
            <a:r>
              <a:rPr lang="en-US" dirty="0" smtClean="0"/>
              <a:t> (anaphora) resolution</a:t>
            </a:r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13296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Ďalšie NLP úlohy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Segmentácia textu</a:t>
            </a:r>
          </a:p>
          <a:p>
            <a:pPr lvl="1"/>
            <a:r>
              <a:rPr lang="sk-SK" dirty="0" smtClean="0"/>
              <a:t>na </a:t>
            </a:r>
            <a:r>
              <a:rPr lang="sk-SK" dirty="0" err="1" smtClean="0"/>
              <a:t>tokeny</a:t>
            </a:r>
            <a:endParaRPr lang="sk-SK" dirty="0" smtClean="0"/>
          </a:p>
          <a:p>
            <a:pPr lvl="1"/>
            <a:r>
              <a:rPr lang="sk-SK" dirty="0"/>
              <a:t>n</a:t>
            </a:r>
            <a:r>
              <a:rPr lang="sk-SK" dirty="0" smtClean="0"/>
              <a:t>a vety (</a:t>
            </a:r>
            <a:r>
              <a:rPr lang="en-US" dirty="0" smtClean="0"/>
              <a:t>sentence boundary disambiguation</a:t>
            </a:r>
            <a:r>
              <a:rPr lang="sk-SK" dirty="0" smtClean="0"/>
              <a:t>)</a:t>
            </a:r>
            <a:endParaRPr lang="en-US" dirty="0" smtClean="0"/>
          </a:p>
          <a:p>
            <a:pPr lvl="1"/>
            <a:r>
              <a:rPr lang="sk-SK" dirty="0"/>
              <a:t>n</a:t>
            </a:r>
            <a:r>
              <a:rPr lang="sk-SK" dirty="0" smtClean="0"/>
              <a:t>a témy</a:t>
            </a:r>
          </a:p>
          <a:p>
            <a:r>
              <a:rPr lang="sk-SK" dirty="0" smtClean="0"/>
              <a:t>Automatická </a:t>
            </a:r>
            <a:r>
              <a:rPr lang="sk-SK" dirty="0" err="1" smtClean="0"/>
              <a:t>sumarizácia</a:t>
            </a:r>
            <a:r>
              <a:rPr lang="sk-SK" dirty="0" smtClean="0"/>
              <a:t> textu</a:t>
            </a:r>
          </a:p>
          <a:p>
            <a:r>
              <a:rPr lang="sk-SK" dirty="0"/>
              <a:t>Analýza </a:t>
            </a:r>
            <a:r>
              <a:rPr lang="sk-SK" dirty="0" err="1" smtClean="0"/>
              <a:t>sentimentu</a:t>
            </a:r>
            <a:endParaRPr lang="sk-SK" dirty="0" smtClean="0"/>
          </a:p>
          <a:p>
            <a:r>
              <a:rPr lang="sk-SK" dirty="0" smtClean="0"/>
              <a:t>Strojový preklad textu</a:t>
            </a:r>
          </a:p>
          <a:p>
            <a:r>
              <a:rPr lang="sk-SK" dirty="0" smtClean="0"/>
              <a:t>(Syntaktické) </a:t>
            </a:r>
            <a:r>
              <a:rPr lang="sk-SK" dirty="0" err="1" smtClean="0"/>
              <a:t>parsovanie</a:t>
            </a:r>
            <a:r>
              <a:rPr lang="sk-SK" dirty="0" smtClean="0"/>
              <a:t> viet</a:t>
            </a:r>
          </a:p>
          <a:p>
            <a:r>
              <a:rPr lang="sk-SK" dirty="0" smtClean="0"/>
              <a:t>Analýza </a:t>
            </a:r>
            <a:r>
              <a:rPr lang="sk-SK" dirty="0" err="1" smtClean="0"/>
              <a:t>diskurzu</a:t>
            </a:r>
            <a:r>
              <a:rPr lang="sk-SK" dirty="0" smtClean="0"/>
              <a:t>, odpovedanie na otázky 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37434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Dostupné nástroje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Stanford NLP</a:t>
            </a:r>
          </a:p>
          <a:p>
            <a:r>
              <a:rPr lang="en-US" dirty="0" smtClean="0"/>
              <a:t>Apache </a:t>
            </a:r>
            <a:r>
              <a:rPr lang="en-US" dirty="0" err="1" smtClean="0"/>
              <a:t>OpenNLP</a:t>
            </a:r>
            <a:endParaRPr lang="en-US" dirty="0" smtClean="0"/>
          </a:p>
          <a:p>
            <a:r>
              <a:rPr lang="en-US" dirty="0" smtClean="0"/>
              <a:t>Natural Language Toolkit (NLTK)</a:t>
            </a:r>
          </a:p>
          <a:p>
            <a:r>
              <a:rPr lang="en-US" dirty="0" err="1" smtClean="0"/>
              <a:t>WordNet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14283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Stanford NLP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err="1" smtClean="0"/>
              <a:t>Java</a:t>
            </a:r>
            <a:r>
              <a:rPr lang="sk-SK" dirty="0" smtClean="0"/>
              <a:t> </a:t>
            </a:r>
            <a:endParaRPr lang="en-US" dirty="0" smtClean="0"/>
          </a:p>
          <a:p>
            <a:r>
              <a:rPr lang="sk-SK" dirty="0" smtClean="0"/>
              <a:t>porty </a:t>
            </a:r>
            <a:r>
              <a:rPr lang="en-US" dirty="0" smtClean="0"/>
              <a:t>pre</a:t>
            </a:r>
            <a:r>
              <a:rPr lang="sk-SK" dirty="0" smtClean="0"/>
              <a:t> </a:t>
            </a:r>
            <a:r>
              <a:rPr lang="sk-SK" dirty="0" err="1" smtClean="0"/>
              <a:t>Python</a:t>
            </a:r>
            <a:r>
              <a:rPr lang="sk-SK" dirty="0" smtClean="0"/>
              <a:t>, Ruby, </a:t>
            </a:r>
            <a:r>
              <a:rPr lang="sk-SK" dirty="0" err="1" smtClean="0"/>
              <a:t>Perl</a:t>
            </a:r>
            <a:r>
              <a:rPr lang="sk-SK" dirty="0" smtClean="0"/>
              <a:t>, .NET</a:t>
            </a:r>
          </a:p>
          <a:p>
            <a:r>
              <a:rPr lang="sk-SK" dirty="0" smtClean="0"/>
              <a:t>Automatická anotácia textu</a:t>
            </a:r>
          </a:p>
          <a:p>
            <a:r>
              <a:rPr lang="sk-SK" dirty="0" smtClean="0"/>
              <a:t>Viacero modulov =</a:t>
            </a:r>
            <a:r>
              <a:rPr lang="en-US" dirty="0" smtClean="0"/>
              <a:t>&gt;</a:t>
            </a:r>
            <a:r>
              <a:rPr lang="sk-SK" dirty="0" smtClean="0"/>
              <a:t> integrované do </a:t>
            </a:r>
            <a:r>
              <a:rPr lang="sk-SK" dirty="0" err="1" smtClean="0"/>
              <a:t>CoreNLP</a:t>
            </a:r>
            <a:endParaRPr lang="sk-SK" dirty="0" smtClean="0"/>
          </a:p>
          <a:p>
            <a:r>
              <a:rPr lang="sk-SK" dirty="0" smtClean="0"/>
              <a:t>Tokenizácia, POS </a:t>
            </a:r>
            <a:r>
              <a:rPr lang="sk-SK" dirty="0" err="1" smtClean="0"/>
              <a:t>tagging</a:t>
            </a:r>
            <a:r>
              <a:rPr lang="sk-SK" dirty="0" smtClean="0"/>
              <a:t>, NE </a:t>
            </a:r>
            <a:r>
              <a:rPr lang="sk-SK" dirty="0" err="1" smtClean="0"/>
              <a:t>recognition</a:t>
            </a:r>
            <a:r>
              <a:rPr lang="sk-SK" dirty="0" smtClean="0"/>
              <a:t>, </a:t>
            </a:r>
            <a:r>
              <a:rPr lang="sk-SK" dirty="0" err="1" smtClean="0"/>
              <a:t>parsovanie</a:t>
            </a:r>
            <a:r>
              <a:rPr lang="sk-SK" dirty="0" smtClean="0"/>
              <a:t>, </a:t>
            </a:r>
            <a:r>
              <a:rPr lang="sk-SK" dirty="0" err="1" smtClean="0"/>
              <a:t>koreferencie</a:t>
            </a:r>
            <a:r>
              <a:rPr lang="sk-SK" dirty="0" smtClean="0"/>
              <a:t>, segmentácia</a:t>
            </a:r>
          </a:p>
          <a:p>
            <a:r>
              <a:rPr lang="sk-SK" dirty="0" smtClean="0"/>
              <a:t>Čiastočná podpora pre ďalšie jazyky: arabčina, čínština, nemčina, francúzština</a:t>
            </a:r>
          </a:p>
          <a:p>
            <a:r>
              <a:rPr lang="sk-SK" dirty="0" err="1" smtClean="0"/>
              <a:t>Demá</a:t>
            </a:r>
            <a:r>
              <a:rPr lang="sk-SK" dirty="0" smtClean="0"/>
              <a:t> na stránke</a:t>
            </a:r>
          </a:p>
          <a:p>
            <a:pPr lvl="2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01087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Stanford NLP</a:t>
            </a:r>
            <a:endParaRPr lang="sk-SK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422259"/>
            <a:ext cx="4185957" cy="2108482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982" y="1319462"/>
            <a:ext cx="3885435" cy="233813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3886200"/>
            <a:ext cx="5390675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057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Stanford NLP</a:t>
            </a:r>
            <a:endParaRPr lang="sk-SK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754822"/>
            <a:ext cx="6695869" cy="2281555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4343400"/>
            <a:ext cx="6819900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249797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1318</TotalTime>
  <Words>968</Words>
  <Application>Microsoft Office PowerPoint</Application>
  <PresentationFormat>On-screen Show (4:3)</PresentationFormat>
  <Paragraphs>200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Motív Office</vt:lpstr>
      <vt:lpstr>Nástroje na spracovanie textu</vt:lpstr>
      <vt:lpstr>PowerPoint Presentation</vt:lpstr>
      <vt:lpstr>I made her duck.</vt:lpstr>
      <vt:lpstr>Ako sa v tom vyznať?</vt:lpstr>
      <vt:lpstr>Ďalšie NLP úlohy</vt:lpstr>
      <vt:lpstr>Dostupné nástroje</vt:lpstr>
      <vt:lpstr>Stanford NLP</vt:lpstr>
      <vt:lpstr>Stanford NLP</vt:lpstr>
      <vt:lpstr>Stanford NLP</vt:lpstr>
      <vt:lpstr>Apache Open NLP</vt:lpstr>
      <vt:lpstr>NLTK</vt:lpstr>
      <vt:lpstr>NLTK</vt:lpstr>
      <vt:lpstr>WordNet</vt:lpstr>
      <vt:lpstr>WordNet</vt:lpstr>
      <vt:lpstr>Dostupné nástroje v Ruby</vt:lpstr>
      <vt:lpstr>Dostupné nástroje v Ruby</vt:lpstr>
      <vt:lpstr>Dostupné nástroje v Ruby</vt:lpstr>
      <vt:lpstr>Dostupné nástroje v Ruby</vt:lpstr>
      <vt:lpstr>Dostupné nástroje v Ruby</vt:lpstr>
      <vt:lpstr>Dostupné nástroje v Ruby</vt:lpstr>
      <vt:lpstr>Dostupné nástroje v Ruby</vt:lpstr>
      <vt:lpstr>Dostupné nástroje v Ruby</vt:lpstr>
      <vt:lpstr>Dostupné nástroje v Ruby</vt:lpstr>
      <vt:lpstr>Zhrnutie</vt:lpstr>
      <vt:lpstr>Kam ďalej</vt:lpstr>
      <vt:lpstr>Odkazy</vt:lpstr>
      <vt:lpstr>Odkazy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Robo</dc:creator>
  <cp:lastModifiedBy>Róbert Móro</cp:lastModifiedBy>
  <cp:revision>268</cp:revision>
  <dcterms:created xsi:type="dcterms:W3CDTF">2012-02-16T13:00:37Z</dcterms:created>
  <dcterms:modified xsi:type="dcterms:W3CDTF">2013-02-26T05:13:22Z</dcterms:modified>
</cp:coreProperties>
</file>