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5" r:id="rId1"/>
  </p:sldMasterIdLst>
  <p:notesMasterIdLst>
    <p:notesMasterId r:id="rId16"/>
  </p:notesMasterIdLst>
  <p:sldIdLst>
    <p:sldId id="256" r:id="rId2"/>
    <p:sldId id="259" r:id="rId3"/>
    <p:sldId id="279" r:id="rId4"/>
    <p:sldId id="260" r:id="rId5"/>
    <p:sldId id="273" r:id="rId6"/>
    <p:sldId id="271" r:id="rId7"/>
    <p:sldId id="269" r:id="rId8"/>
    <p:sldId id="278" r:id="rId9"/>
    <p:sldId id="274" r:id="rId10"/>
    <p:sldId id="275" r:id="rId11"/>
    <p:sldId id="276" r:id="rId12"/>
    <p:sldId id="277" r:id="rId13"/>
    <p:sldId id="26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3C503"/>
    <a:srgbClr val="F3D103"/>
    <a:srgbClr val="B568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17277462676847"/>
          <c:y val="4.4267036655326539E-2"/>
          <c:w val="0.70784054263454887"/>
          <c:h val="0.7472279825948081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5"/>
                <c:pt idx="0">
                  <c:v>t0</c:v>
                </c:pt>
                <c:pt idx="1">
                  <c:v>t1</c:v>
                </c:pt>
                <c:pt idx="2">
                  <c:v>t2</c:v>
                </c:pt>
                <c:pt idx="3">
                  <c:v>t3</c:v>
                </c:pt>
                <c:pt idx="4">
                  <c:v>t4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1.5</c:v>
                </c:pt>
                <c:pt idx="1">
                  <c:v>1.5</c:v>
                </c:pt>
                <c:pt idx="2">
                  <c:v>3</c:v>
                </c:pt>
                <c:pt idx="3">
                  <c:v>2.2000000000000002</c:v>
                </c:pt>
                <c:pt idx="4">
                  <c:v>2.2000000000000002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11837664"/>
        <c:axId val="-311829504"/>
      </c:lineChart>
      <c:catAx>
        <c:axId val="-311837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dirty="0"/>
                  <a:t>čas</a:t>
                </a:r>
              </a:p>
            </c:rich>
          </c:tx>
          <c:layout>
            <c:manualLayout>
              <c:xMode val="edge"/>
              <c:yMode val="edge"/>
              <c:x val="0.68737322102455389"/>
              <c:y val="0.906205722552562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311829504"/>
        <c:crosses val="autoZero"/>
        <c:auto val="1"/>
        <c:lblAlgn val="ctr"/>
        <c:lblOffset val="100"/>
        <c:noMultiLvlLbl val="0"/>
      </c:catAx>
      <c:valAx>
        <c:axId val="-3118295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k-SK" dirty="0"/>
                  <a:t>odhadovaná vedomosť</a:t>
                </a:r>
              </a:p>
            </c:rich>
          </c:tx>
          <c:layout>
            <c:manualLayout>
              <c:xMode val="edge"/>
              <c:yMode val="edge"/>
              <c:x val="6.9497664608197909E-2"/>
              <c:y val="0.152993038296610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k-S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-31183766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aseline="0"/>
      </a:pPr>
      <a:endParaRPr lang="sk-S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</cdr:x>
      <cdr:y>0.67442</cdr:y>
    </cdr:from>
    <cdr:to>
      <cdr:x>1</cdr:x>
      <cdr:y>1</cdr:y>
    </cdr:to>
    <cdr:cxnSp macro="">
      <cdr:nvCxnSpPr>
        <cdr:cNvPr id="2" name="Straight Connector 1"/>
        <cdr:cNvCxnSpPr/>
      </cdr:nvCxnSpPr>
      <cdr:spPr>
        <a:xfrm xmlns:a="http://schemas.openxmlformats.org/drawingml/2006/main">
          <a:off x="6205940" y="4186072"/>
          <a:ext cx="0" cy="114641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9CC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069AF-D9AD-491A-9C5B-DBB6822BAEAF}" type="datetimeFigureOut">
              <a:rPr lang="sk-SK" smtClean="0"/>
              <a:t>24.2.2015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8721-6148-425D-9FC9-C9E954E5CB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211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8721-6148-425D-9FC9-C9E954E5CBD0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1872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8721-6148-425D-9FC9-C9E954E5CBD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836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8721-6148-425D-9FC9-C9E954E5CBD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808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68721-6148-425D-9FC9-C9E954E5CBD0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801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59878-41F3-4ABF-A8A1-1E355E46C5E3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90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0259-B8CD-4BE5-87F3-C01239608939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0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EE3-722D-4536-9840-C727518053B4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87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561E-E21C-4EC8-9074-D2A796C842D9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27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9F-53AB-4FC1-BA2E-C62C7EC792CE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359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38D60-F2EE-4A96-BECC-BC219A102881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875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7A-9CD9-4B52-8DD0-7C3B432B62DD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0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7000-A3CF-48B3-AB9B-BCBE33EEF00D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A1D80-0ABC-42FD-B198-ADE1441FBC2C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11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63B7-11E1-4CFE-BF18-C494E5BD06B2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42B0-FB55-420A-9BAD-04AB6F784A1C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5D1D-A776-4EB6-8756-D98F1490AFFB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9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E312-52F5-4E5E-89EE-F024B7912108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50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35C6D-5C0C-48FA-9C78-0F761F9B9F70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85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B7F6-2063-486E-90B9-C5B32D468713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2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A7CA-7183-4DA5-BA05-9E8B9B6E860D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9180-009D-42DD-8D24-720992037930}" type="datetime1">
              <a:rPr lang="en-US" smtClean="0"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2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134" y="104372"/>
            <a:ext cx="7202089" cy="3332699"/>
          </a:xfrm>
        </p:spPr>
        <p:txBody>
          <a:bodyPr>
            <a:normAutofit/>
          </a:bodyPr>
          <a:lstStyle/>
          <a:p>
            <a:r>
              <a:rPr lang="sk-SK" sz="3600" dirty="0" smtClean="0">
                <a:cs typeface="Arial" panose="020B0604020202020204" pitchFamily="34" charset="0"/>
              </a:rPr>
              <a:t>Odhad úrovne vedomosti študenta – návrh experimentu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936" y="5459773"/>
            <a:ext cx="6802339" cy="709020"/>
          </a:xfrm>
        </p:spPr>
        <p:txBody>
          <a:bodyPr>
            <a:normAutofit/>
          </a:bodyPr>
          <a:lstStyle/>
          <a:p>
            <a:r>
              <a:rPr lang="sk-SK" altLang="sk-SK" sz="1600" b="1" dirty="0" smtClean="0">
                <a:cs typeface="Arial" panose="020B0604020202020204" pitchFamily="34" charset="0"/>
              </a:rPr>
              <a:t>Autorka:</a:t>
            </a:r>
            <a:r>
              <a:rPr lang="sk-SK" altLang="sk-SK" sz="1600" dirty="0" smtClean="0">
                <a:cs typeface="Arial" panose="020B0604020202020204" pitchFamily="34" charset="0"/>
              </a:rPr>
              <a:t> Veronika </a:t>
            </a:r>
            <a:r>
              <a:rPr lang="sk-SK" altLang="sk-SK" sz="1600" dirty="0" err="1" smtClean="0">
                <a:cs typeface="Arial" panose="020B0604020202020204" pitchFamily="34" charset="0"/>
              </a:rPr>
              <a:t>Štrbáková</a:t>
            </a:r>
            <a:r>
              <a:rPr lang="sk-SK" altLang="sk-SK" sz="1600" dirty="0" smtClean="0">
                <a:cs typeface="Arial" panose="020B0604020202020204" pitchFamily="34" charset="0"/>
              </a:rPr>
              <a:t>,</a:t>
            </a:r>
            <a:r>
              <a:rPr lang="sk-SK" altLang="sk-SK" sz="1600" dirty="0" smtClean="0"/>
              <a:t> </a:t>
            </a:r>
            <a:r>
              <a:rPr lang="sk-SK" altLang="sk-SK" sz="1600" b="1" dirty="0">
                <a:cs typeface="Arial" panose="020B0604020202020204" pitchFamily="34" charset="0"/>
              </a:rPr>
              <a:t>Vedúca práce: </a:t>
            </a:r>
            <a:r>
              <a:rPr lang="sk-SK" altLang="sk-SK" sz="1600" dirty="0" smtClean="0">
                <a:cs typeface="Arial" panose="020B0604020202020204" pitchFamily="34" charset="0"/>
              </a:rPr>
              <a:t>prof. Mária </a:t>
            </a:r>
            <a:r>
              <a:rPr lang="sk-SK" altLang="sk-SK" sz="1600" dirty="0">
                <a:cs typeface="Arial" panose="020B0604020202020204" pitchFamily="34" charset="0"/>
              </a:rPr>
              <a:t>Bieliková</a:t>
            </a:r>
          </a:p>
          <a:p>
            <a:endParaRPr lang="sk-SK" sz="900" dirty="0"/>
          </a:p>
          <a:p>
            <a:endParaRPr lang="sk-SK" altLang="sk-SK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Pretest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úloha: </a:t>
            </a:r>
            <a:r>
              <a:rPr lang="sk-SK" sz="2400" dirty="0" smtClean="0"/>
              <a:t>Samostatne vyriešiť úlohy a testové otázky, </a:t>
            </a:r>
            <a:r>
              <a:rPr lang="sk-SK" sz="2400" dirty="0"/>
              <a:t>čas </a:t>
            </a:r>
            <a:r>
              <a:rPr lang="sk-SK" sz="2400" dirty="0" smtClean="0"/>
              <a:t>30 minút, </a:t>
            </a:r>
            <a:r>
              <a:rPr lang="sk-SK" sz="2400" dirty="0"/>
              <a:t>s cieľom </a:t>
            </a:r>
            <a:r>
              <a:rPr lang="sk-SK" sz="2400" dirty="0" smtClean="0"/>
              <a:t>napísať test čo najlepšie. Nesmú sa radiť navzájom, nesmú sa vyrušovať navzájom a nesmú používať žiadne pomôcky okrem písacích potrieb.</a:t>
            </a:r>
          </a:p>
          <a:p>
            <a:endParaRPr lang="sk-SK" sz="2400" dirty="0"/>
          </a:p>
          <a:p>
            <a:r>
              <a:rPr lang="sk-SK" sz="2400" dirty="0" smtClean="0"/>
              <a:t>LISP, PROLOG</a:t>
            </a:r>
            <a:endParaRPr lang="sk-S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4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Štúdium v </a:t>
            </a:r>
            <a:r>
              <a:rPr lang="sk-SK" dirty="0" err="1" smtClean="0"/>
              <a:t>Alefe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ú</a:t>
            </a:r>
            <a:r>
              <a:rPr lang="sk-SK" sz="2400" dirty="0" smtClean="0"/>
              <a:t>loha: Študovať kurz FLP v </a:t>
            </a:r>
            <a:r>
              <a:rPr lang="sk-SK" sz="2400" dirty="0" err="1" smtClean="0"/>
              <a:t>Alefe</a:t>
            </a:r>
            <a:r>
              <a:rPr lang="sk-SK" sz="2400" dirty="0" smtClean="0"/>
              <a:t>, čas 2 hodiny, s cieľom sa naučiť čo najviac. Žiadne ďalšie obmedzenia.</a:t>
            </a:r>
          </a:p>
          <a:p>
            <a:r>
              <a:rPr lang="sk-SK" sz="2400" dirty="0" smtClean="0"/>
              <a:t>z</a:t>
            </a:r>
            <a:r>
              <a:rPr lang="sk-SK" sz="2400" dirty="0" smtClean="0"/>
              <a:t>bieranie </a:t>
            </a:r>
            <a:r>
              <a:rPr lang="sk-SK" sz="2400" dirty="0" err="1" smtClean="0"/>
              <a:t>datasetu</a:t>
            </a:r>
            <a:r>
              <a:rPr lang="sk-SK" sz="2400" dirty="0" smtClean="0"/>
              <a:t> na analýzu</a:t>
            </a:r>
          </a:p>
          <a:p>
            <a:r>
              <a:rPr lang="sk-SK" sz="2400" dirty="0" smtClean="0"/>
              <a:t>sledovanie a zapisovanie si neobvyklých akcií ako vyrušenie počas štúdia (?) </a:t>
            </a:r>
            <a:endParaRPr lang="sk-S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61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Posttest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úloha: Samostatne vyriešiť úlohy a testové otázky, čas 30 minút, s cieľom napísať test čo najlepšie. Nesmú sa radiť navzájom, nesmú sa vyrušovať navzájom a nesmú používať žiadne pomôcky okrem písacích potrieb</a:t>
            </a:r>
            <a:r>
              <a:rPr lang="sk-SK" sz="2400" dirty="0" smtClean="0"/>
              <a:t>.</a:t>
            </a:r>
          </a:p>
          <a:p>
            <a:endParaRPr lang="sk-SK" sz="2400" dirty="0"/>
          </a:p>
          <a:p>
            <a:r>
              <a:rPr lang="sk-SK" sz="2400" dirty="0"/>
              <a:t>LISP, PROLOG</a:t>
            </a:r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Závislosť vedomosti od času aktívnej práce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35" y="2379259"/>
            <a:ext cx="4390146" cy="3777622"/>
          </a:xfrm>
        </p:spPr>
        <p:txBody>
          <a:bodyPr>
            <a:normAutofit/>
          </a:bodyPr>
          <a:lstStyle/>
          <a:p>
            <a:r>
              <a:rPr lang="sk-SK" sz="2400" dirty="0"/>
              <a:t>n</a:t>
            </a:r>
            <a:r>
              <a:rPr lang="sk-SK" sz="2400" dirty="0" smtClean="0"/>
              <a:t>ájsť závislosť medzi časom aktívnej práce a vedomosťou</a:t>
            </a:r>
          </a:p>
          <a:p>
            <a:r>
              <a:rPr lang="sk-SK" sz="2400" dirty="0"/>
              <a:t>j</a:t>
            </a:r>
            <a:r>
              <a:rPr lang="sk-SK" sz="2400" dirty="0" smtClean="0"/>
              <a:t>e táto krivka ovplyvňovaná vlastnosťami dokumentu?</a:t>
            </a:r>
            <a:endParaRPr lang="sk-SK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117919" y="2485634"/>
            <a:ext cx="4975687" cy="3521121"/>
            <a:chOff x="4067033" y="2485634"/>
            <a:chExt cx="4975687" cy="3521121"/>
          </a:xfrm>
        </p:grpSpPr>
        <p:graphicFrame>
          <p:nvGraphicFramePr>
            <p:cNvPr id="5" name="Chart 4"/>
            <p:cNvGraphicFramePr/>
            <p:nvPr>
              <p:extLst>
                <p:ext uri="{D42A27DB-BD31-4B8C-83A1-F6EECF244321}">
                  <p14:modId xmlns:p14="http://schemas.microsoft.com/office/powerpoint/2010/main" val="3211355821"/>
                </p:ext>
              </p:extLst>
            </p:nvPr>
          </p:nvGraphicFramePr>
          <p:xfrm>
            <a:off x="4067033" y="2485634"/>
            <a:ext cx="4975687" cy="352112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9" name="Straight Connector 8"/>
            <p:cNvCxnSpPr/>
            <p:nvPr/>
          </p:nvCxnSpPr>
          <p:spPr>
            <a:xfrm>
              <a:off x="6155140" y="4135272"/>
              <a:ext cx="0" cy="1146412"/>
            </a:xfrm>
            <a:prstGeom prst="line">
              <a:avLst/>
            </a:prstGeom>
            <a:ln>
              <a:solidFill>
                <a:srgbClr val="99CC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53701" y="3659875"/>
              <a:ext cx="11374" cy="1621809"/>
            </a:xfrm>
            <a:prstGeom prst="line">
              <a:avLst/>
            </a:prstGeom>
            <a:ln>
              <a:solidFill>
                <a:srgbClr val="99CC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662382" y="3045726"/>
              <a:ext cx="0" cy="2235958"/>
            </a:xfrm>
            <a:prstGeom prst="line">
              <a:avLst/>
            </a:prstGeom>
            <a:ln>
              <a:solidFill>
                <a:srgbClr val="99CC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3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Vyhodnotenie experimentu</a:t>
            </a:r>
            <a:endParaRPr lang="sk-SK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/>
          <a:p>
            <a:r>
              <a:rPr lang="sk-SK" sz="2600" dirty="0"/>
              <a:t>z</a:t>
            </a:r>
            <a:r>
              <a:rPr lang="sk-SK" sz="2600" dirty="0" smtClean="0"/>
              <a:t>istiť </a:t>
            </a:r>
            <a:r>
              <a:rPr lang="sk-SK" sz="2600" dirty="0" smtClean="0"/>
              <a:t>príbytok vedomosti na základe dát z </a:t>
            </a:r>
            <a:r>
              <a:rPr lang="sk-SK" sz="2600" dirty="0" err="1" smtClean="0"/>
              <a:t>pretestu</a:t>
            </a:r>
            <a:r>
              <a:rPr lang="sk-SK" sz="2600" dirty="0" smtClean="0"/>
              <a:t> a </a:t>
            </a:r>
            <a:r>
              <a:rPr lang="sk-SK" sz="2600" dirty="0" err="1" smtClean="0"/>
              <a:t>posttestu</a:t>
            </a:r>
            <a:endParaRPr lang="sk-SK" sz="2600" dirty="0" smtClean="0"/>
          </a:p>
          <a:p>
            <a:r>
              <a:rPr lang="sk-SK" sz="2600" dirty="0"/>
              <a:t>z</a:t>
            </a:r>
            <a:r>
              <a:rPr lang="sk-SK" sz="2600" dirty="0" smtClean="0"/>
              <a:t>istiť </a:t>
            </a:r>
            <a:r>
              <a:rPr lang="sk-SK" sz="2600" dirty="0" smtClean="0"/>
              <a:t>nárast úrovne vedomosti na základe aktívneho času študenta</a:t>
            </a:r>
          </a:p>
          <a:p>
            <a:r>
              <a:rPr lang="sk-SK" sz="2600" dirty="0"/>
              <a:t>p</a:t>
            </a:r>
            <a:r>
              <a:rPr lang="sk-SK" sz="2600" dirty="0" smtClean="0"/>
              <a:t>orovnať </a:t>
            </a:r>
            <a:r>
              <a:rPr lang="sk-SK" sz="2600" dirty="0" smtClean="0"/>
              <a:t>výsledky navzájom</a:t>
            </a:r>
            <a:endParaRPr lang="sk-SK" sz="2400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práce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/>
              <a:t>o</a:t>
            </a:r>
            <a:r>
              <a:rPr lang="sk-SK" sz="2600" dirty="0" smtClean="0"/>
              <a:t>dhadnúť </a:t>
            </a:r>
            <a:r>
              <a:rPr lang="sk-SK" sz="2600" dirty="0" smtClean="0"/>
              <a:t>aktívny čas študentovej aktivity s LO</a:t>
            </a:r>
          </a:p>
          <a:p>
            <a:pPr marL="0" indent="0">
              <a:buNone/>
            </a:pPr>
            <a:r>
              <a:rPr lang="sk-SK" sz="2600" dirty="0" smtClean="0"/>
              <a:t> </a:t>
            </a:r>
          </a:p>
          <a:p>
            <a:r>
              <a:rPr lang="sk-SK" sz="2600" dirty="0"/>
              <a:t>o</a:t>
            </a:r>
            <a:r>
              <a:rPr lang="sk-SK" sz="2600" dirty="0" smtClean="0"/>
              <a:t>dhadnúť </a:t>
            </a:r>
            <a:r>
              <a:rPr lang="sk-SK" sz="2600" dirty="0" smtClean="0"/>
              <a:t>vedomosť na základe sledovania používateľovej aktivity nad vzdelávacím objektom</a:t>
            </a:r>
            <a:endParaRPr lang="sk-SK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Hypotéza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/>
              <a:t>Navrhnutý </a:t>
            </a:r>
            <a:r>
              <a:rPr lang="sk-SK" sz="2400" dirty="0" smtClean="0"/>
              <a:t>spôsob odhadu úrovne vedomosti na základe aktívneho času práce používateľa so vzdelávacími objektami odhaduje vedomosti </a:t>
            </a:r>
            <a:r>
              <a:rPr lang="sk-SK" sz="2400" dirty="0"/>
              <a:t>používateľov vierohodne</a:t>
            </a:r>
            <a:r>
              <a:rPr lang="sk-SK" sz="2400" dirty="0" smtClean="0"/>
              <a:t>.</a:t>
            </a:r>
          </a:p>
          <a:p>
            <a:r>
              <a:rPr lang="sk-SK" sz="2400" dirty="0"/>
              <a:t>Navrhnutý spôsob odhadu úrovne vedomosti </a:t>
            </a:r>
            <a:r>
              <a:rPr lang="sk-SK" sz="2400" dirty="0" smtClean="0"/>
              <a:t>odhaduje </a:t>
            </a:r>
            <a:r>
              <a:rPr lang="sk-SK" sz="2400" dirty="0"/>
              <a:t>vedomosti používateľov vierohodne.</a:t>
            </a:r>
          </a:p>
          <a:p>
            <a:endParaRPr lang="sk-S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 pre metódu „Odhad úrovne vedomosti“</a:t>
            </a:r>
            <a:endParaRPr lang="sk-SK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>
            <a:normAutofit/>
          </a:bodyPr>
          <a:lstStyle/>
          <a:p>
            <a:r>
              <a:rPr lang="sk-SK" sz="2600" dirty="0"/>
              <a:t>Vlastnosti vzdelávacích objektov</a:t>
            </a:r>
          </a:p>
          <a:p>
            <a:pPr lvl="1"/>
            <a:r>
              <a:rPr lang="sk-SK" sz="2400" dirty="0"/>
              <a:t>ARI, LIX, priemerný čas aktívnej </a:t>
            </a:r>
            <a:r>
              <a:rPr lang="sk-SK" sz="2400" dirty="0" smtClean="0"/>
              <a:t>práce, priradené koncepty</a:t>
            </a:r>
            <a:endParaRPr lang="sk-SK" sz="2400" dirty="0"/>
          </a:p>
          <a:p>
            <a:pPr marL="0" indent="0">
              <a:buNone/>
            </a:pPr>
            <a:endParaRPr lang="sk-SK" sz="2600" dirty="0"/>
          </a:p>
          <a:p>
            <a:r>
              <a:rPr lang="sk-SK" sz="2600" dirty="0" smtClean="0"/>
              <a:t>Zachytávanie používateľových akcií</a:t>
            </a:r>
          </a:p>
          <a:p>
            <a:pPr lvl="1"/>
            <a:r>
              <a:rPr lang="sk-SK" sz="2400" dirty="0"/>
              <a:t>č</a:t>
            </a:r>
            <a:r>
              <a:rPr lang="sk-SK" sz="2400" dirty="0" smtClean="0"/>
              <a:t>as </a:t>
            </a:r>
            <a:r>
              <a:rPr lang="sk-SK" sz="2400" dirty="0"/>
              <a:t>a</a:t>
            </a:r>
            <a:r>
              <a:rPr lang="sk-SK" sz="2400" dirty="0" smtClean="0"/>
              <a:t>ktívnej práce nad </a:t>
            </a:r>
            <a:r>
              <a:rPr lang="sk-SK" sz="2400" dirty="0" err="1" smtClean="0"/>
              <a:t>vzd</a:t>
            </a:r>
            <a:r>
              <a:rPr lang="sk-SK" sz="2400" dirty="0" smtClean="0"/>
              <a:t>. objektom (čas čítania, myš, posúvanie, atď.)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Používateľ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084" y="617919"/>
            <a:ext cx="1259387" cy="12593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42415" y="1942528"/>
                <a:ext cx="7201585" cy="3777622"/>
              </a:xfrm>
            </p:spPr>
            <p:txBody>
              <a:bodyPr>
                <a:normAutofit/>
              </a:bodyPr>
              <a:lstStyle/>
              <a:p>
                <a:r>
                  <a:rPr lang="sk-SK" sz="2800" dirty="0"/>
                  <a:t>čas aktívnej práce nad </a:t>
                </a:r>
                <a:r>
                  <a:rPr lang="sk-SK" sz="2800" dirty="0" err="1"/>
                  <a:t>vzd</a:t>
                </a:r>
                <a:r>
                  <a:rPr lang="sk-SK" sz="2800" dirty="0"/>
                  <a:t>. o</a:t>
                </a:r>
                <a:r>
                  <a:rPr lang="sk-SK" sz="2800" dirty="0" smtClean="0"/>
                  <a:t>bjektom</a:t>
                </a:r>
              </a:p>
              <a:p>
                <a:r>
                  <a:rPr lang="sk-SK" sz="2800" dirty="0"/>
                  <a:t>p</a:t>
                </a:r>
                <a:r>
                  <a:rPr lang="sk-SK" sz="2800" dirty="0" smtClean="0"/>
                  <a:t>riemerný čas aktívnej práce nad </a:t>
                </a:r>
                <a:r>
                  <a:rPr lang="sk-SK" sz="2800" dirty="0" err="1" smtClean="0"/>
                  <a:t>vzd</a:t>
                </a:r>
                <a:r>
                  <a:rPr lang="sk-SK" sz="2800" dirty="0" smtClean="0"/>
                  <a:t>. objektami s rovnakým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sk-SK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sk-SK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sk-SK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sk-SK" sz="2600" dirty="0" smtClean="0"/>
              </a:p>
            </p:txBody>
          </p:sp>
        </mc:Choice>
        <mc:Fallback xmlns="">
          <p:sp>
            <p:nvSpPr>
              <p:cNvPr id="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42415" y="1942528"/>
                <a:ext cx="7201585" cy="3777622"/>
              </a:xfrm>
              <a:blipFill rotWithShape="0">
                <a:blip r:embed="rId4"/>
                <a:stretch>
                  <a:fillRect l="-1609" t="-1777" r="-220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2415" y="3586929"/>
            <a:ext cx="2860646" cy="2995684"/>
            <a:chOff x="1995101" y="3764350"/>
            <a:chExt cx="2860646" cy="2995684"/>
          </a:xfrm>
        </p:grpSpPr>
        <p:sp>
          <p:nvSpPr>
            <p:cNvPr id="22" name="Rectangle 21"/>
            <p:cNvSpPr/>
            <p:nvPr/>
          </p:nvSpPr>
          <p:spPr>
            <a:xfrm>
              <a:off x="1995101" y="3764350"/>
              <a:ext cx="2860646" cy="299568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5860" y="3968695"/>
              <a:ext cx="780573" cy="780573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13" y="4703359"/>
              <a:ext cx="780573" cy="780573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13" y="5354735"/>
              <a:ext cx="780573" cy="78057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1713" y="5924869"/>
              <a:ext cx="780573" cy="780573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922348" y="4064231"/>
                  <a:ext cx="146065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sk-SK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sk-SK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</m:e>
                        </m:acc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k-SK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oMath>
                    </m:oMathPara>
                  </a14:m>
                  <a:endParaRPr lang="sk-SK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2348" y="4064231"/>
                  <a:ext cx="1460656" cy="400110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922348" y="4729208"/>
                  <a:ext cx="18485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sk-SK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sk-SK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</m:acc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k-SK" sz="20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oMath>
                    </m:oMathPara>
                  </a14:m>
                  <a:endParaRPr lang="sk-SK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2348" y="4729208"/>
                  <a:ext cx="1848583" cy="4001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3077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954478" y="5466322"/>
                  <a:ext cx="184858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sk-SK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sk-SK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sub>
                            </m:sSub>
                          </m:e>
                        </m:acc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=1</m:t>
                        </m:r>
                        <m:r>
                          <a:rPr lang="sk-SK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oMath>
                    </m:oMathPara>
                  </a14:m>
                  <a:endParaRPr lang="sk-SK" sz="2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4478" y="5466322"/>
                  <a:ext cx="1848583" cy="4001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4615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2954478" y="6159125"/>
                  <a:ext cx="183415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lv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sk-SK" sz="20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sk-SK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sk-SK" sz="20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</m:sSub>
                          </m:e>
                        </m:acc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=12 </m:t>
                        </m:r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𝑚𝑖𝑛</m:t>
                        </m:r>
                      </m:oMath>
                    </m:oMathPara>
                  </a14:m>
                  <a:endParaRPr lang="sk-SK" sz="2000" i="1" dirty="0" smtClean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4478" y="6159125"/>
                  <a:ext cx="1834156" cy="400110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b="-3030"/>
                  </a:stretch>
                </a:blipFill>
              </p:spPr>
              <p:txBody>
                <a:bodyPr/>
                <a:lstStyle/>
                <a:p>
                  <a:r>
                    <a:rPr lang="sk-SK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54" y="4237252"/>
            <a:ext cx="780573" cy="78057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54" y="4697030"/>
            <a:ext cx="780573" cy="7805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01727" y="4281559"/>
                <a:ext cx="14526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=11 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727" y="4281559"/>
                <a:ext cx="1452641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6101727" y="4863937"/>
                <a:ext cx="14579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727" y="4863937"/>
                <a:ext cx="1457963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39800" y="3747110"/>
                <a:ext cx="34265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</a:t>
                </a:r>
                <a:r>
                  <a:rPr lang="sk-SK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okumenty s rovnakým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k-SK" sz="2000" i="1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sk-SK" dirty="0" smtClean="0"/>
                  <a:t> </a:t>
                </a:r>
                <a:endParaRPr lang="sk-SK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800" y="3747110"/>
                <a:ext cx="3426579" cy="400110"/>
              </a:xfrm>
              <a:prstGeom prst="rect">
                <a:avLst/>
              </a:prstGeom>
              <a:blipFill rotWithShape="0">
                <a:blip r:embed="rId15"/>
                <a:stretch>
                  <a:fillRect l="-1957" t="-9231" b="-2769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514" y="5152164"/>
            <a:ext cx="770202" cy="7702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6114721" y="5441057"/>
                <a:ext cx="20280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sk-SK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"/>
                          <m:ctrlPr>
                            <a:rPr lang="sk-SK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"/>
                          <m:endChr m:val="⟩"/>
                          <m:ctrlPr>
                            <a:rPr lang="sk-SK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k-SK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  <m:r>
                        <a:rPr lang="sk-SK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k-SK" i="1">
                          <a:latin typeface="Cambria Math" panose="02040503050406030204" pitchFamily="18" charset="0"/>
                        </a:rPr>
                        <m:t>𝑚𝑖𝑛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721" y="5441057"/>
                <a:ext cx="2028055" cy="369332"/>
              </a:xfrm>
              <a:prstGeom prst="rect">
                <a:avLst/>
              </a:prstGeom>
              <a:blipFill rotWithShape="0">
                <a:blip r:embed="rId17"/>
                <a:stretch>
                  <a:fillRect t="-118333" b="-19166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780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" grpId="0"/>
      <p:bldP spid="34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Návrh overenia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45994"/>
            <a:ext cx="6591985" cy="4836693"/>
          </a:xfrm>
        </p:spPr>
        <p:txBody>
          <a:bodyPr>
            <a:normAutofit/>
          </a:bodyPr>
          <a:lstStyle/>
          <a:p>
            <a:r>
              <a:rPr lang="sk-SK" sz="2400" dirty="0"/>
              <a:t>cieľ – nájsť závislosť vedomosti od času aktívnej </a:t>
            </a:r>
            <a:r>
              <a:rPr lang="sk-SK" sz="2400" dirty="0" smtClean="0"/>
              <a:t>práce, kurz FLP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/>
              <a:t>o</a:t>
            </a:r>
            <a:r>
              <a:rPr lang="sk-SK" sz="2400" dirty="0" smtClean="0"/>
              <a:t>dhad nárastu úrovne vedomosti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996" y="3404065"/>
            <a:ext cx="636385" cy="6363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927" y="3404065"/>
            <a:ext cx="636385" cy="636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858" y="3408253"/>
            <a:ext cx="636385" cy="63638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1439" y="4264444"/>
            <a:ext cx="3478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sk-S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ríprava študentov v </a:t>
            </a:r>
            <a:r>
              <a:rPr lang="sk-SK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Alefe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127" y="3188552"/>
            <a:ext cx="1476002" cy="14760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08" y="3206060"/>
            <a:ext cx="1943100" cy="166878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95334" y="5291058"/>
            <a:ext cx="8427569" cy="27295"/>
            <a:chOff x="739222" y="5427535"/>
            <a:chExt cx="8427569" cy="2729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739222" y="5427535"/>
              <a:ext cx="8139794" cy="272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720231" y="5454830"/>
              <a:ext cx="44656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>
            <a:off x="1947604" y="4816559"/>
            <a:ext cx="0" cy="474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09119" y="4816561"/>
            <a:ext cx="0" cy="474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122430" y="4816560"/>
            <a:ext cx="0" cy="4744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62903" y="5387856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čas</a:t>
            </a: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6585" y="2763407"/>
            <a:ext cx="1042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pretest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04588" y="2763407"/>
            <a:ext cx="1152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posttest</a:t>
            </a:r>
            <a:endParaRPr lang="sk-SK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9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</a:t>
            </a:r>
            <a:r>
              <a:rPr lang="sk-SK" dirty="0" smtClean="0"/>
              <a:t>nické zabezpečenie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3" y="2052973"/>
            <a:ext cx="6246255" cy="3777622"/>
          </a:xfrm>
        </p:spPr>
        <p:txBody>
          <a:bodyPr>
            <a:normAutofit/>
          </a:bodyPr>
          <a:lstStyle/>
          <a:p>
            <a:r>
              <a:rPr lang="sk-SK" sz="2400" dirty="0"/>
              <a:t>r</a:t>
            </a:r>
            <a:r>
              <a:rPr lang="sk-SK" sz="2400" dirty="0" smtClean="0"/>
              <a:t>ozšírenie do prehliadača</a:t>
            </a:r>
          </a:p>
          <a:p>
            <a:pPr lvl="1"/>
            <a:r>
              <a:rPr lang="sk-SK" sz="2200" dirty="0" err="1"/>
              <a:t>t</a:t>
            </a:r>
            <a:r>
              <a:rPr lang="sk-SK" sz="2200" dirty="0" err="1" smtClean="0"/>
              <a:t>aby</a:t>
            </a:r>
            <a:r>
              <a:rPr lang="sk-SK" sz="2200" dirty="0" smtClean="0"/>
              <a:t>, pohyby myši, posúvanie</a:t>
            </a:r>
          </a:p>
          <a:p>
            <a:pPr marL="457200" lvl="1" indent="0">
              <a:buNone/>
            </a:pPr>
            <a:endParaRPr lang="sk-SK" sz="2200" dirty="0" smtClean="0"/>
          </a:p>
          <a:p>
            <a:r>
              <a:rPr lang="sk-SK" sz="2400" dirty="0"/>
              <a:t>l</a:t>
            </a:r>
            <a:r>
              <a:rPr lang="sk-SK" sz="2400" dirty="0" smtClean="0"/>
              <a:t>okálny program</a:t>
            </a:r>
          </a:p>
          <a:p>
            <a:pPr lvl="1"/>
            <a:r>
              <a:rPr lang="sk-SK" sz="2200" dirty="0"/>
              <a:t>d</a:t>
            </a:r>
            <a:r>
              <a:rPr lang="sk-SK" sz="2200" dirty="0" smtClean="0"/>
              <a:t>etekcia priamo natočenej tváre na displej</a:t>
            </a:r>
          </a:p>
          <a:p>
            <a:pPr marL="457200" lvl="1" indent="0">
              <a:buNone/>
            </a:pPr>
            <a:endParaRPr lang="sk-SK" sz="2200" dirty="0" smtClean="0"/>
          </a:p>
          <a:p>
            <a:r>
              <a:rPr lang="sk-SK" sz="2400" dirty="0" err="1"/>
              <a:t>e</a:t>
            </a:r>
            <a:r>
              <a:rPr lang="sk-SK" sz="2400" dirty="0" err="1" smtClean="0"/>
              <a:t>ye</a:t>
            </a:r>
            <a:r>
              <a:rPr lang="sk-SK" sz="2400" dirty="0" smtClean="0"/>
              <a:t> </a:t>
            </a:r>
            <a:r>
              <a:rPr lang="sk-SK" sz="2400" dirty="0" err="1" smtClean="0"/>
              <a:t>tracker</a:t>
            </a:r>
            <a:endParaRPr lang="sk-SK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24" y="3941784"/>
            <a:ext cx="2449250" cy="1821818"/>
          </a:xfrm>
          <a:prstGeom prst="rect">
            <a:avLst/>
          </a:prstGeom>
          <a:effec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97" y="1947961"/>
            <a:ext cx="2433487" cy="1821336"/>
          </a:xfrm>
          <a:prstGeom prst="rect">
            <a:avLst/>
          </a:prstGeom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Dataset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51379"/>
            <a:ext cx="6591985" cy="4722125"/>
          </a:xfrm>
        </p:spPr>
        <p:txBody>
          <a:bodyPr>
            <a:normAutofit fontScale="92500" lnSpcReduction="20000"/>
          </a:bodyPr>
          <a:lstStyle/>
          <a:p>
            <a:r>
              <a:rPr lang="sk-SK" sz="2600" dirty="0" err="1"/>
              <a:t>t</a:t>
            </a:r>
            <a:r>
              <a:rPr lang="sk-SK" sz="2600" dirty="0" err="1" smtClean="0"/>
              <a:t>xt</a:t>
            </a:r>
            <a:r>
              <a:rPr lang="sk-SK" sz="2600" dirty="0" smtClean="0"/>
              <a:t> </a:t>
            </a:r>
            <a:r>
              <a:rPr lang="sk-SK" sz="2600" dirty="0" err="1" smtClean="0"/>
              <a:t>file</a:t>
            </a:r>
            <a:r>
              <a:rPr lang="sk-SK" sz="2600" dirty="0" smtClean="0"/>
              <a:t> pre každý LO</a:t>
            </a:r>
          </a:p>
          <a:p>
            <a:pPr lvl="1"/>
            <a:r>
              <a:rPr lang="sk-SK" sz="2400" dirty="0" smtClean="0"/>
              <a:t>originálna </a:t>
            </a:r>
            <a:r>
              <a:rPr lang="sk-SK" sz="2400" dirty="0" err="1" smtClean="0"/>
              <a:t>url</a:t>
            </a:r>
            <a:endParaRPr lang="sk-SK" sz="2400" dirty="0" smtClean="0"/>
          </a:p>
          <a:p>
            <a:pPr lvl="1"/>
            <a:r>
              <a:rPr lang="sk-SK" sz="2400" dirty="0" smtClean="0"/>
              <a:t>akcia (</a:t>
            </a:r>
            <a:r>
              <a:rPr lang="sk-SK" sz="2400" dirty="0" err="1" smtClean="0"/>
              <a:t>activated</a:t>
            </a:r>
            <a:r>
              <a:rPr lang="sk-SK" sz="2400" dirty="0" smtClean="0"/>
              <a:t>, </a:t>
            </a:r>
            <a:r>
              <a:rPr lang="sk-SK" sz="2400" dirty="0" err="1" smtClean="0"/>
              <a:t>updated</a:t>
            </a:r>
            <a:r>
              <a:rPr lang="sk-SK" sz="2400" dirty="0" smtClean="0"/>
              <a:t>, </a:t>
            </a:r>
            <a:r>
              <a:rPr lang="sk-SK" sz="2400" dirty="0" err="1" smtClean="0"/>
              <a:t>created</a:t>
            </a:r>
            <a:r>
              <a:rPr lang="sk-SK" sz="2400" dirty="0" smtClean="0"/>
              <a:t>), celkový čas detekcie tváre, čas, kedy bola tvár detegovaná, počet pohybov myši, počet posúvaní</a:t>
            </a:r>
          </a:p>
          <a:p>
            <a:pPr lvl="1"/>
            <a:r>
              <a:rPr lang="sk-SK" sz="2400" dirty="0" smtClean="0"/>
              <a:t>celkový čas detekcie tváre pre LO, celkový čas aktívnej práce s LO na základe detekcie tváre, počtu pohybov myši, počtu posúvaní</a:t>
            </a:r>
          </a:p>
          <a:p>
            <a:r>
              <a:rPr lang="sk-SK" sz="2600" dirty="0"/>
              <a:t>d</a:t>
            </a:r>
            <a:r>
              <a:rPr lang="sk-SK" sz="2600" dirty="0" smtClean="0"/>
              <a:t>áta z </a:t>
            </a:r>
            <a:r>
              <a:rPr lang="sk-SK" sz="2600" dirty="0" err="1" smtClean="0"/>
              <a:t>Alefu</a:t>
            </a:r>
            <a:endParaRPr lang="sk-SK" sz="2600" dirty="0" smtClean="0"/>
          </a:p>
          <a:p>
            <a:r>
              <a:rPr lang="sk-SK" sz="2600" dirty="0"/>
              <a:t>o</a:t>
            </a:r>
            <a:r>
              <a:rPr lang="sk-SK" sz="2600" dirty="0" smtClean="0"/>
              <a:t>dpovede z </a:t>
            </a:r>
            <a:r>
              <a:rPr lang="sk-SK" sz="2600" dirty="0" err="1" smtClean="0"/>
              <a:t>pretestu</a:t>
            </a:r>
            <a:r>
              <a:rPr lang="sk-SK" sz="2600" dirty="0" smtClean="0"/>
              <a:t>, </a:t>
            </a:r>
            <a:r>
              <a:rPr lang="sk-SK" sz="2600" dirty="0" err="1" smtClean="0"/>
              <a:t>postestu</a:t>
            </a:r>
            <a:r>
              <a:rPr lang="sk-SK" sz="2600" dirty="0" smtClean="0"/>
              <a:t> – nárast vedomosti</a:t>
            </a:r>
          </a:p>
          <a:p>
            <a:endParaRPr lang="sk-SK" dirty="0" smtClean="0"/>
          </a:p>
          <a:p>
            <a:pPr lvl="1"/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8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Študenti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20 prvákov</a:t>
            </a:r>
          </a:p>
          <a:p>
            <a:r>
              <a:rPr lang="sk-SK" sz="2400" dirty="0"/>
              <a:t>z</a:t>
            </a:r>
            <a:r>
              <a:rPr lang="sk-SK" sz="2400" dirty="0" smtClean="0"/>
              <a:t>áklady z </a:t>
            </a:r>
            <a:r>
              <a:rPr lang="sk-SK" sz="2400" dirty="0" err="1" smtClean="0"/>
              <a:t>PrPr</a:t>
            </a:r>
            <a:r>
              <a:rPr lang="sk-SK" sz="2400" dirty="0" smtClean="0"/>
              <a:t>, v súčasnosti OOP</a:t>
            </a:r>
          </a:p>
          <a:p>
            <a:r>
              <a:rPr lang="sk-SK" sz="2400" dirty="0"/>
              <a:t>ž</a:t>
            </a:r>
            <a:r>
              <a:rPr lang="sk-SK" sz="2400" dirty="0" smtClean="0"/>
              <a:t>iadne </a:t>
            </a:r>
            <a:r>
              <a:rPr lang="sk-SK" sz="2400" dirty="0" smtClean="0"/>
              <a:t>vedomosti z </a:t>
            </a:r>
            <a:r>
              <a:rPr lang="sk-SK" sz="2400" dirty="0" smtClean="0"/>
              <a:t>FLP</a:t>
            </a:r>
          </a:p>
          <a:p>
            <a:endParaRPr lang="sk-S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181" y="4636035"/>
            <a:ext cx="1155521" cy="11555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144" y="4636035"/>
            <a:ext cx="1155521" cy="11555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752" y="4640223"/>
            <a:ext cx="1155521" cy="11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56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604</TotalTime>
  <Words>451</Words>
  <Application>Microsoft Office PowerPoint</Application>
  <PresentationFormat>On-screen Show (4:3)</PresentationFormat>
  <Paragraphs>97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Century Gothic</vt:lpstr>
      <vt:lpstr>Wingdings 3</vt:lpstr>
      <vt:lpstr>Wisp</vt:lpstr>
      <vt:lpstr>Odhad úrovne vedomosti študenta – návrh experimentu</vt:lpstr>
      <vt:lpstr>Cieľ práce</vt:lpstr>
      <vt:lpstr>Hypotéza</vt:lpstr>
      <vt:lpstr>Základ pre metódu „Odhad úrovne vedomosti“</vt:lpstr>
      <vt:lpstr>Používateľ</vt:lpstr>
      <vt:lpstr>Návrh overenia</vt:lpstr>
      <vt:lpstr>Technické zabezpečenie</vt:lpstr>
      <vt:lpstr>Dataset</vt:lpstr>
      <vt:lpstr>Študenti</vt:lpstr>
      <vt:lpstr>Pretest</vt:lpstr>
      <vt:lpstr>Štúdium v Alefe</vt:lpstr>
      <vt:lpstr>Posttest</vt:lpstr>
      <vt:lpstr>Závislosť vedomosti od času aktívnej práce</vt:lpstr>
      <vt:lpstr>Vyhodnotenie experimentu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Veronika</cp:lastModifiedBy>
  <cp:revision>83</cp:revision>
  <dcterms:created xsi:type="dcterms:W3CDTF">2014-09-12T02:13:59Z</dcterms:created>
  <dcterms:modified xsi:type="dcterms:W3CDTF">2015-02-24T08:59:33Z</dcterms:modified>
</cp:coreProperties>
</file>