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8" r:id="rId5"/>
    <p:sldId id="268" r:id="rId6"/>
    <p:sldId id="267" r:id="rId7"/>
    <p:sldId id="269" r:id="rId8"/>
    <p:sldId id="270" r:id="rId9"/>
    <p:sldId id="271" r:id="rId10"/>
    <p:sldId id="279" r:id="rId11"/>
    <p:sldId id="280" r:id="rId12"/>
    <p:sldId id="281" r:id="rId13"/>
    <p:sldId id="275" r:id="rId14"/>
    <p:sldId id="259" r:id="rId15"/>
    <p:sldId id="276" r:id="rId16"/>
    <p:sldId id="272" r:id="rId17"/>
    <p:sldId id="261" r:id="rId18"/>
    <p:sldId id="262" r:id="rId19"/>
    <p:sldId id="273" r:id="rId20"/>
    <p:sldId id="264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6" autoAdjust="0"/>
    <p:restoredTop sz="94660"/>
  </p:normalViewPr>
  <p:slideViewPr>
    <p:cSldViewPr>
      <p:cViewPr varScale="1">
        <p:scale>
          <a:sx n="108" d="100"/>
          <a:sy n="10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16F562-A9F4-44D9-B3B5-ECCF0922438F}" type="datetimeFigureOut">
              <a:rPr lang="sk-SK"/>
              <a:pPr>
                <a:defRPr/>
              </a:pPr>
              <a:t>14. 4. 2010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D9BAE9-C75D-44E1-8A40-AA68B1029EB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662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34B2F-AE71-47B4-B19B-F31555E6B9D0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662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34B2F-AE71-47B4-B19B-F31555E6B9D0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662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34B2F-AE71-47B4-B19B-F31555E6B9D0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25D2-6F67-433D-8858-8D9DBEB4A86E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A73D-4036-4D62-ACA2-449A402DC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998E-22FA-4574-90D7-9DFC738588AF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7BDE-6FA5-4498-96B8-AE975C88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74FA-217F-43AB-8CF7-E4A95A1EE7BA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4335-53F9-47BF-A4F5-78416F38F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374C-00D9-4979-A279-4531AAD81085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583D-671A-4B19-B1B5-DF759B1C4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2567-23EA-4FBA-A743-A28A82970732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3979-2672-44C8-8C4F-BCDDEC95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6678-4545-4627-B736-04FEB0450207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7D4C-FDDF-429D-B40E-F7D6C1E9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204E-D6F2-49B5-B8AE-56F58AC86DC3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AD33-EBCD-4A24-9E18-CEC6801D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2FDE-69BF-4B1F-8EDA-4CB8B5944998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DF6F-6AB7-4216-BFC0-C530E2E9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4726-0368-46BD-89ED-149DCE484BE1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4B99-9522-4D42-987E-BADA1D77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A968-066C-43E7-BBC9-97AC5F7D5DB5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E9D1-04C8-4C06-8FF1-20F23167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939E-CBE1-4F2F-9662-869A64418D84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604B-9F80-4FE3-BDC3-9E351A97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DB49E-91F4-4053-94D2-1D09C18D684C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3A0FA6-6E04-487C-BB02-7B38739E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utbal.sme.sk/c/5322075/v-afrike-je-volnych-este-pol-miliona-vstupeniek.html" TargetMode="External"/><Relationship Id="rId3" Type="http://schemas.openxmlformats.org/officeDocument/2006/relationships/hyperlink" Target="http://www.sme.sk/c/5319879/tadic-srbsko-nikdy-neuzna-nezavislost-kosova.html" TargetMode="External"/><Relationship Id="rId7" Type="http://schemas.openxmlformats.org/officeDocument/2006/relationships/hyperlink" Target="http://ekonomika.sme.sk/c/5322329/cesi-vlani-vypili-menej-piva.html" TargetMode="External"/><Relationship Id="rId2" Type="http://schemas.openxmlformats.org/officeDocument/2006/relationships/hyperlink" Target="http://bratislava.sme.sk/c/5321005/sportovisko-na-budatinskej-dokoncia-asi-na-etap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e.sk/c/5321877/fidesz-rokoval-s-rakuskym-vicekancelarom-prollom.html" TargetMode="External"/><Relationship Id="rId11" Type="http://schemas.openxmlformats.org/officeDocument/2006/relationships/hyperlink" Target="http://bratislava.sme.sk/c/5317434/mikolaj-uz-podpisal-zmluvu-k-zimnemu-stadionu.html" TargetMode="External"/><Relationship Id="rId5" Type="http://schemas.openxmlformats.org/officeDocument/2006/relationships/hyperlink" Target="http://ekonomika.sme.sk/c/5320603/z-emisii-sa-stratilo-dalsich-24-milionov-korun.html" TargetMode="External"/><Relationship Id="rId10" Type="http://schemas.openxmlformats.org/officeDocument/2006/relationships/hyperlink" Target="http://www.sme.sk/c/5321869/biodiverzitu-druhov-ma-zachranit-informacna-kampan.html" TargetMode="External"/><Relationship Id="rId4" Type="http://schemas.openxmlformats.org/officeDocument/2006/relationships/hyperlink" Target="http://ekonomika.sme.sk/c/5321056/v-cesku-klesla-nezamestnanost-na-97-percenta.html" TargetMode="External"/><Relationship Id="rId9" Type="http://schemas.openxmlformats.org/officeDocument/2006/relationships/hyperlink" Target="http://ekonomika.sme.sk/c/5320308/transpetrol-musi-platit-cesi-uznali-ilcisina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e.sk/c/5314249/slovensko-zrusi-pobocku-velvyslanectva-v-bonne.html" TargetMode="External"/><Relationship Id="rId3" Type="http://schemas.openxmlformats.org/officeDocument/2006/relationships/hyperlink" Target="http://ekonomika.sme.sk/c/5315240/nova-zonacia-tatier-dava-hotelierom-sestinu-manhattanu.html" TargetMode="External"/><Relationship Id="rId7" Type="http://schemas.openxmlformats.org/officeDocument/2006/relationships/hyperlink" Target="http://korzar.sme.sk/c/5281396/ministerstvo-predlozilo-navrh-zonacie-tatranskeho-narodneho-parku.html" TargetMode="External"/><Relationship Id="rId2" Type="http://schemas.openxmlformats.org/officeDocument/2006/relationships/hyperlink" Target="http://korzar.sme.sk/c/5301051/nestatni-vlastnici-lesov-nesuhlasia-so-zonaciou-tati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mcokova.blog.sme.sk/c/225244/Moja-kriza-ma-krizu.html" TargetMode="External"/><Relationship Id="rId11" Type="http://schemas.openxmlformats.org/officeDocument/2006/relationships/hyperlink" Target="http://claudiaskrabakova.blog.sme.sk/c/224927/Ako-zivot-plynie.html" TargetMode="External"/><Relationship Id="rId5" Type="http://schemas.openxmlformats.org/officeDocument/2006/relationships/hyperlink" Target="http://korzar.sme.sk/c/5321938/posyp-zneprijemnuje-zivot-tahanovcanom.html" TargetMode="External"/><Relationship Id="rId10" Type="http://schemas.openxmlformats.org/officeDocument/2006/relationships/hyperlink" Target="http://tomasfekiac.blog.sme.sk/c/217575/Odzatkovanie-a-nalievanie-vina.html" TargetMode="External"/><Relationship Id="rId4" Type="http://schemas.openxmlformats.org/officeDocument/2006/relationships/hyperlink" Target="http://www.sme.sk/c/5323260/pocet-obeti-zosuvov-pody-v-brazilii-stupol-na-219.html" TargetMode="External"/><Relationship Id="rId9" Type="http://schemas.openxmlformats.org/officeDocument/2006/relationships/hyperlink" Target="http://futbal.sme.sk/c/5323119/platini-a-blatter-vyjadrili-polsku-sustrast-a-podporu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korzar.sme.sk/c/5315529/hudacek-bol-to-velmi-lacny-gol.html" TargetMode="External"/><Relationship Id="rId3" Type="http://schemas.openxmlformats.org/officeDocument/2006/relationships/hyperlink" Target="http://www.sme.sk/c/5320397/upn-o-sidorovom-antisemitizme-pomlcal.html" TargetMode="External"/><Relationship Id="rId7" Type="http://schemas.openxmlformats.org/officeDocument/2006/relationships/hyperlink" Target="http://www.sme.sk/c/5321869/biodiverzitu-druhov-ma-zachranit-informacna-kampan.html" TargetMode="External"/><Relationship Id="rId2" Type="http://schemas.openxmlformats.org/officeDocument/2006/relationships/hyperlink" Target="http://www.sme.sk/c/5322582/slovenski-politici-kondoluju-polsk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kej.sme.sk/c/5322460/ak-chicago-vypadne-kopecky-na-ms-pride.html" TargetMode="External"/><Relationship Id="rId11" Type="http://schemas.openxmlformats.org/officeDocument/2006/relationships/hyperlink" Target="http://www.sme.sk/c/5318378/zmienka-o-okupacii-stranam-chybala-prezidentovi-a-smeru-nie.html" TargetMode="External"/><Relationship Id="rId5" Type="http://schemas.openxmlformats.org/officeDocument/2006/relationships/hyperlink" Target="http://prievidza.sme.sk/c/5318885/minister-obrany-odvolal-riaditela-opravarenskeho-podniku.html" TargetMode="External"/><Relationship Id="rId10" Type="http://schemas.openxmlformats.org/officeDocument/2006/relationships/hyperlink" Target="http://www.sme.sk/c/5322548/polsko-prislo-o-elitu-cakaju-ho-smutne-predcasne-prezidentske-volby.html" TargetMode="External"/><Relationship Id="rId4" Type="http://schemas.openxmlformats.org/officeDocument/2006/relationships/hyperlink" Target="http://www.sme.sk/c/5322745/kaczyski-antikomunista-kritik-ruska-a-silnej-unie-a-konzervativec.html" TargetMode="External"/><Relationship Id="rId9" Type="http://schemas.openxmlformats.org/officeDocument/2006/relationships/hyperlink" Target="http://jozefkamensky.blog.sme.sk/c/225212/Kto-si-Lucifer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ultura.sme.sk/c/5321087/john-forsythe-tvar-z-dallasu.html" TargetMode="External"/><Relationship Id="rId3" Type="http://schemas.openxmlformats.org/officeDocument/2006/relationships/hyperlink" Target="http://futbal.sme.sk/c/5322174/zoltan-varga-zomrel-na-travniku-pocas-zapasu-veteranov.html" TargetMode="External"/><Relationship Id="rId7" Type="http://schemas.openxmlformats.org/officeDocument/2006/relationships/hyperlink" Target="http://hokej.sme.sk/c/5321737/v-prvej-nominacii-ruska-uz-aj-hraci-z-nhl.html" TargetMode="External"/><Relationship Id="rId2" Type="http://schemas.openxmlformats.org/officeDocument/2006/relationships/hyperlink" Target="http://kultura.sme.sk/c/5321735/tyzden-v-kultu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e.sk/c/5319529/v-ivangorode-podpisuju-peticiu-za-pripojenie-mesta-k-estonsku.html" TargetMode="External"/><Relationship Id="rId11" Type="http://schemas.openxmlformats.org/officeDocument/2006/relationships/hyperlink" Target="http://futbal.sme.sk/c/5322080/reprezentacnu-pozvanku-si-nezasluzim-vyhlasil-ronaldo.html" TargetMode="External"/><Relationship Id="rId5" Type="http://schemas.openxmlformats.org/officeDocument/2006/relationships/hyperlink" Target="http://www.sme.sk/c/5322217/al-kajda-chysta-utok-pocas-futbalovych-majstrovstiev.html" TargetMode="External"/><Relationship Id="rId10" Type="http://schemas.openxmlformats.org/officeDocument/2006/relationships/hyperlink" Target="http://futbal.sme.sk/c/5318457/messi-vynika-i-medzi-najlepsimi.html" TargetMode="External"/><Relationship Id="rId4" Type="http://schemas.openxmlformats.org/officeDocument/2006/relationships/hyperlink" Target="http://komentare.sme.sk/c/5320929/hodina-dvanasta-este-neodbila.html" TargetMode="External"/><Relationship Id="rId9" Type="http://schemas.openxmlformats.org/officeDocument/2006/relationships/hyperlink" Target="http://cestovanie.sme.sk/c/5321669/jeruzalem-mesto-nevyslovenych-zelani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omentare.sme.sk/c/5291702/shooty.html" TargetMode="External"/><Relationship Id="rId3" Type="http://schemas.openxmlformats.org/officeDocument/2006/relationships/hyperlink" Target="http://komentare.sme.sk/c/5212780/shooty.html" TargetMode="External"/><Relationship Id="rId7" Type="http://schemas.openxmlformats.org/officeDocument/2006/relationships/hyperlink" Target="http://komentare.sme.sk/c/5293223/shooty.html" TargetMode="External"/><Relationship Id="rId2" Type="http://schemas.openxmlformats.org/officeDocument/2006/relationships/hyperlink" Target="http://komentare.sme.sk/c/5307303/shoot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mentare.sme.sk/c/5211111/shooty.html" TargetMode="External"/><Relationship Id="rId11" Type="http://schemas.openxmlformats.org/officeDocument/2006/relationships/hyperlink" Target="http://komentare.sme.sk/c/5183599/shooty.html" TargetMode="External"/><Relationship Id="rId5" Type="http://schemas.openxmlformats.org/officeDocument/2006/relationships/hyperlink" Target="http://komentare.sme.sk/c/5207608/shooty.html" TargetMode="External"/><Relationship Id="rId10" Type="http://schemas.openxmlformats.org/officeDocument/2006/relationships/hyperlink" Target="http://komentare.sme.sk/c/5303931/shooty.html" TargetMode="External"/><Relationship Id="rId4" Type="http://schemas.openxmlformats.org/officeDocument/2006/relationships/hyperlink" Target="http://komentare.sme.sk/c/5296911/shooty.html" TargetMode="External"/><Relationship Id="rId9" Type="http://schemas.openxmlformats.org/officeDocument/2006/relationships/hyperlink" Target="http://komentare.sme.sk/c/5193132/shoot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News Recommendation Based on Text Similarity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(SMEFIIT)</a:t>
            </a:r>
            <a:endParaRPr lang="sk-SK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</a:t>
            </a:r>
            <a:r>
              <a:rPr lang="sk-S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šan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Zeleník</a:t>
            </a: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Michal </a:t>
            </a:r>
            <a:r>
              <a:rPr lang="sk-S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Kompan</a:t>
            </a: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Sup. by Mária Bieliková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019800"/>
            <a:ext cx="1711056" cy="61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dnadpis 2"/>
          <p:cNvSpPr txBox="1">
            <a:spLocks/>
          </p:cNvSpPr>
          <p:nvPr/>
        </p:nvSpPr>
        <p:spPr bwMode="auto">
          <a:xfrm>
            <a:off x="0" y="5943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14.4.2010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TITLER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14400" y="1219200"/>
          <a:ext cx="7238647" cy="5410200"/>
        </p:xfrm>
        <a:graphic>
          <a:graphicData uri="http://schemas.openxmlformats.org/presentationml/2006/ole">
            <p:oleObj spid="_x0000_s51202" name="Visio" r:id="rId3" imgW="6058800" imgH="452886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TITLER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Pridanie článku 1,8s (predspracovanie, kosínusová podobnosť)</a:t>
            </a:r>
          </a:p>
          <a:p>
            <a:r>
              <a:rPr lang="sk-SK" dirty="0" smtClean="0"/>
              <a:t>Porovnanie s 10 000 poslednými článkami (spätný </a:t>
            </a:r>
            <a:r>
              <a:rPr lang="sk-SK" dirty="0" err="1" smtClean="0"/>
              <a:t>update</a:t>
            </a:r>
            <a:r>
              <a:rPr lang="sk-SK" dirty="0" smtClean="0"/>
              <a:t>)</a:t>
            </a:r>
          </a:p>
          <a:p>
            <a:r>
              <a:rPr lang="sk-SK" dirty="0" smtClean="0"/>
              <a:t>Dopyt na podobné – 1x </a:t>
            </a:r>
            <a:r>
              <a:rPr lang="sk-SK" dirty="0" err="1" smtClean="0"/>
              <a:t>sql</a:t>
            </a:r>
            <a:endParaRPr lang="sk-SK" dirty="0" smtClean="0"/>
          </a:p>
          <a:p>
            <a:r>
              <a:rPr lang="sk-SK" dirty="0" smtClean="0"/>
              <a:t>Náhodné články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15028" r="41111" b="51111"/>
          <a:stretch>
            <a:fillRect/>
          </a:stretch>
        </p:blipFill>
        <p:spPr bwMode="auto">
          <a:xfrm>
            <a:off x="0" y="1371600"/>
            <a:ext cx="890563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mtClean="0"/>
              <a:t>Experiment 1</a:t>
            </a: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Syntetický test</a:t>
            </a:r>
          </a:p>
          <a:p>
            <a:pPr lvl="1"/>
            <a:r>
              <a:rPr lang="sk-SK" dirty="0" smtClean="0"/>
              <a:t>Časť histórie používateľa </a:t>
            </a:r>
            <a:r>
              <a:rPr lang="en-US" dirty="0" smtClean="0"/>
              <a:t>(a</a:t>
            </a:r>
            <a:r>
              <a:rPr lang="sk-SK" dirty="0" smtClean="0"/>
              <a:t>ž po NOW</a:t>
            </a:r>
            <a:r>
              <a:rPr lang="en-US" dirty="0" smtClean="0"/>
              <a:t>-x )</a:t>
            </a:r>
            <a:endParaRPr lang="sk-SK" dirty="0" smtClean="0"/>
          </a:p>
          <a:p>
            <a:pPr lvl="1"/>
            <a:r>
              <a:rPr lang="en-US" dirty="0" err="1" smtClean="0"/>
              <a:t>Generovanie</a:t>
            </a:r>
            <a:r>
              <a:rPr lang="en-US" dirty="0" smtClean="0"/>
              <a:t> </a:t>
            </a:r>
            <a:r>
              <a:rPr lang="en-US" dirty="0" err="1" smtClean="0"/>
              <a:t>odpor</a:t>
            </a:r>
            <a:r>
              <a:rPr lang="sk-SK" dirty="0" err="1" smtClean="0"/>
              <a:t>účania</a:t>
            </a:r>
            <a:endParaRPr lang="sk-SK" dirty="0" smtClean="0"/>
          </a:p>
          <a:p>
            <a:pPr lvl="1"/>
            <a:r>
              <a:rPr lang="sk-SK" dirty="0" smtClean="0"/>
              <a:t>Porovnanie odporúčaní a reality</a:t>
            </a:r>
          </a:p>
          <a:p>
            <a:pPr lvl="1">
              <a:buNone/>
            </a:pPr>
            <a:r>
              <a:rPr lang="sk-SK" dirty="0" smtClean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en-US" dirty="0" smtClean="0"/>
              <a:t> NOW-x a</a:t>
            </a:r>
            <a:r>
              <a:rPr lang="sk-SK" dirty="0" smtClean="0"/>
              <a:t>ž po NOW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Odporúčania</a:t>
            </a:r>
          </a:p>
          <a:p>
            <a:r>
              <a:rPr lang="sk-SK" dirty="0" smtClean="0"/>
              <a:t>Hypotéza:</a:t>
            </a:r>
          </a:p>
          <a:p>
            <a:pPr lvl="1"/>
            <a:r>
              <a:rPr lang="sk-SK" dirty="0" smtClean="0"/>
              <a:t>Odporúčania pokrývajú realitu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mtClean="0"/>
              <a:t>Experiment 1</a:t>
            </a: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Nevýhody</a:t>
            </a:r>
          </a:p>
          <a:p>
            <a:pPr lvl="1"/>
            <a:r>
              <a:rPr lang="sk-SK" dirty="0" smtClean="0"/>
              <a:t>predikcia správania </a:t>
            </a:r>
            <a:r>
              <a:rPr lang="sk-SK" dirty="0" err="1" smtClean="0"/>
              <a:t>vs</a:t>
            </a:r>
            <a:r>
              <a:rPr lang="sk-SK" dirty="0" smtClean="0"/>
              <a:t>. záujem o články</a:t>
            </a:r>
          </a:p>
          <a:p>
            <a:pPr lvl="1"/>
            <a:r>
              <a:rPr lang="sk-SK" dirty="0" smtClean="0"/>
              <a:t>v</a:t>
            </a:r>
            <a:r>
              <a:rPr lang="en-US" dirty="0" smtClean="0"/>
              <a:t>e</a:t>
            </a:r>
            <a:r>
              <a:rPr lang="sk-SK" dirty="0" smtClean="0"/>
              <a:t>ľa článkov, veľa možností</a:t>
            </a:r>
          </a:p>
          <a:p>
            <a:pPr lvl="1">
              <a:buNone/>
            </a:pPr>
            <a:r>
              <a:rPr lang="sk-SK" dirty="0" smtClean="0"/>
              <a:t>	čitateľovi uniká to čo ho zaujíma</a:t>
            </a:r>
          </a:p>
          <a:p>
            <a:r>
              <a:rPr lang="sk-SK" dirty="0" smtClean="0"/>
              <a:t>Výhody</a:t>
            </a:r>
          </a:p>
          <a:p>
            <a:pPr lvl="1"/>
            <a:r>
              <a:rPr lang="sk-SK" dirty="0" smtClean="0"/>
              <a:t>Veľa testov</a:t>
            </a:r>
          </a:p>
          <a:p>
            <a:pPr lvl="1"/>
            <a:r>
              <a:rPr lang="sk-SK" dirty="0" smtClean="0"/>
              <a:t>Bez potreby hodnotiaceho davu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Experiment 2</a:t>
            </a: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Spätná väzba používateľa</a:t>
            </a:r>
          </a:p>
          <a:p>
            <a:r>
              <a:rPr lang="sk-SK" dirty="0" smtClean="0"/>
              <a:t>Integrácia na SME.SK (</a:t>
            </a:r>
            <a:r>
              <a:rPr lang="sk-SK" dirty="0" err="1" smtClean="0"/>
              <a:t>extension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Zoznam odporúčaných článkov</a:t>
            </a:r>
          </a:p>
          <a:p>
            <a:pPr lvl="1"/>
            <a:r>
              <a:rPr lang="sk-SK" dirty="0" smtClean="0"/>
              <a:t>Striedanie </a:t>
            </a:r>
            <a:r>
              <a:rPr lang="sk-SK" dirty="0" err="1" smtClean="0"/>
              <a:t>odporúčačov</a:t>
            </a:r>
            <a:endParaRPr lang="sk-SK" dirty="0" smtClean="0"/>
          </a:p>
          <a:p>
            <a:pPr lvl="1"/>
            <a:r>
              <a:rPr lang="sk-SK" dirty="0" smtClean="0"/>
              <a:t>Spätná väzba – logy, alebo zaujal/nezaujal</a:t>
            </a:r>
          </a:p>
          <a:p>
            <a:r>
              <a:rPr lang="sk-SK" dirty="0" smtClean="0"/>
              <a:t>Hypotéza:</a:t>
            </a:r>
          </a:p>
          <a:p>
            <a:pPr lvl="1"/>
            <a:r>
              <a:rPr lang="sk-SK" dirty="0" smtClean="0"/>
              <a:t>Väčšina odporučených článkov označená ako zaujímavé.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0"/>
            <a:ext cx="803333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Experiment 2</a:t>
            </a:r>
          </a:p>
        </p:txBody>
      </p:sp>
      <p:sp>
        <p:nvSpPr>
          <p:cNvPr id="2867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Nevýhody</a:t>
            </a:r>
          </a:p>
          <a:p>
            <a:pPr lvl="1"/>
            <a:r>
              <a:rPr lang="sk-SK" dirty="0" smtClean="0"/>
              <a:t>aktualizované každú 1 hod</a:t>
            </a:r>
          </a:p>
          <a:p>
            <a:pPr lvl="1"/>
            <a:r>
              <a:rPr lang="sk-SK" dirty="0" smtClean="0"/>
              <a:t>ohodnocujú jednotlivci a nie dav </a:t>
            </a:r>
            <a:r>
              <a:rPr lang="en-US" dirty="0" smtClean="0"/>
              <a:t>(</a:t>
            </a:r>
            <a:r>
              <a:rPr lang="en-US" dirty="0" err="1" smtClean="0"/>
              <a:t>subjekt</a:t>
            </a:r>
            <a:r>
              <a:rPr lang="sk-SK" dirty="0" err="1" smtClean="0"/>
              <a:t>ívne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d</a:t>
            </a:r>
            <a:r>
              <a:rPr lang="en-US" dirty="0" err="1" smtClean="0"/>
              <a:t>lhodob</a:t>
            </a:r>
            <a:r>
              <a:rPr lang="sk-SK" dirty="0" smtClean="0"/>
              <a:t>é</a:t>
            </a:r>
          </a:p>
          <a:p>
            <a:pPr lvl="1"/>
            <a:r>
              <a:rPr lang="sk-SK" dirty="0" smtClean="0"/>
              <a:t>veľa testujúcich</a:t>
            </a:r>
          </a:p>
          <a:p>
            <a:r>
              <a:rPr lang="en-US" dirty="0" smtClean="0"/>
              <a:t>V</a:t>
            </a:r>
            <a:r>
              <a:rPr lang="sk-SK" dirty="0" err="1" smtClean="0"/>
              <a:t>ýhody</a:t>
            </a:r>
            <a:endParaRPr lang="sk-SK" dirty="0" smtClean="0"/>
          </a:p>
          <a:p>
            <a:pPr lvl="1"/>
            <a:r>
              <a:rPr lang="sk-SK" dirty="0" smtClean="0"/>
              <a:t>Prejaví sa skutoční subjektívny záujem o článok</a:t>
            </a:r>
          </a:p>
          <a:p>
            <a:pPr lvl="1"/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Experiment 3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Spätná väzba hodnotiacej skupiny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Webové rozhranie pre hodnotenie odporúčania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Zoznam prečítaných článkov (kategória, </a:t>
            </a:r>
            <a:r>
              <a:rPr lang="sk-SK" dirty="0" err="1" smtClean="0"/>
              <a:t>perex</a:t>
            </a:r>
            <a:r>
              <a:rPr lang="sk-SK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Zoznam odporúčaných článkov (kategória, </a:t>
            </a:r>
            <a:r>
              <a:rPr lang="sk-SK" dirty="0" err="1" smtClean="0"/>
              <a:t>perex</a:t>
            </a:r>
            <a:r>
              <a:rPr lang="sk-SK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Spätná väzba – relevantné / nerelevantné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Hypotéza: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Väčšina hodnotiacich označí odporúčanie ako relevantné.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"/>
            <a:ext cx="5791200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TRecom</a:t>
            </a:r>
            <a:endParaRPr lang="sk-SK" dirty="0" smtClean="0"/>
          </a:p>
        </p:txBody>
      </p:sp>
      <p:sp>
        <p:nvSpPr>
          <p:cNvPr id="153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sk-SK" dirty="0" smtClean="0"/>
              <a:t>stromovej štruktúry</a:t>
            </a:r>
          </a:p>
          <a:p>
            <a:pPr lvl="1"/>
            <a:r>
              <a:rPr lang="sk-SK" dirty="0" smtClean="0"/>
              <a:t>reprezentuje podobnosti medzi článkami</a:t>
            </a:r>
          </a:p>
          <a:p>
            <a:pPr lvl="1"/>
            <a:r>
              <a:rPr lang="sk-SK" dirty="0" smtClean="0"/>
              <a:t>zoskupuje podobné články</a:t>
            </a:r>
          </a:p>
          <a:p>
            <a:pPr lvl="1"/>
            <a:r>
              <a:rPr lang="sk-SK" dirty="0" smtClean="0"/>
              <a:t>nízka zložitosť vkladania a hľadania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1591733" y="3886200"/>
          <a:ext cx="5393267" cy="2667000"/>
        </p:xfrm>
        <a:graphic>
          <a:graphicData uri="http://schemas.openxmlformats.org/presentationml/2006/ole">
            <p:oleObj spid="_x0000_s15363" name="Visio" r:id="rId3" imgW="3820114" imgH="235466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Experiment 3</a:t>
            </a:r>
          </a:p>
        </p:txBody>
      </p:sp>
      <p:sp>
        <p:nvSpPr>
          <p:cNvPr id="3174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Nevýhody</a:t>
            </a:r>
          </a:p>
          <a:p>
            <a:pPr lvl="1"/>
            <a:r>
              <a:rPr lang="sk-SK" dirty="0" smtClean="0"/>
              <a:t>Hodnotí sa relevantnosť a nie subjektívny záujem</a:t>
            </a:r>
          </a:p>
          <a:p>
            <a:pPr lvl="1"/>
            <a:r>
              <a:rPr lang="sk-SK" dirty="0" smtClean="0"/>
              <a:t>Pre potreby odovzdania spätnej väzby je nutné</a:t>
            </a:r>
          </a:p>
          <a:p>
            <a:pPr lvl="2"/>
            <a:r>
              <a:rPr lang="sk-SK" dirty="0" smtClean="0"/>
              <a:t>Naučiť sa záujmom používateľa</a:t>
            </a:r>
          </a:p>
          <a:p>
            <a:pPr lvl="2"/>
            <a:r>
              <a:rPr lang="sk-SK" dirty="0" smtClean="0"/>
              <a:t>Ohodnotiť čo najväčší počet článkov </a:t>
            </a:r>
            <a:r>
              <a:rPr lang="en-US" dirty="0" smtClean="0"/>
              <a:t>(</a:t>
            </a:r>
            <a:r>
              <a:rPr lang="en-US" dirty="0" err="1" smtClean="0"/>
              <a:t>cel</a:t>
            </a:r>
            <a:r>
              <a:rPr lang="sk-SK" dirty="0" smtClean="0"/>
              <a:t>ý set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Výhody</a:t>
            </a:r>
          </a:p>
          <a:p>
            <a:pPr lvl="1"/>
            <a:r>
              <a:rPr lang="sk-SK" dirty="0" smtClean="0"/>
              <a:t>Jedno odporúčanie hodnotí viac ľudí</a:t>
            </a:r>
          </a:p>
          <a:p>
            <a:pPr lvl="1"/>
            <a:r>
              <a:rPr lang="sk-SK" dirty="0" smtClean="0"/>
              <a:t>Väčšia objektivita</a:t>
            </a:r>
          </a:p>
          <a:p>
            <a:pPr lvl="1"/>
            <a:r>
              <a:rPr lang="sk-SK" dirty="0" smtClean="0"/>
              <a:t>Viac testov a rýchlo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Zhrnutie</a:t>
            </a:r>
          </a:p>
        </p:txBody>
      </p:sp>
      <p:sp>
        <p:nvSpPr>
          <p:cNvPr id="3174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3 </a:t>
            </a:r>
            <a:r>
              <a:rPr lang="sk-SK" dirty="0" err="1" smtClean="0"/>
              <a:t>odporúčače</a:t>
            </a:r>
            <a:endParaRPr lang="sk-SK" dirty="0" smtClean="0"/>
          </a:p>
          <a:p>
            <a:r>
              <a:rPr lang="sk-SK" dirty="0" smtClean="0"/>
              <a:t>3</a:t>
            </a:r>
            <a:r>
              <a:rPr lang="en-US" dirty="0" smtClean="0"/>
              <a:t> mo</a:t>
            </a:r>
            <a:r>
              <a:rPr lang="sk-SK" dirty="0" err="1" smtClean="0"/>
              <a:t>žnosti</a:t>
            </a:r>
            <a:r>
              <a:rPr lang="sk-SK" dirty="0" smtClean="0"/>
              <a:t> experimentu</a:t>
            </a:r>
          </a:p>
          <a:p>
            <a:pPr lvl="1"/>
            <a:r>
              <a:rPr lang="sk-SK" dirty="0" smtClean="0"/>
              <a:t>syntetický </a:t>
            </a:r>
            <a:r>
              <a:rPr lang="en-US" dirty="0" smtClean="0"/>
              <a:t>(</a:t>
            </a:r>
            <a:r>
              <a:rPr lang="sk-SK" dirty="0" smtClean="0"/>
              <a:t>predikcia</a:t>
            </a:r>
            <a:r>
              <a:rPr lang="en-US" dirty="0" smtClean="0"/>
              <a:t>/</a:t>
            </a:r>
            <a:r>
              <a:rPr lang="sk-SK" dirty="0" smtClean="0"/>
              <a:t>odporúčanie</a:t>
            </a:r>
            <a:r>
              <a:rPr lang="en-US" dirty="0" smtClean="0"/>
              <a:t>,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sk-SK" dirty="0" smtClean="0"/>
              <a:t>ľudí, rýchlo</a:t>
            </a:r>
            <a:r>
              <a:rPr lang="en-US" dirty="0" smtClean="0"/>
              <a:t>)</a:t>
            </a:r>
          </a:p>
          <a:p>
            <a:pPr lvl="1"/>
            <a:r>
              <a:rPr lang="sk-SK" dirty="0" err="1" smtClean="0"/>
              <a:t>čitateľia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dlhodobý, logy</a:t>
            </a:r>
            <a:r>
              <a:rPr lang="en-US" dirty="0" smtClean="0"/>
              <a:t>/    , </a:t>
            </a:r>
            <a:r>
              <a:rPr lang="sk-SK" dirty="0" smtClean="0"/>
              <a:t>reálny záujem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skupina</a:t>
            </a:r>
            <a:r>
              <a:rPr lang="en-US" dirty="0" smtClean="0"/>
              <a:t> (</a:t>
            </a:r>
            <a:r>
              <a:rPr lang="sk-SK" dirty="0" smtClean="0"/>
              <a:t>náročný, </a:t>
            </a:r>
            <a:r>
              <a:rPr lang="en-US" dirty="0" smtClean="0"/>
              <a:t>r</a:t>
            </a:r>
            <a:r>
              <a:rPr lang="sk-SK" dirty="0" err="1" smtClean="0"/>
              <a:t>ýchly</a:t>
            </a:r>
            <a:r>
              <a:rPr lang="sk-SK" dirty="0" smtClean="0"/>
              <a:t>, viacnásobný</a:t>
            </a:r>
            <a:r>
              <a:rPr lang="en-US" dirty="0" smtClean="0"/>
              <a:t>)</a:t>
            </a:r>
            <a:endParaRPr lang="sk-SK" dirty="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352800"/>
            <a:ext cx="28713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TRecom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Odporúčanie článkov</a:t>
            </a:r>
          </a:p>
          <a:p>
            <a:pPr lvl="1"/>
            <a:r>
              <a:rPr lang="sk-SK" dirty="0" smtClean="0"/>
              <a:t>podobné </a:t>
            </a:r>
            <a:r>
              <a:rPr lang="en-US" dirty="0" smtClean="0"/>
              <a:t>(</a:t>
            </a:r>
            <a:r>
              <a:rPr lang="en-US" dirty="0" err="1" smtClean="0"/>
              <a:t>iba</a:t>
            </a:r>
            <a:r>
              <a:rPr lang="en-US" dirty="0" smtClean="0"/>
              <a:t> pod</a:t>
            </a:r>
            <a:r>
              <a:rPr lang="sk-SK" dirty="0" smtClean="0"/>
              <a:t>ľa podobnosti článkov</a:t>
            </a:r>
            <a:r>
              <a:rPr lang="en-US" dirty="0" smtClean="0"/>
              <a:t>)</a:t>
            </a:r>
            <a:endParaRPr lang="sk-SK" dirty="0" smtClean="0"/>
          </a:p>
          <a:p>
            <a:pPr lvl="1"/>
            <a:r>
              <a:rPr lang="sk-SK" dirty="0" smtClean="0"/>
              <a:t>zaujímavé </a:t>
            </a:r>
            <a:r>
              <a:rPr lang="en-US" dirty="0" smtClean="0"/>
              <a:t>(</a:t>
            </a:r>
            <a:r>
              <a:rPr lang="sk-SK" dirty="0" smtClean="0"/>
              <a:t>podobnosti, záujmov a času</a:t>
            </a:r>
            <a:r>
              <a:rPr lang="en-US" dirty="0" smtClean="0"/>
              <a:t>)</a:t>
            </a:r>
            <a:endParaRPr lang="sk-SK" dirty="0" smtClean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09600" y="3429000"/>
          <a:ext cx="7595068" cy="2800350"/>
        </p:xfrm>
        <a:graphic>
          <a:graphicData uri="http://schemas.openxmlformats.org/presentationml/2006/ole">
            <p:oleObj spid="_x0000_s35843" name="Visio" r:id="rId3" imgW="6850311" imgH="248769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TRecom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Záujmy podľa logov a pozície v strome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posledn</a:t>
            </a:r>
            <a:r>
              <a:rPr lang="sk-SK" dirty="0" err="1" smtClean="0"/>
              <a:t>ých</a:t>
            </a:r>
            <a:r>
              <a:rPr lang="sk-SK" dirty="0" smtClean="0"/>
              <a:t> záznamov</a:t>
            </a:r>
          </a:p>
          <a:p>
            <a:pPr lvl="1"/>
            <a:r>
              <a:rPr lang="sk-SK" dirty="0" smtClean="0"/>
              <a:t>najzaujímavejšie,</a:t>
            </a:r>
            <a:r>
              <a:rPr lang="en-US" dirty="0" smtClean="0"/>
              <a:t> </a:t>
            </a:r>
            <a:r>
              <a:rPr lang="sk-SK" dirty="0" smtClean="0"/>
              <a:t>najnovšie, neprečítané články</a:t>
            </a:r>
          </a:p>
          <a:p>
            <a:r>
              <a:rPr lang="en-US" dirty="0" smtClean="0"/>
              <a:t>“</a:t>
            </a:r>
            <a:r>
              <a:rPr lang="sk-SK" dirty="0" smtClean="0"/>
              <a:t>Transponujem</a:t>
            </a:r>
            <a:r>
              <a:rPr lang="en-US" dirty="0" smtClean="0"/>
              <a:t>” </a:t>
            </a:r>
            <a:r>
              <a:rPr lang="en-US" dirty="0" err="1" smtClean="0"/>
              <a:t>maticu</a:t>
            </a:r>
            <a:endParaRPr lang="sk-SK" dirty="0" smtClean="0"/>
          </a:p>
          <a:p>
            <a:pPr lvl="1"/>
            <a:r>
              <a:rPr lang="sk-SK" dirty="0" smtClean="0"/>
              <a:t>vznikne mix podľa rôznych záujmov</a:t>
            </a:r>
          </a:p>
          <a:p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Ekonóm</a:t>
            </a:r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/>
              <a:t>www		50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ekonomika	26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komentare	11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bratislava	7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n</a:t>
            </a:r>
            <a:r>
              <a:rPr lang="en-US" sz="1800" b="1" smtClean="0"/>
              <a:t>atankuj		3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h</a:t>
            </a:r>
            <a:r>
              <a:rPr lang="en-US" sz="1800" b="1" smtClean="0"/>
              <a:t>okej		2		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veda	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sport		1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z</a:t>
            </a:r>
            <a:r>
              <a:rPr lang="en-US" sz="1800" b="1" smtClean="0"/>
              <a:t>volen		1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p</a:t>
            </a:r>
            <a:r>
              <a:rPr lang="en-US" sz="1800" b="1" smtClean="0"/>
              <a:t>ocitace		1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b</a:t>
            </a:r>
            <a:r>
              <a:rPr lang="en-US" sz="1800" b="1" smtClean="0"/>
              <a:t>ystrica		1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p</a:t>
            </a:r>
            <a:r>
              <a:rPr lang="en-US" sz="1800" b="1" smtClean="0"/>
              <a:t>rievidza		1</a:t>
            </a:r>
          </a:p>
          <a:p>
            <a:pPr>
              <a:buFont typeface="Arial" charset="0"/>
              <a:buNone/>
            </a:pPr>
            <a:r>
              <a:rPr lang="sk-SK" sz="1800" b="1" smtClean="0"/>
              <a:t>k</a:t>
            </a:r>
            <a:r>
              <a:rPr lang="en-US" sz="1800" b="1" smtClean="0"/>
              <a:t>orzar		1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667000" y="16129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Odporucane clanky pouzivatelovi 12475494038518397</a:t>
            </a:r>
          </a:p>
          <a:p>
            <a:r>
              <a:rPr lang="en-US">
                <a:latin typeface="Calibri" pitchFamily="34" charset="0"/>
                <a:hlinkClick r:id="rId2"/>
              </a:rPr>
              <a:t>Športovisko na Budatínskej dokončia asi na etapy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3"/>
              </a:rPr>
              <a:t>Tadič: Srbsko nikdy neuzná nezávislosť Kosova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4"/>
              </a:rPr>
              <a:t>V Česku klesla nezamestnanosť na 9,7 percenta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Z emisií sa stratilo ďalších 24 miliónov korún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Fidesz rokoval s rakúskym vicekancelárom Pröllom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Česi vlani vypili menej piva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V Afrike je voľných ešte pol milióna vstupeniek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Transpetrol musí platiť. Česi uznali Ilčišina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Biodiverzitu druhov má zachrániť informačná kampaň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1"/>
              </a:rPr>
              <a:t>Mikolaj už podpísal zmluvu k zimnému štadiónu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vypocitane za 1.578125 sekund pre cookie 12475494038518397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Blogista</a:t>
            </a:r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800" b="1" dirty="0" smtClean="0"/>
              <a:t>www		54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korzar</a:t>
            </a:r>
            <a:r>
              <a:rPr lang="en-US" sz="1800" b="1" dirty="0" smtClean="0"/>
              <a:t>		23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liptov</a:t>
            </a:r>
            <a:r>
              <a:rPr lang="en-US" sz="1800" b="1" dirty="0" smtClean="0"/>
              <a:t>		6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komentare</a:t>
            </a:r>
            <a:r>
              <a:rPr lang="en-US" sz="1800" b="1" dirty="0" smtClean="0"/>
              <a:t>	5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wiezik</a:t>
            </a:r>
            <a:r>
              <a:rPr lang="en-US" sz="1800" b="1" dirty="0" smtClean="0"/>
              <a:t>		2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topercer</a:t>
            </a:r>
            <a:r>
              <a:rPr lang="en-US" sz="1800" b="1" dirty="0" smtClean="0"/>
              <a:t>		2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pocitace</a:t>
            </a:r>
            <a:r>
              <a:rPr lang="en-US" sz="1800" b="1" dirty="0" smtClean="0"/>
              <a:t>		2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jakus</a:t>
            </a:r>
            <a:r>
              <a:rPr lang="en-US" sz="1800" b="1" dirty="0" smtClean="0"/>
              <a:t>		1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barlog</a:t>
            </a:r>
            <a:r>
              <a:rPr lang="en-US" sz="1800" b="1" dirty="0" smtClean="0"/>
              <a:t>		1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hajdusek</a:t>
            </a:r>
            <a:r>
              <a:rPr lang="en-US" sz="1800" b="1" dirty="0" smtClean="0"/>
              <a:t>		1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marekgajdos</a:t>
            </a:r>
            <a:r>
              <a:rPr lang="en-US" sz="1800" b="1" dirty="0" smtClean="0"/>
              <a:t>	1</a:t>
            </a:r>
          </a:p>
          <a:p>
            <a:pPr>
              <a:buFont typeface="Arial" charset="0"/>
              <a:buNone/>
            </a:pPr>
            <a:r>
              <a:rPr lang="en-US" sz="1800" b="1" dirty="0" err="1" smtClean="0"/>
              <a:t>jurajlukac</a:t>
            </a:r>
            <a:r>
              <a:rPr lang="en-US" sz="1800" b="1" dirty="0" smtClean="0"/>
              <a:t>	1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667000" y="16129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Calibri" pitchFamily="34" charset="0"/>
              </a:rPr>
              <a:t>Odporucane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clanky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pouzivatelovi</a:t>
            </a:r>
            <a:r>
              <a:rPr lang="en-US" b="1" dirty="0">
                <a:latin typeface="Calibri" pitchFamily="34" charset="0"/>
              </a:rPr>
              <a:t> 12315003471257690</a:t>
            </a:r>
          </a:p>
          <a:p>
            <a:r>
              <a:rPr lang="en-US" dirty="0" err="1">
                <a:latin typeface="Calibri" pitchFamily="34" charset="0"/>
                <a:hlinkClick r:id="rId2"/>
              </a:rPr>
              <a:t>Neštátni</a:t>
            </a:r>
            <a:r>
              <a:rPr lang="en-US" dirty="0">
                <a:latin typeface="Calibri" pitchFamily="34" charset="0"/>
                <a:hlinkClick r:id="rId2"/>
              </a:rPr>
              <a:t> </a:t>
            </a:r>
            <a:r>
              <a:rPr lang="en-US" dirty="0" err="1">
                <a:latin typeface="Calibri" pitchFamily="34" charset="0"/>
                <a:hlinkClick r:id="rId2"/>
              </a:rPr>
              <a:t>vlastníci</a:t>
            </a:r>
            <a:r>
              <a:rPr lang="en-US" dirty="0">
                <a:latin typeface="Calibri" pitchFamily="34" charset="0"/>
                <a:hlinkClick r:id="rId2"/>
              </a:rPr>
              <a:t> </a:t>
            </a:r>
            <a:r>
              <a:rPr lang="en-US" dirty="0" err="1">
                <a:latin typeface="Calibri" pitchFamily="34" charset="0"/>
                <a:hlinkClick r:id="rId2"/>
              </a:rPr>
              <a:t>lesov</a:t>
            </a:r>
            <a:r>
              <a:rPr lang="en-US" dirty="0">
                <a:latin typeface="Calibri" pitchFamily="34" charset="0"/>
                <a:hlinkClick r:id="rId2"/>
              </a:rPr>
              <a:t> </a:t>
            </a:r>
            <a:r>
              <a:rPr lang="en-US" dirty="0" err="1">
                <a:latin typeface="Calibri" pitchFamily="34" charset="0"/>
                <a:hlinkClick r:id="rId2"/>
              </a:rPr>
              <a:t>nesúhlasia</a:t>
            </a:r>
            <a:r>
              <a:rPr lang="en-US" dirty="0">
                <a:latin typeface="Calibri" pitchFamily="34" charset="0"/>
                <a:hlinkClick r:id="rId2"/>
              </a:rPr>
              <a:t> so </a:t>
            </a:r>
            <a:r>
              <a:rPr lang="en-US" dirty="0" err="1">
                <a:latin typeface="Calibri" pitchFamily="34" charset="0"/>
                <a:hlinkClick r:id="rId2"/>
              </a:rPr>
              <a:t>zonáciou</a:t>
            </a:r>
            <a:r>
              <a:rPr lang="en-US" dirty="0">
                <a:latin typeface="Calibri" pitchFamily="34" charset="0"/>
                <a:hlinkClick r:id="rId2"/>
              </a:rPr>
              <a:t> </a:t>
            </a:r>
            <a:r>
              <a:rPr lang="en-US" dirty="0" err="1">
                <a:latin typeface="Calibri" pitchFamily="34" charset="0"/>
                <a:hlinkClick r:id="rId2"/>
              </a:rPr>
              <a:t>Tatier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3"/>
              </a:rPr>
              <a:t>Nová</a:t>
            </a:r>
            <a:r>
              <a:rPr lang="en-US" dirty="0">
                <a:latin typeface="Calibri" pitchFamily="34" charset="0"/>
                <a:hlinkClick r:id="rId3"/>
              </a:rPr>
              <a:t> </a:t>
            </a:r>
            <a:r>
              <a:rPr lang="en-US" dirty="0" err="1">
                <a:latin typeface="Calibri" pitchFamily="34" charset="0"/>
                <a:hlinkClick r:id="rId3"/>
              </a:rPr>
              <a:t>zonácia</a:t>
            </a:r>
            <a:r>
              <a:rPr lang="en-US" dirty="0">
                <a:latin typeface="Calibri" pitchFamily="34" charset="0"/>
                <a:hlinkClick r:id="rId3"/>
              </a:rPr>
              <a:t> </a:t>
            </a:r>
            <a:r>
              <a:rPr lang="en-US" dirty="0" err="1">
                <a:latin typeface="Calibri" pitchFamily="34" charset="0"/>
                <a:hlinkClick r:id="rId3"/>
              </a:rPr>
              <a:t>Tatier</a:t>
            </a:r>
            <a:r>
              <a:rPr lang="en-US" dirty="0">
                <a:latin typeface="Calibri" pitchFamily="34" charset="0"/>
                <a:hlinkClick r:id="rId3"/>
              </a:rPr>
              <a:t> </a:t>
            </a:r>
            <a:r>
              <a:rPr lang="en-US" dirty="0" err="1">
                <a:latin typeface="Calibri" pitchFamily="34" charset="0"/>
                <a:hlinkClick r:id="rId3"/>
              </a:rPr>
              <a:t>dáva</a:t>
            </a:r>
            <a:r>
              <a:rPr lang="en-US" dirty="0">
                <a:latin typeface="Calibri" pitchFamily="34" charset="0"/>
                <a:hlinkClick r:id="rId3"/>
              </a:rPr>
              <a:t> </a:t>
            </a:r>
            <a:r>
              <a:rPr lang="en-US" dirty="0" err="1">
                <a:latin typeface="Calibri" pitchFamily="34" charset="0"/>
                <a:hlinkClick r:id="rId3"/>
              </a:rPr>
              <a:t>hotelierom</a:t>
            </a:r>
            <a:r>
              <a:rPr lang="en-US" dirty="0">
                <a:latin typeface="Calibri" pitchFamily="34" charset="0"/>
                <a:hlinkClick r:id="rId3"/>
              </a:rPr>
              <a:t> </a:t>
            </a:r>
            <a:r>
              <a:rPr lang="en-US" dirty="0" err="1">
                <a:latin typeface="Calibri" pitchFamily="34" charset="0"/>
                <a:hlinkClick r:id="rId3"/>
              </a:rPr>
              <a:t>šestinu</a:t>
            </a:r>
            <a:r>
              <a:rPr lang="en-US" dirty="0">
                <a:latin typeface="Calibri" pitchFamily="34" charset="0"/>
                <a:hlinkClick r:id="rId3"/>
              </a:rPr>
              <a:t> </a:t>
            </a:r>
            <a:r>
              <a:rPr lang="en-US" dirty="0" err="1">
                <a:latin typeface="Calibri" pitchFamily="34" charset="0"/>
                <a:hlinkClick r:id="rId3"/>
              </a:rPr>
              <a:t>Manhattanu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4"/>
              </a:rPr>
              <a:t>Počet</a:t>
            </a:r>
            <a:r>
              <a:rPr lang="en-US" dirty="0">
                <a:latin typeface="Calibri" pitchFamily="34" charset="0"/>
                <a:hlinkClick r:id="rId4"/>
              </a:rPr>
              <a:t> </a:t>
            </a:r>
            <a:r>
              <a:rPr lang="en-US" dirty="0" err="1">
                <a:latin typeface="Calibri" pitchFamily="34" charset="0"/>
                <a:hlinkClick r:id="rId4"/>
              </a:rPr>
              <a:t>obetí</a:t>
            </a:r>
            <a:r>
              <a:rPr lang="en-US" dirty="0">
                <a:latin typeface="Calibri" pitchFamily="34" charset="0"/>
                <a:hlinkClick r:id="rId4"/>
              </a:rPr>
              <a:t> </a:t>
            </a:r>
            <a:r>
              <a:rPr lang="en-US" dirty="0" err="1">
                <a:latin typeface="Calibri" pitchFamily="34" charset="0"/>
                <a:hlinkClick r:id="rId4"/>
              </a:rPr>
              <a:t>zosuvov</a:t>
            </a:r>
            <a:r>
              <a:rPr lang="en-US" dirty="0">
                <a:latin typeface="Calibri" pitchFamily="34" charset="0"/>
                <a:hlinkClick r:id="rId4"/>
              </a:rPr>
              <a:t> </a:t>
            </a:r>
            <a:r>
              <a:rPr lang="en-US" dirty="0" err="1">
                <a:latin typeface="Calibri" pitchFamily="34" charset="0"/>
                <a:hlinkClick r:id="rId4"/>
              </a:rPr>
              <a:t>pôdy</a:t>
            </a:r>
            <a:r>
              <a:rPr lang="en-US" dirty="0">
                <a:latin typeface="Calibri" pitchFamily="34" charset="0"/>
                <a:hlinkClick r:id="rId4"/>
              </a:rPr>
              <a:t> v </a:t>
            </a:r>
            <a:r>
              <a:rPr lang="en-US" dirty="0" err="1">
                <a:latin typeface="Calibri" pitchFamily="34" charset="0"/>
                <a:hlinkClick r:id="rId4"/>
              </a:rPr>
              <a:t>Brazílii</a:t>
            </a:r>
            <a:r>
              <a:rPr lang="en-US" dirty="0">
                <a:latin typeface="Calibri" pitchFamily="34" charset="0"/>
                <a:hlinkClick r:id="rId4"/>
              </a:rPr>
              <a:t> </a:t>
            </a:r>
            <a:r>
              <a:rPr lang="en-US" dirty="0" err="1">
                <a:latin typeface="Calibri" pitchFamily="34" charset="0"/>
                <a:hlinkClick r:id="rId4"/>
              </a:rPr>
              <a:t>stúpol</a:t>
            </a:r>
            <a:r>
              <a:rPr lang="en-US" dirty="0">
                <a:latin typeface="Calibri" pitchFamily="34" charset="0"/>
                <a:hlinkClick r:id="rId4"/>
              </a:rPr>
              <a:t> </a:t>
            </a:r>
            <a:r>
              <a:rPr lang="en-US" dirty="0" err="1">
                <a:latin typeface="Calibri" pitchFamily="34" charset="0"/>
                <a:hlinkClick r:id="rId4"/>
              </a:rPr>
              <a:t>na</a:t>
            </a:r>
            <a:r>
              <a:rPr lang="en-US" dirty="0">
                <a:latin typeface="Calibri" pitchFamily="34" charset="0"/>
                <a:hlinkClick r:id="rId4"/>
              </a:rPr>
              <a:t> 219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5"/>
              </a:rPr>
              <a:t>Posyp</a:t>
            </a:r>
            <a:r>
              <a:rPr lang="en-US" dirty="0">
                <a:latin typeface="Calibri" pitchFamily="34" charset="0"/>
                <a:hlinkClick r:id="rId5"/>
              </a:rPr>
              <a:t> </a:t>
            </a:r>
            <a:r>
              <a:rPr lang="en-US" dirty="0" err="1">
                <a:latin typeface="Calibri" pitchFamily="34" charset="0"/>
                <a:hlinkClick r:id="rId5"/>
              </a:rPr>
              <a:t>znepríjemňuje</a:t>
            </a:r>
            <a:r>
              <a:rPr lang="en-US" dirty="0">
                <a:latin typeface="Calibri" pitchFamily="34" charset="0"/>
                <a:hlinkClick r:id="rId5"/>
              </a:rPr>
              <a:t> </a:t>
            </a:r>
            <a:r>
              <a:rPr lang="en-US" dirty="0" err="1">
                <a:latin typeface="Calibri" pitchFamily="34" charset="0"/>
                <a:hlinkClick r:id="rId5"/>
              </a:rPr>
              <a:t>život</a:t>
            </a:r>
            <a:r>
              <a:rPr lang="en-US" dirty="0">
                <a:latin typeface="Calibri" pitchFamily="34" charset="0"/>
                <a:hlinkClick r:id="rId5"/>
              </a:rPr>
              <a:t> </a:t>
            </a:r>
            <a:r>
              <a:rPr lang="en-US" dirty="0" err="1">
                <a:latin typeface="Calibri" pitchFamily="34" charset="0"/>
                <a:hlinkClick r:id="rId5"/>
              </a:rPr>
              <a:t>Ťahanovčanom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6"/>
              </a:rPr>
              <a:t>Moja</a:t>
            </a:r>
            <a:r>
              <a:rPr lang="en-US" dirty="0">
                <a:latin typeface="Calibri" pitchFamily="34" charset="0"/>
                <a:hlinkClick r:id="rId6"/>
              </a:rPr>
              <a:t> </a:t>
            </a:r>
            <a:r>
              <a:rPr lang="en-US" dirty="0" err="1">
                <a:latin typeface="Calibri" pitchFamily="34" charset="0"/>
                <a:hlinkClick r:id="rId6"/>
              </a:rPr>
              <a:t>kríza</a:t>
            </a:r>
            <a:r>
              <a:rPr lang="en-US" dirty="0">
                <a:latin typeface="Calibri" pitchFamily="34" charset="0"/>
                <a:hlinkClick r:id="rId6"/>
              </a:rPr>
              <a:t> </a:t>
            </a:r>
            <a:r>
              <a:rPr lang="en-US" dirty="0" err="1">
                <a:latin typeface="Calibri" pitchFamily="34" charset="0"/>
                <a:hlinkClick r:id="rId6"/>
              </a:rPr>
              <a:t>má</a:t>
            </a:r>
            <a:r>
              <a:rPr lang="en-US" dirty="0">
                <a:latin typeface="Calibri" pitchFamily="34" charset="0"/>
                <a:hlinkClick r:id="rId6"/>
              </a:rPr>
              <a:t> </a:t>
            </a:r>
            <a:r>
              <a:rPr lang="en-US" dirty="0" err="1">
                <a:latin typeface="Calibri" pitchFamily="34" charset="0"/>
                <a:hlinkClick r:id="rId6"/>
              </a:rPr>
              <a:t>krízu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7"/>
              </a:rPr>
              <a:t>Ministerstvo</a:t>
            </a:r>
            <a:r>
              <a:rPr lang="en-US" dirty="0">
                <a:latin typeface="Calibri" pitchFamily="34" charset="0"/>
                <a:hlinkClick r:id="rId7"/>
              </a:rPr>
              <a:t> </a:t>
            </a:r>
            <a:r>
              <a:rPr lang="en-US" dirty="0" err="1">
                <a:latin typeface="Calibri" pitchFamily="34" charset="0"/>
                <a:hlinkClick r:id="rId7"/>
              </a:rPr>
              <a:t>predložilo</a:t>
            </a:r>
            <a:r>
              <a:rPr lang="en-US" dirty="0">
                <a:latin typeface="Calibri" pitchFamily="34" charset="0"/>
                <a:hlinkClick r:id="rId7"/>
              </a:rPr>
              <a:t> </a:t>
            </a:r>
            <a:r>
              <a:rPr lang="en-US" dirty="0" err="1">
                <a:latin typeface="Calibri" pitchFamily="34" charset="0"/>
                <a:hlinkClick r:id="rId7"/>
              </a:rPr>
              <a:t>návrh</a:t>
            </a:r>
            <a:r>
              <a:rPr lang="en-US" dirty="0">
                <a:latin typeface="Calibri" pitchFamily="34" charset="0"/>
                <a:hlinkClick r:id="rId7"/>
              </a:rPr>
              <a:t> </a:t>
            </a:r>
            <a:r>
              <a:rPr lang="en-US" dirty="0" err="1">
                <a:latin typeface="Calibri" pitchFamily="34" charset="0"/>
                <a:hlinkClick r:id="rId7"/>
              </a:rPr>
              <a:t>zonácie</a:t>
            </a:r>
            <a:r>
              <a:rPr lang="en-US" dirty="0">
                <a:latin typeface="Calibri" pitchFamily="34" charset="0"/>
                <a:hlinkClick r:id="rId7"/>
              </a:rPr>
              <a:t> </a:t>
            </a:r>
            <a:r>
              <a:rPr lang="en-US" dirty="0" err="1">
                <a:latin typeface="Calibri" pitchFamily="34" charset="0"/>
                <a:hlinkClick r:id="rId7"/>
              </a:rPr>
              <a:t>Tatranského</a:t>
            </a:r>
            <a:r>
              <a:rPr lang="en-US" dirty="0">
                <a:latin typeface="Calibri" pitchFamily="34" charset="0"/>
                <a:hlinkClick r:id="rId7"/>
              </a:rPr>
              <a:t> </a:t>
            </a:r>
            <a:r>
              <a:rPr lang="en-US" dirty="0" err="1">
                <a:latin typeface="Calibri" pitchFamily="34" charset="0"/>
                <a:hlinkClick r:id="rId7"/>
              </a:rPr>
              <a:t>národného</a:t>
            </a:r>
            <a:r>
              <a:rPr lang="en-US" dirty="0">
                <a:latin typeface="Calibri" pitchFamily="34" charset="0"/>
                <a:hlinkClick r:id="rId7"/>
              </a:rPr>
              <a:t> </a:t>
            </a:r>
            <a:r>
              <a:rPr lang="en-US" dirty="0" err="1">
                <a:latin typeface="Calibri" pitchFamily="34" charset="0"/>
                <a:hlinkClick r:id="rId7"/>
              </a:rPr>
              <a:t>parku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8"/>
              </a:rPr>
              <a:t>Slovensko</a:t>
            </a:r>
            <a:r>
              <a:rPr lang="en-US" dirty="0">
                <a:latin typeface="Calibri" pitchFamily="34" charset="0"/>
                <a:hlinkClick r:id="rId8"/>
              </a:rPr>
              <a:t> </a:t>
            </a:r>
            <a:r>
              <a:rPr lang="en-US" dirty="0" err="1">
                <a:latin typeface="Calibri" pitchFamily="34" charset="0"/>
                <a:hlinkClick r:id="rId8"/>
              </a:rPr>
              <a:t>zruší</a:t>
            </a:r>
            <a:r>
              <a:rPr lang="en-US" dirty="0">
                <a:latin typeface="Calibri" pitchFamily="34" charset="0"/>
                <a:hlinkClick r:id="rId8"/>
              </a:rPr>
              <a:t> </a:t>
            </a:r>
            <a:r>
              <a:rPr lang="en-US" dirty="0" err="1">
                <a:latin typeface="Calibri" pitchFamily="34" charset="0"/>
                <a:hlinkClick r:id="rId8"/>
              </a:rPr>
              <a:t>pobočku</a:t>
            </a:r>
            <a:r>
              <a:rPr lang="en-US" dirty="0">
                <a:latin typeface="Calibri" pitchFamily="34" charset="0"/>
                <a:hlinkClick r:id="rId8"/>
              </a:rPr>
              <a:t> </a:t>
            </a:r>
            <a:r>
              <a:rPr lang="en-US" dirty="0" err="1">
                <a:latin typeface="Calibri" pitchFamily="34" charset="0"/>
                <a:hlinkClick r:id="rId8"/>
              </a:rPr>
              <a:t>veľvyslanectva</a:t>
            </a:r>
            <a:r>
              <a:rPr lang="en-US" dirty="0">
                <a:latin typeface="Calibri" pitchFamily="34" charset="0"/>
                <a:hlinkClick r:id="rId8"/>
              </a:rPr>
              <a:t> v Bonne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9"/>
              </a:rPr>
              <a:t>Platini</a:t>
            </a:r>
            <a:r>
              <a:rPr lang="en-US" dirty="0">
                <a:latin typeface="Calibri" pitchFamily="34" charset="0"/>
                <a:hlinkClick r:id="rId9"/>
              </a:rPr>
              <a:t> a </a:t>
            </a:r>
            <a:r>
              <a:rPr lang="en-US" dirty="0" err="1">
                <a:latin typeface="Calibri" pitchFamily="34" charset="0"/>
                <a:hlinkClick r:id="rId9"/>
              </a:rPr>
              <a:t>Blatter</a:t>
            </a:r>
            <a:r>
              <a:rPr lang="en-US" dirty="0">
                <a:latin typeface="Calibri" pitchFamily="34" charset="0"/>
                <a:hlinkClick r:id="rId9"/>
              </a:rPr>
              <a:t> </a:t>
            </a:r>
            <a:r>
              <a:rPr lang="en-US" dirty="0" err="1">
                <a:latin typeface="Calibri" pitchFamily="34" charset="0"/>
                <a:hlinkClick r:id="rId9"/>
              </a:rPr>
              <a:t>vyjadrili</a:t>
            </a:r>
            <a:r>
              <a:rPr lang="en-US" dirty="0">
                <a:latin typeface="Calibri" pitchFamily="34" charset="0"/>
                <a:hlinkClick r:id="rId9"/>
              </a:rPr>
              <a:t> </a:t>
            </a:r>
            <a:r>
              <a:rPr lang="en-US" dirty="0" err="1">
                <a:latin typeface="Calibri" pitchFamily="34" charset="0"/>
                <a:hlinkClick r:id="rId9"/>
              </a:rPr>
              <a:t>Poľsku</a:t>
            </a:r>
            <a:r>
              <a:rPr lang="en-US" dirty="0">
                <a:latin typeface="Calibri" pitchFamily="34" charset="0"/>
                <a:hlinkClick r:id="rId9"/>
              </a:rPr>
              <a:t> </a:t>
            </a:r>
            <a:r>
              <a:rPr lang="en-US" dirty="0" err="1">
                <a:latin typeface="Calibri" pitchFamily="34" charset="0"/>
                <a:hlinkClick r:id="rId9"/>
              </a:rPr>
              <a:t>sústrasť</a:t>
            </a:r>
            <a:r>
              <a:rPr lang="en-US" dirty="0">
                <a:latin typeface="Calibri" pitchFamily="34" charset="0"/>
                <a:hlinkClick r:id="rId9"/>
              </a:rPr>
              <a:t> a </a:t>
            </a:r>
            <a:r>
              <a:rPr lang="en-US" dirty="0" err="1">
                <a:latin typeface="Calibri" pitchFamily="34" charset="0"/>
                <a:hlinkClick r:id="rId9"/>
              </a:rPr>
              <a:t>podporu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10"/>
              </a:rPr>
              <a:t>Odzátkovánie</a:t>
            </a:r>
            <a:r>
              <a:rPr lang="en-US" dirty="0">
                <a:latin typeface="Calibri" pitchFamily="34" charset="0"/>
                <a:hlinkClick r:id="rId10"/>
              </a:rPr>
              <a:t> a </a:t>
            </a:r>
            <a:r>
              <a:rPr lang="en-US" dirty="0" err="1">
                <a:latin typeface="Calibri" pitchFamily="34" charset="0"/>
                <a:hlinkClick r:id="rId10"/>
              </a:rPr>
              <a:t>nalievanie</a:t>
            </a:r>
            <a:r>
              <a:rPr lang="en-US" dirty="0">
                <a:latin typeface="Calibri" pitchFamily="34" charset="0"/>
                <a:hlinkClick r:id="rId10"/>
              </a:rPr>
              <a:t> </a:t>
            </a:r>
            <a:r>
              <a:rPr lang="en-US" dirty="0" err="1">
                <a:latin typeface="Calibri" pitchFamily="34" charset="0"/>
                <a:hlinkClick r:id="rId10"/>
              </a:rPr>
              <a:t>vína</a:t>
            </a:r>
            <a:r>
              <a:rPr lang="en-US" dirty="0">
                <a:latin typeface="Calibri" pitchFamily="34" charset="0"/>
                <a:hlinkClick r:id="rId10"/>
              </a:rPr>
              <a:t>.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  <a:hlinkClick r:id="rId11"/>
              </a:rPr>
              <a:t>Ako</a:t>
            </a:r>
            <a:r>
              <a:rPr lang="en-US" dirty="0">
                <a:latin typeface="Calibri" pitchFamily="34" charset="0"/>
                <a:hlinkClick r:id="rId11"/>
              </a:rPr>
              <a:t> </a:t>
            </a:r>
            <a:r>
              <a:rPr lang="en-US" dirty="0" err="1">
                <a:latin typeface="Calibri" pitchFamily="34" charset="0"/>
                <a:hlinkClick r:id="rId11"/>
              </a:rPr>
              <a:t>život</a:t>
            </a:r>
            <a:r>
              <a:rPr lang="en-US" dirty="0">
                <a:latin typeface="Calibri" pitchFamily="34" charset="0"/>
                <a:hlinkClick r:id="rId11"/>
              </a:rPr>
              <a:t> </a:t>
            </a:r>
            <a:r>
              <a:rPr lang="en-US" dirty="0" err="1">
                <a:latin typeface="Calibri" pitchFamily="34" charset="0"/>
                <a:hlinkClick r:id="rId11"/>
              </a:rPr>
              <a:t>plynie</a:t>
            </a:r>
            <a:r>
              <a:rPr lang="en-US" dirty="0">
                <a:latin typeface="Calibri" pitchFamily="34" charset="0"/>
                <a:hlinkClick r:id="rId11"/>
              </a:rPr>
              <a:t>..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vypocitane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2.9375 </a:t>
            </a:r>
            <a:r>
              <a:rPr lang="en-US" dirty="0" err="1">
                <a:latin typeface="Calibri" pitchFamily="34" charset="0"/>
              </a:rPr>
              <a:t>sekund</a:t>
            </a:r>
            <a:r>
              <a:rPr lang="en-US" dirty="0">
                <a:latin typeface="Calibri" pitchFamily="34" charset="0"/>
              </a:rPr>
              <a:t> pre cookie 12315003471257690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Čo príde...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/>
              <a:t>www		67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korzar		5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hokej		5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nitra		4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prievidza		4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bratislava	4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kysuce	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trnava	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spw		1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cikovsky		1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orava		1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kultura		1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667000" y="16129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Odporucane clanky pouzivatelovi 12634684274107298</a:t>
            </a:r>
          </a:p>
          <a:p>
            <a:r>
              <a:rPr lang="en-US">
                <a:latin typeface="Calibri" pitchFamily="34" charset="0"/>
                <a:hlinkClick r:id="rId2"/>
              </a:rPr>
              <a:t>Slovenskí politici kondolujú Poľsku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3"/>
              </a:rPr>
              <a:t>ÚPN o Sidorovom antisemitizme pomlčal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4"/>
              </a:rPr>
              <a:t>Kaczyński - antikomunista, kritik Ruska a silnej únie. A konzervatívec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Minister obrany odvolal riaditeľa opravárenského podniku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Ak Chicago vypadne, Kopecký na MS príde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Biodiverzitu druhov má zachrániť informačná kampaň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Hudáček: Bol to veľmi lacný gól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Kto si Lucifer?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Poľsko prišlo o elitu. Čakajú ho smutné prezidentské voľby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1"/>
              </a:rPr>
              <a:t>Zmienka o okupácii stranám chýbala, prezidentovi a Smeru nie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vypocitane za 1.15625 sekund pre cookie 12634684274107298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Š</a:t>
            </a:r>
            <a:r>
              <a:rPr lang="en-US" smtClean="0"/>
              <a:t>portovec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/>
              <a:t>www		26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korzar		12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hokej		11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futbal		11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ekonomika	7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natankuj		5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kultura		4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cestovanie	3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pocitace		3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spw	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komentare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zilina	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veda		2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sport		2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667000" y="16129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Odporucane clanky pouzivatelovi 12582136171562522</a:t>
            </a:r>
          </a:p>
          <a:p>
            <a:r>
              <a:rPr lang="en-US">
                <a:latin typeface="Calibri" pitchFamily="34" charset="0"/>
                <a:hlinkClick r:id="rId2"/>
              </a:rPr>
              <a:t>Týždeň v kultúre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3"/>
              </a:rPr>
              <a:t>Zoltán Varga zomrel na trávniku počas zápasu veteránov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4"/>
              </a:rPr>
              <a:t>Hodina dvanásta ešte neodbila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Al-Kájda chystá útok počas futbalových majstrovstiev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V Ivangorode podpisujú petíciu za pripojenie mesta k Estónsku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V prvej nominácii Ruska už aj hráči z NHL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John Forsythe - tvár z Dallasu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Jeruzalem - mesto nevyslovených želaní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Messi vyniká i medzi najlepšími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1"/>
              </a:rPr>
              <a:t>Reprezentačnú pozvánku si nezaslúžim, vyhlásil Ronaldo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vypocitane za 1.984375 sekund pre cookie 12582136171562522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Shootista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/>
              <a:t>Komentare	106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zena		1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667000" y="16129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Odporucane clanky pouzivatelovi 12698424764004961</a:t>
            </a:r>
          </a:p>
          <a:p>
            <a:r>
              <a:rPr lang="en-US">
                <a:latin typeface="Calibri" pitchFamily="34" charset="0"/>
                <a:hlinkClick r:id="rId2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3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4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1"/>
              </a:rPr>
              <a:t>Shooty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vypocitane za 0.734375 sekund pre cookie 12698424764004961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673</Words>
  <Application>Microsoft Office PowerPoint</Application>
  <PresentationFormat>On-screen Show (4:3)</PresentationFormat>
  <Paragraphs>204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Visio</vt:lpstr>
      <vt:lpstr>Microsoft Office Visio Drawing</vt:lpstr>
      <vt:lpstr>News Recommendation Based on Text Similarity (SMEFIIT)</vt:lpstr>
      <vt:lpstr>TRecom</vt:lpstr>
      <vt:lpstr>TRecom</vt:lpstr>
      <vt:lpstr>TRecom</vt:lpstr>
      <vt:lpstr>Ekonóm</vt:lpstr>
      <vt:lpstr>Blogista</vt:lpstr>
      <vt:lpstr>Čo príde...</vt:lpstr>
      <vt:lpstr>Športovec</vt:lpstr>
      <vt:lpstr>Shootista</vt:lpstr>
      <vt:lpstr>TITLER</vt:lpstr>
      <vt:lpstr>TITLER</vt:lpstr>
      <vt:lpstr>Slide 12</vt:lpstr>
      <vt:lpstr>Experiment 1</vt:lpstr>
      <vt:lpstr>Experiment 1</vt:lpstr>
      <vt:lpstr>Experiment 2</vt:lpstr>
      <vt:lpstr>Slide 16</vt:lpstr>
      <vt:lpstr>Experiment 2</vt:lpstr>
      <vt:lpstr>Experiment 3</vt:lpstr>
      <vt:lpstr>Slide 19</vt:lpstr>
      <vt:lpstr>Experiment 3</vt:lpstr>
      <vt:lpstr>Zhrnutie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Odporúčanie zaujímavých článkov</dc:title>
  <dc:creator>Michal Kompan</dc:creator>
  <cp:lastModifiedBy>User</cp:lastModifiedBy>
  <cp:revision>20</cp:revision>
  <dcterms:created xsi:type="dcterms:W3CDTF">2006-08-16T00:00:00Z</dcterms:created>
  <dcterms:modified xsi:type="dcterms:W3CDTF">2010-04-14T07:47:02Z</dcterms:modified>
</cp:coreProperties>
</file>