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0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93E9F5-A5AC-484C-9DFD-0E3D3F21F748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576B7F-B494-4BE3-BF03-F9A4030F60A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E9F5-A5AC-484C-9DFD-0E3D3F21F748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6B7F-B494-4BE3-BF03-F9A4030F60A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E9F5-A5AC-484C-9DFD-0E3D3F21F748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6B7F-B494-4BE3-BF03-F9A4030F60A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E9F5-A5AC-484C-9DFD-0E3D3F21F748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6B7F-B494-4BE3-BF03-F9A4030F60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E9F5-A5AC-484C-9DFD-0E3D3F21F748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6B7F-B494-4BE3-BF03-F9A4030F60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E9F5-A5AC-484C-9DFD-0E3D3F21F748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6B7F-B494-4BE3-BF03-F9A4030F60A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E9F5-A5AC-484C-9DFD-0E3D3F21F748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6B7F-B494-4BE3-BF03-F9A4030F60A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E9F5-A5AC-484C-9DFD-0E3D3F21F748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6B7F-B494-4BE3-BF03-F9A4030F60A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E9F5-A5AC-484C-9DFD-0E3D3F21F748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6B7F-B494-4BE3-BF03-F9A4030F60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E9F5-A5AC-484C-9DFD-0E3D3F21F748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6B7F-B494-4BE3-BF03-F9A4030F60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E9F5-A5AC-484C-9DFD-0E3D3F21F748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76B7F-B494-4BE3-BF03-F9A4030F60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593E9F5-A5AC-484C-9DFD-0E3D3F21F748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B576B7F-B494-4BE3-BF03-F9A4030F60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sk-SK" sz="4400" dirty="0" smtClean="0"/>
              <a:t>Odporúčanie na základe hodnotenia náročnosti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err="1" smtClean="0"/>
              <a:t>Matej</a:t>
            </a:r>
            <a:r>
              <a:rPr lang="en-US" dirty="0" smtClean="0"/>
              <a:t> </a:t>
            </a:r>
            <a:r>
              <a:rPr lang="en-US" dirty="0" err="1" smtClean="0"/>
              <a:t>Noga</a:t>
            </a:r>
            <a:endParaRPr lang="en-US" dirty="0" smtClean="0"/>
          </a:p>
          <a:p>
            <a:pPr algn="r"/>
            <a:r>
              <a:rPr lang="sk-SK" dirty="0" smtClean="0"/>
              <a:t>vedúci Ing. Martin </a:t>
            </a:r>
            <a:r>
              <a:rPr lang="sk-SK" dirty="0" err="1" smtClean="0"/>
              <a:t>Labaj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96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Skupina do 20 </a:t>
            </a:r>
            <a:r>
              <a:rPr lang="sk-SK" dirty="0"/>
              <a:t>ľ</a:t>
            </a:r>
            <a:r>
              <a:rPr lang="sk-SK" dirty="0" smtClean="0"/>
              <a:t>udí na údajoch z výučbového kurzu </a:t>
            </a:r>
            <a:r>
              <a:rPr lang="sk-SK" dirty="0" err="1"/>
              <a:t>f</a:t>
            </a:r>
            <a:r>
              <a:rPr lang="sk-SK" dirty="0" err="1" smtClean="0"/>
              <a:t>unkcionálne</a:t>
            </a:r>
            <a:r>
              <a:rPr lang="sk-SK" dirty="0" smtClean="0"/>
              <a:t> programovanie</a:t>
            </a:r>
          </a:p>
          <a:p>
            <a:endParaRPr lang="en-US" dirty="0" smtClean="0"/>
          </a:p>
          <a:p>
            <a:r>
              <a:rPr lang="en-US" dirty="0" err="1" smtClean="0"/>
              <a:t>Metrika</a:t>
            </a:r>
            <a:r>
              <a:rPr lang="sk-SK" dirty="0" smtClean="0"/>
              <a:t> </a:t>
            </a:r>
            <a:r>
              <a:rPr lang="sk-SK" dirty="0"/>
              <a:t>RMSE</a:t>
            </a:r>
          </a:p>
          <a:p>
            <a:endParaRPr lang="sk-SK" dirty="0"/>
          </a:p>
          <a:p>
            <a:endParaRPr lang="sk-SK" dirty="0"/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Overenie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18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Jadro metódy nasadené v systéme RECO</a:t>
            </a:r>
          </a:p>
          <a:p>
            <a:endParaRPr lang="sk-SK" dirty="0" smtClean="0"/>
          </a:p>
          <a:p>
            <a:endParaRPr lang="sk-SK" dirty="0"/>
          </a:p>
          <a:p>
            <a:endParaRPr lang="sk-SK" dirty="0"/>
          </a:p>
          <a:p>
            <a:r>
              <a:rPr lang="sk-SK" dirty="0" smtClean="0"/>
              <a:t>ALEF bude preposielať iba aktualizované hodnoty modelu používateľa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Nasadenie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79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ropbox\Skola\5_semester\Bakalarka\Us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620" y="885429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Dropbox\Skola\5_semester\Bakalarka\icon-exam-samp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159" y="2119001"/>
            <a:ext cx="1215289" cy="118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BlokTextu 5"/>
          <p:cNvSpPr txBox="1"/>
          <p:nvPr/>
        </p:nvSpPr>
        <p:spPr>
          <a:xfrm>
            <a:off x="3347864" y="2525100"/>
            <a:ext cx="2584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…………………………</a:t>
            </a:r>
            <a:endParaRPr lang="en-US" dirty="0"/>
          </a:p>
        </p:txBody>
      </p:sp>
      <p:cxnSp>
        <p:nvCxnSpPr>
          <p:cNvPr id="7" name="Rovná spojovacia šípka 6"/>
          <p:cNvCxnSpPr/>
          <p:nvPr/>
        </p:nvCxnSpPr>
        <p:spPr>
          <a:xfrm>
            <a:off x="5436096" y="1556792"/>
            <a:ext cx="1082588" cy="57954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BlokTextu 7"/>
          <p:cNvSpPr txBox="1"/>
          <p:nvPr/>
        </p:nvSpPr>
        <p:spPr>
          <a:xfrm>
            <a:off x="2123728" y="368415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solidFill>
                  <a:srgbClr val="FF0000"/>
                </a:solidFill>
                <a:latin typeface="Adobe Garamond Pro Bold" pitchFamily="18" charset="-18"/>
              </a:rPr>
              <a:t>Jednoduché</a:t>
            </a:r>
            <a:endParaRPr lang="en-US" dirty="0">
              <a:solidFill>
                <a:srgbClr val="FF0000"/>
              </a:solidFill>
              <a:latin typeface="Adobe Garamond Pro Bold" pitchFamily="18" charset="-18"/>
            </a:endParaRPr>
          </a:p>
        </p:txBody>
      </p:sp>
      <p:pic>
        <p:nvPicPr>
          <p:cNvPr id="9" name="Picture 4" descr="C:\Dropbox\Skola\5_semester\Bakalarka\icon-exam-samp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424" y="2119001"/>
            <a:ext cx="1215289" cy="118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3392677" y="5242525"/>
            <a:ext cx="2584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…………………………</a:t>
            </a:r>
            <a:endParaRPr lang="en-US" dirty="0"/>
          </a:p>
        </p:txBody>
      </p:sp>
      <p:cxnSp>
        <p:nvCxnSpPr>
          <p:cNvPr id="11" name="Rovná spojovacia šípka 10"/>
          <p:cNvCxnSpPr/>
          <p:nvPr/>
        </p:nvCxnSpPr>
        <p:spPr>
          <a:xfrm flipH="1">
            <a:off x="2655332" y="1556792"/>
            <a:ext cx="1052573" cy="562209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>
            <a:off x="1634159" y="3300532"/>
            <a:ext cx="11352" cy="113658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ovacia šípka 12"/>
          <p:cNvCxnSpPr/>
          <p:nvPr/>
        </p:nvCxnSpPr>
        <p:spPr>
          <a:xfrm>
            <a:off x="7543800" y="3276600"/>
            <a:ext cx="15711" cy="113658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ovacia šípka 13"/>
          <p:cNvCxnSpPr/>
          <p:nvPr/>
        </p:nvCxnSpPr>
        <p:spPr>
          <a:xfrm flipV="1">
            <a:off x="2403208" y="3300532"/>
            <a:ext cx="15711" cy="113658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ovacia šípka 14"/>
          <p:cNvCxnSpPr/>
          <p:nvPr/>
        </p:nvCxnSpPr>
        <p:spPr>
          <a:xfrm flipV="1">
            <a:off x="6804248" y="3300532"/>
            <a:ext cx="15711" cy="113658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BlokTextu 15"/>
          <p:cNvSpPr txBox="1"/>
          <p:nvPr/>
        </p:nvSpPr>
        <p:spPr>
          <a:xfrm>
            <a:off x="4924465" y="368415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solidFill>
                  <a:srgbClr val="FF0000"/>
                </a:solidFill>
                <a:latin typeface="Adobe Garamond Pro Bold" pitchFamily="18" charset="-18"/>
              </a:rPr>
              <a:t>Optimálne</a:t>
            </a:r>
            <a:endParaRPr lang="en-US" dirty="0">
              <a:solidFill>
                <a:srgbClr val="FF0000"/>
              </a:solidFill>
              <a:latin typeface="Adobe Garamond Pro Bold" pitchFamily="18" charset="-18"/>
            </a:endParaRPr>
          </a:p>
        </p:txBody>
      </p:sp>
      <p:cxnSp>
        <p:nvCxnSpPr>
          <p:cNvPr id="17" name="Rovná spojovacia šípka 16"/>
          <p:cNvCxnSpPr/>
          <p:nvPr/>
        </p:nvCxnSpPr>
        <p:spPr>
          <a:xfrm flipH="1" flipV="1">
            <a:off x="5249820" y="1988840"/>
            <a:ext cx="1194389" cy="64807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BlokTextu 17"/>
          <p:cNvSpPr txBox="1"/>
          <p:nvPr/>
        </p:nvSpPr>
        <p:spPr>
          <a:xfrm>
            <a:off x="4308051" y="2346557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solidFill>
                  <a:srgbClr val="FF0000"/>
                </a:solidFill>
                <a:latin typeface="Adobe Garamond Pro Bold" pitchFamily="18" charset="-18"/>
              </a:rPr>
              <a:t>Odporučíme</a:t>
            </a:r>
            <a:endParaRPr lang="en-US" dirty="0">
              <a:solidFill>
                <a:srgbClr val="FF0000"/>
              </a:solidFill>
              <a:latin typeface="Adobe Garamond Pro Bold" pitchFamily="18" charset="-18"/>
            </a:endParaRPr>
          </a:p>
        </p:txBody>
      </p:sp>
      <p:pic>
        <p:nvPicPr>
          <p:cNvPr id="19" name="Picture 3" descr="C:\Dropbox\Skola\5_semester\Bakalarka\User-Group-ic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990" y="4437112"/>
            <a:ext cx="1980158" cy="198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Dropbox\Skola\5_semester\Bakalarka\User-Group-ic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725" y="4437112"/>
            <a:ext cx="1980158" cy="198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BlokTextu 20"/>
          <p:cNvSpPr txBox="1"/>
          <p:nvPr/>
        </p:nvSpPr>
        <p:spPr>
          <a:xfrm>
            <a:off x="1170520" y="6444832"/>
            <a:ext cx="2465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latin typeface="Adobe Garamond Pro Bold" pitchFamily="18" charset="-18"/>
              </a:rPr>
              <a:t>Podobní používatelia</a:t>
            </a:r>
            <a:endParaRPr lang="en-US" dirty="0">
              <a:latin typeface="Adobe Garamond Pro Bold" pitchFamily="18" charset="-18"/>
            </a:endParaRPr>
          </a:p>
        </p:txBody>
      </p:sp>
      <p:sp>
        <p:nvSpPr>
          <p:cNvPr id="22" name="BlokTextu 21"/>
          <p:cNvSpPr txBox="1"/>
          <p:nvPr/>
        </p:nvSpPr>
        <p:spPr>
          <a:xfrm>
            <a:off x="6093246" y="6453386"/>
            <a:ext cx="2441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latin typeface="Adobe Garamond Pro Bold" pitchFamily="18" charset="-18"/>
              </a:rPr>
              <a:t>Podobní používatelia</a:t>
            </a:r>
            <a:endParaRPr lang="en-US" dirty="0">
              <a:latin typeface="Adobe Garamond Pro Bold" pitchFamily="18" charset="-18"/>
            </a:endParaRPr>
          </a:p>
        </p:txBody>
      </p:sp>
      <p:pic>
        <p:nvPicPr>
          <p:cNvPr id="23" name="Picture 6" descr="C:\Dropbox\Skola\5_semester\Bakalarka\speech-bubble-m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59240" y="1315939"/>
            <a:ext cx="1811345" cy="157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BlokTextu 23"/>
          <p:cNvSpPr txBox="1"/>
          <p:nvPr/>
        </p:nvSpPr>
        <p:spPr>
          <a:xfrm>
            <a:off x="270368" y="1384898"/>
            <a:ext cx="12052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Koncept 1</a:t>
            </a:r>
          </a:p>
          <a:p>
            <a:r>
              <a:rPr lang="sk-SK" dirty="0" smtClean="0"/>
              <a:t>Koncept 2</a:t>
            </a:r>
          </a:p>
          <a:p>
            <a:r>
              <a:rPr lang="sk-SK" dirty="0" smtClean="0"/>
              <a:t>Koncept 3</a:t>
            </a:r>
            <a:endParaRPr lang="en-US" dirty="0"/>
          </a:p>
        </p:txBody>
      </p:sp>
      <p:pic>
        <p:nvPicPr>
          <p:cNvPr id="25" name="Picture 6" descr="C:\Dropbox\Skola\5_semester\Bakalarka\speech-bubble-m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786" y="1244233"/>
            <a:ext cx="1811345" cy="157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BlokTextu 25"/>
          <p:cNvSpPr txBox="1"/>
          <p:nvPr/>
        </p:nvSpPr>
        <p:spPr>
          <a:xfrm>
            <a:off x="7689642" y="1376231"/>
            <a:ext cx="13468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Koncept 6</a:t>
            </a:r>
          </a:p>
          <a:p>
            <a:r>
              <a:rPr lang="sk-SK" dirty="0" smtClean="0"/>
              <a:t>Koncept 9</a:t>
            </a:r>
          </a:p>
          <a:p>
            <a:r>
              <a:rPr lang="sk-SK" dirty="0" smtClean="0"/>
              <a:t>Koncept 1</a:t>
            </a:r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27" name="Picture 6" descr="C:\Dropbox\Skola\5_semester\Bakalarka\speech-bubble-m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0"/>
            <a:ext cx="2453208" cy="2136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BlokTextu 27"/>
          <p:cNvSpPr txBox="1"/>
          <p:nvPr/>
        </p:nvSpPr>
        <p:spPr>
          <a:xfrm>
            <a:off x="5557188" y="302500"/>
            <a:ext cx="19145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Koncept 1 – 0,36</a:t>
            </a:r>
          </a:p>
          <a:p>
            <a:r>
              <a:rPr lang="en-US" dirty="0" smtClean="0"/>
              <a:t>………………….</a:t>
            </a:r>
            <a:endParaRPr lang="sk-SK" dirty="0" smtClean="0"/>
          </a:p>
          <a:p>
            <a:r>
              <a:rPr lang="sk-SK" dirty="0" smtClean="0"/>
              <a:t>Koncept </a:t>
            </a:r>
            <a:r>
              <a:rPr lang="en-US" dirty="0" smtClean="0"/>
              <a:t>N</a:t>
            </a:r>
            <a:r>
              <a:rPr lang="sk-SK" dirty="0" smtClean="0"/>
              <a:t> – 0,5</a:t>
            </a:r>
            <a:endParaRPr lang="en-US" dirty="0"/>
          </a:p>
        </p:txBody>
      </p:sp>
      <p:sp>
        <p:nvSpPr>
          <p:cNvPr id="31" name="Obdĺžnik 30"/>
          <p:cNvSpPr/>
          <p:nvPr/>
        </p:nvSpPr>
        <p:spPr>
          <a:xfrm>
            <a:off x="152400" y="3581400"/>
            <a:ext cx="1371600" cy="5334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Koncepty</a:t>
            </a:r>
            <a:r>
              <a:rPr lang="en-US" dirty="0" smtClean="0"/>
              <a:t>: 1, 2, 3</a:t>
            </a:r>
            <a:endParaRPr lang="en-US" dirty="0"/>
          </a:p>
        </p:txBody>
      </p:sp>
      <p:sp>
        <p:nvSpPr>
          <p:cNvPr id="32" name="Obdĺžnik 31"/>
          <p:cNvSpPr/>
          <p:nvPr/>
        </p:nvSpPr>
        <p:spPr>
          <a:xfrm>
            <a:off x="7696200" y="3505200"/>
            <a:ext cx="1371600" cy="5334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Koncepty</a:t>
            </a:r>
            <a:r>
              <a:rPr lang="en-US" dirty="0" smtClean="0"/>
              <a:t>: 6, 9,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2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Odporučiť používateľovi príklad adekvátny k jeho znalostiam</a:t>
            </a:r>
          </a:p>
          <a:p>
            <a:r>
              <a:rPr lang="sk-SK" dirty="0" smtClean="0"/>
              <a:t>Zabrániť aby používateľovi bol odporučený príliš ťažký alebo príliš ľahký príklad</a:t>
            </a:r>
          </a:p>
          <a:p>
            <a:r>
              <a:rPr lang="sk-SK" dirty="0" smtClean="0"/>
              <a:t>Implementovať odporúčač v systéme ALEF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Ciele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35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Vyhľadať</a:t>
            </a:r>
            <a:r>
              <a:rPr lang="en-US" dirty="0" smtClean="0"/>
              <a:t> </a:t>
            </a:r>
            <a:r>
              <a:rPr lang="en-US" dirty="0" err="1" smtClean="0"/>
              <a:t>všetky</a:t>
            </a:r>
            <a:r>
              <a:rPr lang="en-US" dirty="0" smtClean="0"/>
              <a:t> </a:t>
            </a:r>
            <a:r>
              <a:rPr lang="en-US" dirty="0" err="1" smtClean="0"/>
              <a:t>príklady</a:t>
            </a:r>
            <a:r>
              <a:rPr lang="en-US" dirty="0" smtClean="0"/>
              <a:t>, </a:t>
            </a:r>
            <a:r>
              <a:rPr lang="en-US" dirty="0" err="1" smtClean="0"/>
              <a:t>ktoré</a:t>
            </a:r>
            <a:r>
              <a:rPr lang="en-US" dirty="0" smtClean="0"/>
              <a:t> </a:t>
            </a:r>
            <a:r>
              <a:rPr lang="en-US" dirty="0" err="1" smtClean="0"/>
              <a:t>používateľ</a:t>
            </a:r>
            <a:r>
              <a:rPr lang="en-US" dirty="0" smtClean="0"/>
              <a:t> </a:t>
            </a:r>
            <a:r>
              <a:rPr lang="en-US" dirty="0" err="1" smtClean="0"/>
              <a:t>ešte</a:t>
            </a:r>
            <a:r>
              <a:rPr lang="en-US" dirty="0" smtClean="0"/>
              <a:t> </a:t>
            </a:r>
            <a:r>
              <a:rPr lang="en-US" dirty="0" err="1" smtClean="0"/>
              <a:t>nehodnotil</a:t>
            </a:r>
            <a:endParaRPr lang="sk-SK" dirty="0" smtClean="0"/>
          </a:p>
          <a:p>
            <a:r>
              <a:rPr lang="en-US" dirty="0" smtClean="0"/>
              <a:t>Na </a:t>
            </a:r>
            <a:r>
              <a:rPr lang="en-US" dirty="0" err="1" smtClean="0"/>
              <a:t>základe</a:t>
            </a:r>
            <a:r>
              <a:rPr lang="en-US" dirty="0" smtClean="0"/>
              <a:t> </a:t>
            </a:r>
            <a:r>
              <a:rPr lang="en-US" dirty="0" err="1" smtClean="0"/>
              <a:t>konceptov</a:t>
            </a:r>
            <a:r>
              <a:rPr lang="en-US" dirty="0" smtClean="0"/>
              <a:t> </a:t>
            </a:r>
            <a:r>
              <a:rPr lang="en-US" dirty="0" err="1" smtClean="0"/>
              <a:t>obsiahnutých</a:t>
            </a:r>
            <a:r>
              <a:rPr lang="en-US" dirty="0" smtClean="0"/>
              <a:t> v </a:t>
            </a:r>
            <a:r>
              <a:rPr lang="en-US" dirty="0" err="1" smtClean="0"/>
              <a:t>príklade</a:t>
            </a:r>
            <a:r>
              <a:rPr lang="en-US" dirty="0" smtClean="0"/>
              <a:t> </a:t>
            </a:r>
            <a:r>
              <a:rPr lang="en-US" dirty="0" err="1" smtClean="0"/>
              <a:t>určiť</a:t>
            </a:r>
            <a:r>
              <a:rPr lang="en-US" dirty="0" smtClean="0"/>
              <a:t> </a:t>
            </a:r>
            <a:r>
              <a:rPr lang="en-US" dirty="0" err="1" smtClean="0"/>
              <a:t>skupinu</a:t>
            </a:r>
            <a:r>
              <a:rPr lang="en-US" dirty="0" smtClean="0"/>
              <a:t> </a:t>
            </a:r>
            <a:r>
              <a:rPr lang="en-US" dirty="0" err="1" smtClean="0"/>
              <a:t>podobných</a:t>
            </a:r>
            <a:r>
              <a:rPr lang="en-US" dirty="0" smtClean="0"/>
              <a:t> </a:t>
            </a:r>
            <a:r>
              <a:rPr lang="en-US" dirty="0" err="1" smtClean="0"/>
              <a:t>používateľov</a:t>
            </a:r>
            <a:endParaRPr lang="sk-SK" dirty="0" smtClean="0"/>
          </a:p>
          <a:p>
            <a:r>
              <a:rPr lang="en-US" dirty="0" smtClean="0"/>
              <a:t>Ku </a:t>
            </a:r>
            <a:r>
              <a:rPr lang="en-US" dirty="0" err="1" smtClean="0"/>
              <a:t>každej</a:t>
            </a:r>
            <a:r>
              <a:rPr lang="en-US" dirty="0" smtClean="0"/>
              <a:t> </a:t>
            </a:r>
            <a:r>
              <a:rPr lang="en-US" dirty="0" err="1" smtClean="0"/>
              <a:t>skupine</a:t>
            </a:r>
            <a:r>
              <a:rPr lang="en-US" dirty="0" smtClean="0"/>
              <a:t> </a:t>
            </a:r>
            <a:r>
              <a:rPr lang="en-US" dirty="0" err="1" smtClean="0"/>
              <a:t>vypočítať</a:t>
            </a:r>
            <a:r>
              <a:rPr lang="en-US" dirty="0" smtClean="0"/>
              <a:t> </a:t>
            </a:r>
            <a:r>
              <a:rPr lang="en-US" dirty="0" err="1" smtClean="0"/>
              <a:t>prierné</a:t>
            </a:r>
            <a:r>
              <a:rPr lang="en-US" dirty="0" smtClean="0"/>
              <a:t> </a:t>
            </a:r>
            <a:r>
              <a:rPr lang="en-US" dirty="0" err="1" smtClean="0"/>
              <a:t>hodnotenie</a:t>
            </a:r>
            <a:r>
              <a:rPr lang="en-US" dirty="0" smtClean="0"/>
              <a:t> </a:t>
            </a:r>
            <a:r>
              <a:rPr lang="en-US" dirty="0" err="1" smtClean="0"/>
              <a:t>náročnosti</a:t>
            </a:r>
            <a:endParaRPr lang="sk-SK" dirty="0"/>
          </a:p>
          <a:p>
            <a:r>
              <a:rPr lang="sk-SK" dirty="0" smtClean="0"/>
              <a:t>Odporučiť príklad s hodnotou najbližšie optimálnej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Metóda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54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k-SK" dirty="0" smtClean="0"/>
              <a:t>Používateľ </a:t>
            </a:r>
            <a:r>
              <a:rPr lang="en-US" dirty="0" smtClean="0"/>
              <a:t>– </a:t>
            </a:r>
            <a:r>
              <a:rPr lang="en-US" dirty="0" err="1" smtClean="0"/>
              <a:t>Zvládnutie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k</a:t>
            </a:r>
            <a:r>
              <a:rPr lang="sk-SK" dirty="0" err="1" smtClean="0">
                <a:sym typeface="Wingdings" pitchFamily="2" charset="2"/>
              </a:rPr>
              <a:t>oncept</a:t>
            </a:r>
            <a:r>
              <a:rPr lang="en-US" dirty="0" err="1" smtClean="0">
                <a:sym typeface="Wingdings" pitchFamily="2" charset="2"/>
              </a:rPr>
              <a:t>ov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Metód</a:t>
            </a:r>
            <a:r>
              <a:rPr lang="en-US" dirty="0" smtClean="0"/>
              <a:t>a</a:t>
            </a:r>
            <a:r>
              <a:rPr lang="sk-SK" dirty="0" smtClean="0"/>
              <a:t> časť 1.</a:t>
            </a:r>
            <a:endParaRPr lang="en-US" dirty="0"/>
          </a:p>
        </p:txBody>
      </p:sp>
      <p:pic>
        <p:nvPicPr>
          <p:cNvPr id="4" name="Picture 2" descr="C:\Dropbox\Skola\5_semester\Bakalarka\Us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717032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ál 4"/>
          <p:cNvSpPr/>
          <p:nvPr/>
        </p:nvSpPr>
        <p:spPr>
          <a:xfrm>
            <a:off x="2051720" y="2917256"/>
            <a:ext cx="1800200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Koncept 1</a:t>
            </a:r>
          </a:p>
          <a:p>
            <a:pPr algn="ctr"/>
            <a:r>
              <a:rPr lang="sk-SK" dirty="0"/>
              <a:t>v</a:t>
            </a:r>
            <a:r>
              <a:rPr lang="sk-SK" dirty="0" smtClean="0"/>
              <a:t>áha: 0.23</a:t>
            </a:r>
            <a:endParaRPr lang="en-US" dirty="0"/>
          </a:p>
        </p:txBody>
      </p:sp>
      <p:sp>
        <p:nvSpPr>
          <p:cNvPr id="6" name="Ovál 5"/>
          <p:cNvSpPr/>
          <p:nvPr/>
        </p:nvSpPr>
        <p:spPr>
          <a:xfrm>
            <a:off x="1295636" y="3930588"/>
            <a:ext cx="1800200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Koncept 2</a:t>
            </a:r>
          </a:p>
          <a:p>
            <a:pPr algn="ctr"/>
            <a:r>
              <a:rPr lang="sk-SK" dirty="0"/>
              <a:t>v</a:t>
            </a:r>
            <a:r>
              <a:rPr lang="sk-SK" dirty="0" smtClean="0"/>
              <a:t>áha: 0.08</a:t>
            </a:r>
            <a:endParaRPr lang="en-US" dirty="0"/>
          </a:p>
        </p:txBody>
      </p:sp>
      <p:sp>
        <p:nvSpPr>
          <p:cNvPr id="7" name="Ovál 6"/>
          <p:cNvSpPr/>
          <p:nvPr/>
        </p:nvSpPr>
        <p:spPr>
          <a:xfrm>
            <a:off x="2051720" y="5438231"/>
            <a:ext cx="1800200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Koncept 3</a:t>
            </a:r>
          </a:p>
          <a:p>
            <a:pPr algn="ctr"/>
            <a:r>
              <a:rPr lang="sk-SK" dirty="0"/>
              <a:t>v</a:t>
            </a:r>
            <a:r>
              <a:rPr lang="sk-SK" dirty="0" smtClean="0"/>
              <a:t>áha: 0.36</a:t>
            </a:r>
            <a:endParaRPr lang="en-US" dirty="0"/>
          </a:p>
        </p:txBody>
      </p:sp>
      <p:sp>
        <p:nvSpPr>
          <p:cNvPr id="8" name="Ovál 7"/>
          <p:cNvSpPr/>
          <p:nvPr/>
        </p:nvSpPr>
        <p:spPr>
          <a:xfrm>
            <a:off x="5059612" y="5421140"/>
            <a:ext cx="1800200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Koncept 4</a:t>
            </a:r>
          </a:p>
          <a:p>
            <a:pPr algn="ctr"/>
            <a:r>
              <a:rPr lang="sk-SK" dirty="0"/>
              <a:t>v</a:t>
            </a:r>
            <a:r>
              <a:rPr lang="sk-SK" dirty="0" smtClean="0"/>
              <a:t>áha: 0.48</a:t>
            </a:r>
            <a:endParaRPr lang="en-US" dirty="0"/>
          </a:p>
        </p:txBody>
      </p:sp>
      <p:sp>
        <p:nvSpPr>
          <p:cNvPr id="9" name="Ovál 8"/>
          <p:cNvSpPr/>
          <p:nvPr/>
        </p:nvSpPr>
        <p:spPr>
          <a:xfrm>
            <a:off x="5868144" y="3930588"/>
            <a:ext cx="1800200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Koncept 5</a:t>
            </a:r>
          </a:p>
          <a:p>
            <a:pPr algn="ctr"/>
            <a:r>
              <a:rPr lang="sk-SK" dirty="0"/>
              <a:t>v</a:t>
            </a:r>
            <a:r>
              <a:rPr lang="sk-SK" dirty="0" smtClean="0"/>
              <a:t>áha: 0.13</a:t>
            </a:r>
            <a:endParaRPr lang="en-US" dirty="0"/>
          </a:p>
        </p:txBody>
      </p:sp>
      <p:sp>
        <p:nvSpPr>
          <p:cNvPr id="10" name="Ovál 9"/>
          <p:cNvSpPr/>
          <p:nvPr/>
        </p:nvSpPr>
        <p:spPr>
          <a:xfrm>
            <a:off x="5071120" y="2917256"/>
            <a:ext cx="1800200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Koncept n</a:t>
            </a:r>
          </a:p>
          <a:p>
            <a:pPr algn="ctr"/>
            <a:r>
              <a:rPr lang="sk-SK" dirty="0"/>
              <a:t>v</a:t>
            </a:r>
            <a:r>
              <a:rPr lang="sk-SK" dirty="0" smtClean="0"/>
              <a:t>áha: 0.37</a:t>
            </a:r>
            <a:endParaRPr lang="en-US" dirty="0"/>
          </a:p>
        </p:txBody>
      </p:sp>
      <p:cxnSp>
        <p:nvCxnSpPr>
          <p:cNvPr id="12" name="Rovná spojovacia šípka 11"/>
          <p:cNvCxnSpPr>
            <a:stCxn id="5" idx="5"/>
            <a:endCxn id="4" idx="0"/>
          </p:cNvCxnSpPr>
          <p:nvPr/>
        </p:nvCxnSpPr>
        <p:spPr>
          <a:xfrm>
            <a:off x="3588287" y="3593345"/>
            <a:ext cx="873233" cy="1236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ovacia šípka 12"/>
          <p:cNvCxnSpPr>
            <a:stCxn id="6" idx="6"/>
            <a:endCxn id="4" idx="1"/>
          </p:cNvCxnSpPr>
          <p:nvPr/>
        </p:nvCxnSpPr>
        <p:spPr>
          <a:xfrm>
            <a:off x="3095836" y="4326632"/>
            <a:ext cx="75608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ovná spojovacia šípka 15"/>
          <p:cNvCxnSpPr>
            <a:stCxn id="7" idx="7"/>
            <a:endCxn id="4" idx="2"/>
          </p:cNvCxnSpPr>
          <p:nvPr/>
        </p:nvCxnSpPr>
        <p:spPr>
          <a:xfrm flipV="1">
            <a:off x="3588287" y="4936232"/>
            <a:ext cx="873233" cy="61799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ovná spojovacia šípka 18"/>
          <p:cNvCxnSpPr>
            <a:stCxn id="8" idx="1"/>
            <a:endCxn id="4" idx="2"/>
          </p:cNvCxnSpPr>
          <p:nvPr/>
        </p:nvCxnSpPr>
        <p:spPr>
          <a:xfrm flipH="1" flipV="1">
            <a:off x="4461520" y="4936232"/>
            <a:ext cx="861725" cy="60090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ovná spojovacia šípka 21"/>
          <p:cNvCxnSpPr>
            <a:stCxn id="9" idx="2"/>
          </p:cNvCxnSpPr>
          <p:nvPr/>
        </p:nvCxnSpPr>
        <p:spPr>
          <a:xfrm flipH="1">
            <a:off x="5071120" y="4326632"/>
            <a:ext cx="797024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ovná spojovacia šípka 24"/>
          <p:cNvCxnSpPr>
            <a:stCxn id="10" idx="3"/>
            <a:endCxn id="4" idx="0"/>
          </p:cNvCxnSpPr>
          <p:nvPr/>
        </p:nvCxnSpPr>
        <p:spPr>
          <a:xfrm flipH="1">
            <a:off x="4461520" y="3593345"/>
            <a:ext cx="873233" cy="1236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32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k-SK" dirty="0" smtClean="0"/>
              <a:t>Príklady </a:t>
            </a:r>
            <a:r>
              <a:rPr lang="en-US" dirty="0" smtClean="0">
                <a:sym typeface="Wingdings" pitchFamily="2" charset="2"/>
              </a:rPr>
              <a:t>-</a:t>
            </a:r>
            <a:r>
              <a:rPr lang="sk-SK" dirty="0" smtClean="0">
                <a:sym typeface="Wingdings" pitchFamily="2" charset="2"/>
              </a:rPr>
              <a:t> neriešené používateľom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Met</a:t>
            </a:r>
            <a:r>
              <a:rPr lang="en-US" dirty="0" smtClean="0"/>
              <a:t>ó</a:t>
            </a:r>
            <a:r>
              <a:rPr lang="sk-SK" dirty="0" err="1" smtClean="0"/>
              <a:t>da</a:t>
            </a:r>
            <a:r>
              <a:rPr lang="sk-SK" dirty="0" smtClean="0"/>
              <a:t> </a:t>
            </a:r>
            <a:r>
              <a:rPr lang="sk-SK" dirty="0"/>
              <a:t>časť </a:t>
            </a:r>
            <a:r>
              <a:rPr lang="sk-SK" dirty="0" smtClean="0"/>
              <a:t>2.</a:t>
            </a:r>
            <a:endParaRPr lang="en-US" dirty="0"/>
          </a:p>
        </p:txBody>
      </p:sp>
      <p:pic>
        <p:nvPicPr>
          <p:cNvPr id="4" name="Picture 4" descr="C:\Dropbox\Skola\5_semester\Bakalarka\icon-exam-samp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573016"/>
            <a:ext cx="1215289" cy="118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ál 4"/>
          <p:cNvSpPr/>
          <p:nvPr/>
        </p:nvSpPr>
        <p:spPr>
          <a:xfrm>
            <a:off x="1403648" y="3767737"/>
            <a:ext cx="1800200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Koncept 1</a:t>
            </a:r>
          </a:p>
          <a:p>
            <a:pPr algn="ctr"/>
            <a:r>
              <a:rPr lang="sk-SK" dirty="0"/>
              <a:t>v</a:t>
            </a:r>
            <a:r>
              <a:rPr lang="sk-SK" dirty="0" smtClean="0"/>
              <a:t>áha: 0.13</a:t>
            </a:r>
            <a:endParaRPr lang="en-US" dirty="0"/>
          </a:p>
        </p:txBody>
      </p:sp>
      <p:sp>
        <p:nvSpPr>
          <p:cNvPr id="6" name="Ovál 5"/>
          <p:cNvSpPr/>
          <p:nvPr/>
        </p:nvSpPr>
        <p:spPr>
          <a:xfrm>
            <a:off x="5652120" y="3767737"/>
            <a:ext cx="1800200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Koncept 3</a:t>
            </a:r>
          </a:p>
          <a:p>
            <a:pPr algn="ctr"/>
            <a:r>
              <a:rPr lang="sk-SK" dirty="0"/>
              <a:t>v</a:t>
            </a:r>
            <a:r>
              <a:rPr lang="sk-SK" dirty="0" smtClean="0"/>
              <a:t>áha: 0.28</a:t>
            </a:r>
            <a:endParaRPr lang="en-US" dirty="0"/>
          </a:p>
        </p:txBody>
      </p:sp>
      <p:sp>
        <p:nvSpPr>
          <p:cNvPr id="7" name="Ovál 6"/>
          <p:cNvSpPr/>
          <p:nvPr/>
        </p:nvSpPr>
        <p:spPr>
          <a:xfrm>
            <a:off x="3559464" y="5229200"/>
            <a:ext cx="1800200" cy="79208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Koncept 2</a:t>
            </a:r>
          </a:p>
          <a:p>
            <a:pPr algn="ctr"/>
            <a:r>
              <a:rPr lang="sk-SK" dirty="0"/>
              <a:t>v</a:t>
            </a:r>
            <a:r>
              <a:rPr lang="sk-SK" dirty="0" smtClean="0"/>
              <a:t>áha: 0.42</a:t>
            </a:r>
            <a:endParaRPr lang="en-US" dirty="0"/>
          </a:p>
        </p:txBody>
      </p:sp>
      <p:cxnSp>
        <p:nvCxnSpPr>
          <p:cNvPr id="9" name="Rovná spojovacia šípka 8"/>
          <p:cNvCxnSpPr>
            <a:stCxn id="5" idx="6"/>
            <a:endCxn id="4" idx="1"/>
          </p:cNvCxnSpPr>
          <p:nvPr/>
        </p:nvCxnSpPr>
        <p:spPr>
          <a:xfrm>
            <a:off x="3203848" y="4163781"/>
            <a:ext cx="648072" cy="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>
            <a:stCxn id="7" idx="0"/>
            <a:endCxn id="4" idx="2"/>
          </p:cNvCxnSpPr>
          <p:nvPr/>
        </p:nvCxnSpPr>
        <p:spPr>
          <a:xfrm flipV="1">
            <a:off x="4459564" y="4754547"/>
            <a:ext cx="1" cy="47465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ovacia šípka 14"/>
          <p:cNvCxnSpPr>
            <a:stCxn id="6" idx="2"/>
            <a:endCxn id="4" idx="3"/>
          </p:cNvCxnSpPr>
          <p:nvPr/>
        </p:nvCxnSpPr>
        <p:spPr>
          <a:xfrm flipH="1">
            <a:off x="5067209" y="4163781"/>
            <a:ext cx="584911" cy="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774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Skupiny používateľov </a:t>
            </a:r>
            <a:r>
              <a:rPr lang="en-US" dirty="0" smtClean="0">
                <a:sym typeface="Wingdings" pitchFamily="2" charset="2"/>
              </a:rPr>
              <a:t>-</a:t>
            </a:r>
            <a:r>
              <a:rPr lang="sk-SK" dirty="0" smtClean="0">
                <a:sym typeface="Wingdings" pitchFamily="2" charset="2"/>
              </a:rPr>
              <a:t> vytvorenie na základe </a:t>
            </a:r>
            <a:r>
              <a:rPr lang="en-US" dirty="0" err="1" smtClean="0">
                <a:sym typeface="Wingdings" pitchFamily="2" charset="2"/>
              </a:rPr>
              <a:t>podobnosti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úrovne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zvládnutia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sk-SK" dirty="0" smtClean="0">
                <a:sym typeface="Wingdings" pitchFamily="2" charset="2"/>
              </a:rPr>
              <a:t>konceptov obsiahnutých v príklade</a:t>
            </a:r>
            <a:r>
              <a:rPr lang="en-US" dirty="0" smtClean="0">
                <a:sym typeface="Wingdings" pitchFamily="2" charset="2"/>
              </a:rPr>
              <a:t> s </a:t>
            </a:r>
            <a:r>
              <a:rPr lang="en-US" dirty="0" err="1" smtClean="0">
                <a:sym typeface="Wingdings" pitchFamily="2" charset="2"/>
              </a:rPr>
              <a:t>naším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používateľom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Met</a:t>
            </a:r>
            <a:r>
              <a:rPr lang="en-US" dirty="0" smtClean="0"/>
              <a:t>ó</a:t>
            </a:r>
            <a:r>
              <a:rPr lang="sk-SK" dirty="0" err="1" smtClean="0"/>
              <a:t>da</a:t>
            </a:r>
            <a:r>
              <a:rPr lang="sk-SK" dirty="0" smtClean="0"/>
              <a:t> </a:t>
            </a:r>
            <a:r>
              <a:rPr lang="sk-SK" dirty="0"/>
              <a:t>časť </a:t>
            </a:r>
            <a:r>
              <a:rPr lang="sk-SK" dirty="0" smtClean="0"/>
              <a:t>3.</a:t>
            </a:r>
            <a:endParaRPr lang="en-US" dirty="0"/>
          </a:p>
        </p:txBody>
      </p:sp>
      <p:pic>
        <p:nvPicPr>
          <p:cNvPr id="4" name="Picture 3" descr="C:\Dropbox\Skola\5_semester\Bakalarka\User-Group-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10540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Dropbox\Skola\5_semester\Bakalarka\icon-exam-samp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429000"/>
            <a:ext cx="888784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C:\Dropbox\Skola\5_semester\Bakalarka\Use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562600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C:\Dropbox\Skola\5_semester\Bakalarka\speech-bubble-m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886200"/>
            <a:ext cx="2453208" cy="2136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BlokTextu 19"/>
          <p:cNvSpPr txBox="1"/>
          <p:nvPr/>
        </p:nvSpPr>
        <p:spPr>
          <a:xfrm>
            <a:off x="7199308" y="4188700"/>
            <a:ext cx="19145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Koncept 1 – 0,36</a:t>
            </a:r>
          </a:p>
          <a:p>
            <a:r>
              <a:rPr lang="en-US" dirty="0" smtClean="0"/>
              <a:t>………………….</a:t>
            </a:r>
            <a:endParaRPr lang="sk-SK" dirty="0" smtClean="0"/>
          </a:p>
          <a:p>
            <a:r>
              <a:rPr lang="sk-SK" dirty="0" smtClean="0"/>
              <a:t>Koncept </a:t>
            </a:r>
            <a:r>
              <a:rPr lang="en-US" dirty="0" smtClean="0"/>
              <a:t>N</a:t>
            </a:r>
            <a:r>
              <a:rPr lang="sk-SK" dirty="0" smtClean="0"/>
              <a:t> – 0,5</a:t>
            </a:r>
            <a:endParaRPr lang="en-US" dirty="0"/>
          </a:p>
        </p:txBody>
      </p:sp>
      <p:cxnSp>
        <p:nvCxnSpPr>
          <p:cNvPr id="21" name="Rovná spojovacia šípka 20"/>
          <p:cNvCxnSpPr>
            <a:stCxn id="16" idx="0"/>
            <a:endCxn id="5" idx="3"/>
          </p:cNvCxnSpPr>
          <p:nvPr/>
        </p:nvCxnSpPr>
        <p:spPr>
          <a:xfrm rot="16200000" flipV="1">
            <a:off x="4870466" y="3765566"/>
            <a:ext cx="1701552" cy="18925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ovná spojovacia šípka 23"/>
          <p:cNvCxnSpPr>
            <a:stCxn id="5" idx="1"/>
            <a:endCxn id="4" idx="0"/>
          </p:cNvCxnSpPr>
          <p:nvPr/>
        </p:nvCxnSpPr>
        <p:spPr>
          <a:xfrm rot="10800000" flipV="1">
            <a:off x="1905000" y="3861048"/>
            <a:ext cx="1981200" cy="12443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ovná spojovacia šípka 26"/>
          <p:cNvCxnSpPr>
            <a:stCxn id="4" idx="3"/>
            <a:endCxn id="16" idx="1"/>
          </p:cNvCxnSpPr>
          <p:nvPr/>
        </p:nvCxnSpPr>
        <p:spPr>
          <a:xfrm>
            <a:off x="2667000" y="5867400"/>
            <a:ext cx="3505200" cy="190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bdĺžnik 29"/>
          <p:cNvSpPr/>
          <p:nvPr/>
        </p:nvSpPr>
        <p:spPr>
          <a:xfrm>
            <a:off x="5105400" y="3429000"/>
            <a:ext cx="1371600" cy="5334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Koncepty</a:t>
            </a:r>
            <a:r>
              <a:rPr lang="en-US" dirty="0" smtClean="0"/>
              <a:t>: 1, 2, 7, 12</a:t>
            </a:r>
            <a:endParaRPr lang="en-US" dirty="0"/>
          </a:p>
        </p:txBody>
      </p:sp>
      <p:pic>
        <p:nvPicPr>
          <p:cNvPr id="31" name="Picture 6" descr="C:\Dropbox\Skola\5_semester\Bakalarka\speech-bubble-m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52400" y="3810000"/>
            <a:ext cx="1811345" cy="157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BlokTextu 31"/>
          <p:cNvSpPr txBox="1"/>
          <p:nvPr/>
        </p:nvSpPr>
        <p:spPr>
          <a:xfrm>
            <a:off x="177208" y="3878959"/>
            <a:ext cx="1346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Koncept 1</a:t>
            </a:r>
          </a:p>
          <a:p>
            <a:r>
              <a:rPr lang="en-US" dirty="0" smtClean="0"/>
              <a:t>…………..</a:t>
            </a:r>
            <a:r>
              <a:rPr lang="sk-SK" dirty="0" smtClean="0"/>
              <a:t>Koncept </a:t>
            </a:r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33" name="BlokTextu 32"/>
          <p:cNvSpPr txBox="1"/>
          <p:nvPr/>
        </p:nvSpPr>
        <p:spPr>
          <a:xfrm>
            <a:off x="3048000" y="51816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Podobnosť</a:t>
            </a:r>
            <a:r>
              <a:rPr lang="en-US" dirty="0" smtClean="0"/>
              <a:t> </a:t>
            </a:r>
            <a:r>
              <a:rPr lang="en-US" dirty="0" err="1" smtClean="0"/>
              <a:t>počítaná</a:t>
            </a:r>
            <a:r>
              <a:rPr lang="en-US" dirty="0" smtClean="0"/>
              <a:t> </a:t>
            </a:r>
            <a:r>
              <a:rPr lang="en-US" dirty="0" err="1" smtClean="0"/>
              <a:t>vzhľadom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koncepty</a:t>
            </a:r>
            <a:r>
              <a:rPr lang="en-US" dirty="0" smtClean="0"/>
              <a:t>:</a:t>
            </a:r>
          </a:p>
          <a:p>
            <a:pPr algn="ctr"/>
            <a:endParaRPr lang="en-US" dirty="0" smtClean="0"/>
          </a:p>
          <a:p>
            <a:pPr algn="ctr"/>
            <a:r>
              <a:rPr lang="en-US" b="1" dirty="0" smtClean="0"/>
              <a:t>1, 2, 7, 12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3445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Odporučený príklad </a:t>
            </a:r>
            <a:r>
              <a:rPr lang="en-US" dirty="0" smtClean="0"/>
              <a:t>- </a:t>
            </a:r>
            <a:r>
              <a:rPr lang="sk-SK" dirty="0" smtClean="0">
                <a:sym typeface="Wingdings" pitchFamily="2" charset="2"/>
              </a:rPr>
              <a:t>priemerné hodnotenie od skupiny používateľov je najbližšie optimálnemu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Met</a:t>
            </a:r>
            <a:r>
              <a:rPr lang="en-US" dirty="0" smtClean="0"/>
              <a:t>ó</a:t>
            </a:r>
            <a:r>
              <a:rPr lang="sk-SK" dirty="0" err="1" smtClean="0"/>
              <a:t>da</a:t>
            </a:r>
            <a:r>
              <a:rPr lang="sk-SK" dirty="0" smtClean="0"/>
              <a:t> </a:t>
            </a:r>
            <a:r>
              <a:rPr lang="sk-SK" dirty="0"/>
              <a:t>časť </a:t>
            </a:r>
            <a:r>
              <a:rPr lang="sk-SK" dirty="0" smtClean="0"/>
              <a:t>4.</a:t>
            </a:r>
            <a:endParaRPr lang="en-US" dirty="0"/>
          </a:p>
        </p:txBody>
      </p:sp>
      <p:pic>
        <p:nvPicPr>
          <p:cNvPr id="4" name="Picture 3" descr="C:\Dropbox\Skola\5_semester\Bakalarka\User-Group-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569" y="3136776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Dropbox\Skola\5_semester\Bakalarka\icon-exam-samp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85" y="3352800"/>
            <a:ext cx="888784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Rovná spojovacia šípka 5"/>
          <p:cNvCxnSpPr>
            <a:stCxn id="4" idx="3"/>
            <a:endCxn id="5" idx="1"/>
          </p:cNvCxnSpPr>
          <p:nvPr/>
        </p:nvCxnSpPr>
        <p:spPr>
          <a:xfrm>
            <a:off x="3220713" y="3784848"/>
            <a:ext cx="244827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BlokTextu 10"/>
          <p:cNvSpPr txBox="1"/>
          <p:nvPr/>
        </p:nvSpPr>
        <p:spPr>
          <a:xfrm>
            <a:off x="3276600" y="3352800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Priemer hodnotenia:</a:t>
            </a:r>
          </a:p>
          <a:p>
            <a:endParaRPr lang="sk-SK" dirty="0"/>
          </a:p>
          <a:p>
            <a:r>
              <a:rPr lang="sk-SK" b="1" dirty="0">
                <a:solidFill>
                  <a:srgbClr val="FF0000"/>
                </a:solidFill>
              </a:rPr>
              <a:t> </a:t>
            </a:r>
            <a:r>
              <a:rPr lang="sk-SK" b="1" dirty="0" smtClean="0">
                <a:solidFill>
                  <a:srgbClr val="FF0000"/>
                </a:solidFill>
              </a:rPr>
              <a:t>       optimálne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8" name="Picture 3" descr="C:\Dropbox\Skola\5_semester\Bakalarka\User-Group-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953000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Dropbox\Skola\5_semester\Bakalarka\icon-exam-samp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616" y="5169024"/>
            <a:ext cx="888784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Rovná spojovacia šípka 9"/>
          <p:cNvCxnSpPr>
            <a:stCxn id="8" idx="3"/>
            <a:endCxn id="9" idx="1"/>
          </p:cNvCxnSpPr>
          <p:nvPr/>
        </p:nvCxnSpPr>
        <p:spPr>
          <a:xfrm>
            <a:off x="3277344" y="5601072"/>
            <a:ext cx="244827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BlokTextu 11"/>
          <p:cNvSpPr txBox="1"/>
          <p:nvPr/>
        </p:nvSpPr>
        <p:spPr>
          <a:xfrm>
            <a:off x="3333231" y="5169024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Priemer hodnotenia:</a:t>
            </a:r>
          </a:p>
          <a:p>
            <a:endParaRPr lang="sk-SK" dirty="0"/>
          </a:p>
          <a:p>
            <a:r>
              <a:rPr lang="sk-SK" b="1" dirty="0">
                <a:solidFill>
                  <a:srgbClr val="FF0000"/>
                </a:solidFill>
              </a:rPr>
              <a:t> </a:t>
            </a:r>
            <a:r>
              <a:rPr lang="sk-SK" b="1" dirty="0" smtClean="0">
                <a:solidFill>
                  <a:srgbClr val="FF0000"/>
                </a:solidFill>
              </a:rPr>
              <a:t>       </a:t>
            </a:r>
            <a:r>
              <a:rPr lang="en-US" b="1" dirty="0" err="1" smtClean="0"/>
              <a:t>tažké</a:t>
            </a:r>
            <a:r>
              <a:rPr lang="en-US" b="1" dirty="0" smtClean="0"/>
              <a:t>/</a:t>
            </a:r>
            <a:r>
              <a:rPr lang="en-US" b="1" dirty="0" err="1" smtClean="0"/>
              <a:t>ľahké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4" name="Rovná spojnica 13"/>
          <p:cNvCxnSpPr/>
          <p:nvPr/>
        </p:nvCxnSpPr>
        <p:spPr>
          <a:xfrm rot="10800000">
            <a:off x="2057400" y="4724400"/>
            <a:ext cx="4419600" cy="1600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nica 14"/>
          <p:cNvCxnSpPr/>
          <p:nvPr/>
        </p:nvCxnSpPr>
        <p:spPr>
          <a:xfrm rot="10800000" flipV="1">
            <a:off x="2133600" y="4648200"/>
            <a:ext cx="4343400" cy="1981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798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ropbox\Skola\5_semester\Bakalarka\Us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620" y="885429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Dropbox\Skola\5_semester\Bakalarka\icon-exam-samp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4159" y="2119001"/>
            <a:ext cx="1215289" cy="118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BlokTextu 5"/>
          <p:cNvSpPr txBox="1"/>
          <p:nvPr/>
        </p:nvSpPr>
        <p:spPr>
          <a:xfrm>
            <a:off x="3347864" y="2525100"/>
            <a:ext cx="2584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…………………………</a:t>
            </a:r>
            <a:endParaRPr lang="en-US" dirty="0"/>
          </a:p>
        </p:txBody>
      </p:sp>
      <p:cxnSp>
        <p:nvCxnSpPr>
          <p:cNvPr id="7" name="Rovná spojovacia šípka 6"/>
          <p:cNvCxnSpPr/>
          <p:nvPr/>
        </p:nvCxnSpPr>
        <p:spPr>
          <a:xfrm>
            <a:off x="5436096" y="1556792"/>
            <a:ext cx="1082588" cy="579543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BlokTextu 7"/>
          <p:cNvSpPr txBox="1"/>
          <p:nvPr/>
        </p:nvSpPr>
        <p:spPr>
          <a:xfrm>
            <a:off x="2123728" y="368415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solidFill>
                  <a:srgbClr val="FF0000"/>
                </a:solidFill>
                <a:latin typeface="Adobe Garamond Pro Bold" pitchFamily="18" charset="-18"/>
              </a:rPr>
              <a:t>Jednoduché</a:t>
            </a:r>
            <a:endParaRPr lang="en-US" dirty="0">
              <a:solidFill>
                <a:srgbClr val="FF0000"/>
              </a:solidFill>
              <a:latin typeface="Adobe Garamond Pro Bold" pitchFamily="18" charset="-18"/>
            </a:endParaRPr>
          </a:p>
        </p:txBody>
      </p:sp>
      <p:pic>
        <p:nvPicPr>
          <p:cNvPr id="9" name="Picture 4" descr="C:\Dropbox\Skola\5_semester\Bakalarka\icon-exam-samp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424" y="2119001"/>
            <a:ext cx="1215289" cy="118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BlokTextu 9"/>
          <p:cNvSpPr txBox="1"/>
          <p:nvPr/>
        </p:nvSpPr>
        <p:spPr>
          <a:xfrm>
            <a:off x="3392677" y="5242525"/>
            <a:ext cx="2584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…………………………</a:t>
            </a:r>
            <a:endParaRPr lang="en-US" dirty="0"/>
          </a:p>
        </p:txBody>
      </p:sp>
      <p:cxnSp>
        <p:nvCxnSpPr>
          <p:cNvPr id="11" name="Rovná spojovacia šípka 10"/>
          <p:cNvCxnSpPr/>
          <p:nvPr/>
        </p:nvCxnSpPr>
        <p:spPr>
          <a:xfrm flipH="1">
            <a:off x="2655332" y="1556792"/>
            <a:ext cx="1052573" cy="562209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>
            <a:off x="1634159" y="3300532"/>
            <a:ext cx="11352" cy="113658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ovacia šípka 12"/>
          <p:cNvCxnSpPr/>
          <p:nvPr/>
        </p:nvCxnSpPr>
        <p:spPr>
          <a:xfrm>
            <a:off x="7543800" y="3276600"/>
            <a:ext cx="15711" cy="113658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ovná spojovacia šípka 13"/>
          <p:cNvCxnSpPr/>
          <p:nvPr/>
        </p:nvCxnSpPr>
        <p:spPr>
          <a:xfrm flipV="1">
            <a:off x="2403208" y="3300532"/>
            <a:ext cx="15711" cy="113658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ovacia šípka 14"/>
          <p:cNvCxnSpPr/>
          <p:nvPr/>
        </p:nvCxnSpPr>
        <p:spPr>
          <a:xfrm flipV="1">
            <a:off x="6804248" y="3300532"/>
            <a:ext cx="15711" cy="113658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BlokTextu 15"/>
          <p:cNvSpPr txBox="1"/>
          <p:nvPr/>
        </p:nvSpPr>
        <p:spPr>
          <a:xfrm>
            <a:off x="4924465" y="368415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solidFill>
                  <a:srgbClr val="FF0000"/>
                </a:solidFill>
                <a:latin typeface="Adobe Garamond Pro Bold" pitchFamily="18" charset="-18"/>
              </a:rPr>
              <a:t>Optimálne</a:t>
            </a:r>
            <a:endParaRPr lang="en-US" dirty="0">
              <a:solidFill>
                <a:srgbClr val="FF0000"/>
              </a:solidFill>
              <a:latin typeface="Adobe Garamond Pro Bold" pitchFamily="18" charset="-18"/>
            </a:endParaRPr>
          </a:p>
        </p:txBody>
      </p:sp>
      <p:cxnSp>
        <p:nvCxnSpPr>
          <p:cNvPr id="17" name="Rovná spojovacia šípka 16"/>
          <p:cNvCxnSpPr/>
          <p:nvPr/>
        </p:nvCxnSpPr>
        <p:spPr>
          <a:xfrm flipH="1" flipV="1">
            <a:off x="5249820" y="1988840"/>
            <a:ext cx="1194389" cy="64807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BlokTextu 17"/>
          <p:cNvSpPr txBox="1"/>
          <p:nvPr/>
        </p:nvSpPr>
        <p:spPr>
          <a:xfrm>
            <a:off x="4308051" y="2346557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solidFill>
                  <a:srgbClr val="FF0000"/>
                </a:solidFill>
                <a:latin typeface="Adobe Garamond Pro Bold" pitchFamily="18" charset="-18"/>
              </a:rPr>
              <a:t>Odporučíme</a:t>
            </a:r>
            <a:endParaRPr lang="en-US" dirty="0">
              <a:solidFill>
                <a:srgbClr val="FF0000"/>
              </a:solidFill>
              <a:latin typeface="Adobe Garamond Pro Bold" pitchFamily="18" charset="-18"/>
            </a:endParaRPr>
          </a:p>
        </p:txBody>
      </p:sp>
      <p:pic>
        <p:nvPicPr>
          <p:cNvPr id="19" name="Picture 3" descr="C:\Dropbox\Skola\5_semester\Bakalarka\User-Group-ic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990" y="4437112"/>
            <a:ext cx="1980158" cy="198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Dropbox\Skola\5_semester\Bakalarka\User-Group-ic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725" y="4437112"/>
            <a:ext cx="1980158" cy="198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BlokTextu 20"/>
          <p:cNvSpPr txBox="1"/>
          <p:nvPr/>
        </p:nvSpPr>
        <p:spPr>
          <a:xfrm>
            <a:off x="1170520" y="6444832"/>
            <a:ext cx="2465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latin typeface="Adobe Garamond Pro Bold" pitchFamily="18" charset="-18"/>
              </a:rPr>
              <a:t>Podobní používatelia</a:t>
            </a:r>
            <a:endParaRPr lang="en-US" dirty="0">
              <a:latin typeface="Adobe Garamond Pro Bold" pitchFamily="18" charset="-18"/>
            </a:endParaRPr>
          </a:p>
        </p:txBody>
      </p:sp>
      <p:sp>
        <p:nvSpPr>
          <p:cNvPr id="22" name="BlokTextu 21"/>
          <p:cNvSpPr txBox="1"/>
          <p:nvPr/>
        </p:nvSpPr>
        <p:spPr>
          <a:xfrm>
            <a:off x="6093246" y="6453386"/>
            <a:ext cx="2441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>
                <a:latin typeface="Adobe Garamond Pro Bold" pitchFamily="18" charset="-18"/>
              </a:rPr>
              <a:t>Podobní používatelia</a:t>
            </a:r>
            <a:endParaRPr lang="en-US" dirty="0">
              <a:latin typeface="Adobe Garamond Pro Bold" pitchFamily="18" charset="-18"/>
            </a:endParaRPr>
          </a:p>
        </p:txBody>
      </p:sp>
      <p:pic>
        <p:nvPicPr>
          <p:cNvPr id="23" name="Picture 6" descr="C:\Dropbox\Skola\5_semester\Bakalarka\speech-bubble-m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59240" y="1315939"/>
            <a:ext cx="1811345" cy="157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BlokTextu 23"/>
          <p:cNvSpPr txBox="1"/>
          <p:nvPr/>
        </p:nvSpPr>
        <p:spPr>
          <a:xfrm>
            <a:off x="270368" y="1384898"/>
            <a:ext cx="12052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Koncept 1</a:t>
            </a:r>
          </a:p>
          <a:p>
            <a:r>
              <a:rPr lang="sk-SK" dirty="0" smtClean="0"/>
              <a:t>Koncept 2</a:t>
            </a:r>
          </a:p>
          <a:p>
            <a:r>
              <a:rPr lang="sk-SK" dirty="0" smtClean="0"/>
              <a:t>Koncept 3</a:t>
            </a:r>
            <a:endParaRPr lang="en-US" dirty="0"/>
          </a:p>
        </p:txBody>
      </p:sp>
      <p:pic>
        <p:nvPicPr>
          <p:cNvPr id="25" name="Picture 6" descr="C:\Dropbox\Skola\5_semester\Bakalarka\speech-bubble-m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786" y="1244233"/>
            <a:ext cx="1811345" cy="157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BlokTextu 25"/>
          <p:cNvSpPr txBox="1"/>
          <p:nvPr/>
        </p:nvSpPr>
        <p:spPr>
          <a:xfrm>
            <a:off x="7689642" y="1376231"/>
            <a:ext cx="13468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Koncept 6</a:t>
            </a:r>
          </a:p>
          <a:p>
            <a:r>
              <a:rPr lang="sk-SK" dirty="0" smtClean="0"/>
              <a:t>Koncept 9</a:t>
            </a:r>
          </a:p>
          <a:p>
            <a:r>
              <a:rPr lang="sk-SK" dirty="0" smtClean="0"/>
              <a:t>Koncept 1</a:t>
            </a:r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27" name="Picture 6" descr="C:\Dropbox\Skola\5_semester\Bakalarka\speech-bubble-md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0"/>
            <a:ext cx="2453208" cy="2136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BlokTextu 27"/>
          <p:cNvSpPr txBox="1"/>
          <p:nvPr/>
        </p:nvSpPr>
        <p:spPr>
          <a:xfrm>
            <a:off x="5557188" y="302500"/>
            <a:ext cx="19145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Koncept 1 – 0,36</a:t>
            </a:r>
          </a:p>
          <a:p>
            <a:r>
              <a:rPr lang="en-US" dirty="0" smtClean="0"/>
              <a:t>………………….</a:t>
            </a:r>
            <a:endParaRPr lang="sk-SK" dirty="0" smtClean="0"/>
          </a:p>
          <a:p>
            <a:r>
              <a:rPr lang="sk-SK" dirty="0" smtClean="0"/>
              <a:t>Koncept </a:t>
            </a:r>
            <a:r>
              <a:rPr lang="en-US" dirty="0" smtClean="0"/>
              <a:t>N</a:t>
            </a:r>
            <a:r>
              <a:rPr lang="sk-SK" dirty="0" smtClean="0"/>
              <a:t> – 0,5</a:t>
            </a:r>
            <a:endParaRPr lang="en-US" dirty="0"/>
          </a:p>
        </p:txBody>
      </p:sp>
      <p:sp>
        <p:nvSpPr>
          <p:cNvPr id="31" name="Obdĺžnik 30"/>
          <p:cNvSpPr/>
          <p:nvPr/>
        </p:nvSpPr>
        <p:spPr>
          <a:xfrm>
            <a:off x="152400" y="3581400"/>
            <a:ext cx="1371600" cy="5334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Koncepty</a:t>
            </a:r>
            <a:r>
              <a:rPr lang="en-US" dirty="0" smtClean="0"/>
              <a:t>: 1, 2, 3</a:t>
            </a:r>
            <a:endParaRPr lang="en-US" dirty="0"/>
          </a:p>
        </p:txBody>
      </p:sp>
      <p:sp>
        <p:nvSpPr>
          <p:cNvPr id="32" name="Obdĺžnik 31"/>
          <p:cNvSpPr/>
          <p:nvPr/>
        </p:nvSpPr>
        <p:spPr>
          <a:xfrm>
            <a:off x="7696200" y="3505200"/>
            <a:ext cx="1371600" cy="5334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Koncepty</a:t>
            </a:r>
            <a:r>
              <a:rPr lang="en-US" dirty="0" smtClean="0"/>
              <a:t>: 6, 9, 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2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ropbox\Linux\Alef_recommender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" t="14685" r="393" b="1200"/>
          <a:stretch/>
        </p:blipFill>
        <p:spPr bwMode="auto">
          <a:xfrm>
            <a:off x="36000" y="457200"/>
            <a:ext cx="9072000" cy="55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39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zaná kniha">
  <a:themeElements>
    <a:clrScheme name="Viazaná kniha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Viazaná knih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iazaná knih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379</TotalTime>
  <Words>338</Words>
  <Application>Microsoft Office PowerPoint</Application>
  <PresentationFormat>Prezentácia na obrazovke (4:3)</PresentationFormat>
  <Paragraphs>100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6" baseType="lpstr">
      <vt:lpstr>Adobe Garamond Pro Bold</vt:lpstr>
      <vt:lpstr>Book Antiqua</vt:lpstr>
      <vt:lpstr>Wingdings</vt:lpstr>
      <vt:lpstr>Viazaná kniha</vt:lpstr>
      <vt:lpstr>Odporúčanie na základe hodnotenia náročnosti</vt:lpstr>
      <vt:lpstr>Ciele</vt:lpstr>
      <vt:lpstr>Metóda</vt:lpstr>
      <vt:lpstr>Metóda časť 1.</vt:lpstr>
      <vt:lpstr>Metóda časť 2.</vt:lpstr>
      <vt:lpstr>Metóda časť 3.</vt:lpstr>
      <vt:lpstr>Metóda časť 4.</vt:lpstr>
      <vt:lpstr>Prezentácia programu PowerPoint</vt:lpstr>
      <vt:lpstr>Prezentácia programu PowerPoint</vt:lpstr>
      <vt:lpstr>Overenie</vt:lpstr>
      <vt:lpstr>Nasadenie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Odporúčanie na základe hodnotenia náročnosti</dc:title>
  <dc:creator>Matik</dc:creator>
  <cp:lastModifiedBy>Matik</cp:lastModifiedBy>
  <cp:revision>17</cp:revision>
  <dcterms:created xsi:type="dcterms:W3CDTF">2013-03-22T11:06:53Z</dcterms:created>
  <dcterms:modified xsi:type="dcterms:W3CDTF">2013-05-08T08:02:49Z</dcterms:modified>
</cp:coreProperties>
</file>