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69" r:id="rId3"/>
    <p:sldId id="257" r:id="rId4"/>
    <p:sldId id="267" r:id="rId5"/>
    <p:sldId id="268" r:id="rId6"/>
    <p:sldId id="266" r:id="rId7"/>
    <p:sldId id="259" r:id="rId8"/>
    <p:sldId id="260" r:id="rId9"/>
    <p:sldId id="262" r:id="rId10"/>
    <p:sldId id="263" r:id="rId11"/>
    <p:sldId id="264" r:id="rId12"/>
    <p:sldId id="272" r:id="rId13"/>
    <p:sldId id="261" r:id="rId14"/>
    <p:sldId id="271" r:id="rId15"/>
    <p:sldId id="265" r:id="rId16"/>
    <p:sldId id="258"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1" autoAdjust="0"/>
    <p:restoredTop sz="75822" autoAdjust="0"/>
  </p:normalViewPr>
  <p:slideViewPr>
    <p:cSldViewPr>
      <p:cViewPr varScale="1">
        <p:scale>
          <a:sx n="85" d="100"/>
          <a:sy n="85" d="100"/>
        </p:scale>
        <p:origin x="-11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5C40C4-6DD9-47F9-B1A2-9C61E600A833}" type="datetimeFigureOut">
              <a:rPr lang="sk-SK" smtClean="0"/>
              <a:t>19. 1. 2009</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067E6-4AA8-42F1-A0E5-FFE492024CE0}" type="slidenum">
              <a:rPr lang="sk-SK" smtClean="0"/>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sz="1200" kern="1200" dirty="0" smtClean="0">
                <a:solidFill>
                  <a:schemeClr val="tx1"/>
                </a:solidFill>
                <a:latin typeface="+mn-lt"/>
                <a:ea typeface="+mn-ea"/>
                <a:cs typeface="+mn-cs"/>
              </a:rPr>
              <a:t>Dobrý deň, moje meno je Ľuboš </a:t>
            </a:r>
            <a:r>
              <a:rPr lang="sk-SK" sz="1200" kern="1200" dirty="0" err="1" smtClean="0">
                <a:solidFill>
                  <a:schemeClr val="tx1"/>
                </a:solidFill>
                <a:latin typeface="+mn-lt"/>
                <a:ea typeface="+mn-ea"/>
                <a:cs typeface="+mn-cs"/>
              </a:rPr>
              <a:t>Omelina</a:t>
            </a:r>
            <a:r>
              <a:rPr lang="sk-SK" sz="1200" kern="1200" dirty="0" smtClean="0">
                <a:solidFill>
                  <a:schemeClr val="tx1"/>
                </a:solidFill>
                <a:latin typeface="+mn-lt"/>
                <a:ea typeface="+mn-ea"/>
                <a:cs typeface="+mn-cs"/>
              </a:rPr>
              <a:t> a ja vám predstavím svoj projekt  ktorého názov je </a:t>
            </a:r>
          </a:p>
          <a:p>
            <a:r>
              <a:rPr lang="sk-SK" sz="1200" kern="1200" dirty="0" smtClean="0">
                <a:solidFill>
                  <a:schemeClr val="tx1"/>
                </a:solidFill>
                <a:latin typeface="+mn-lt"/>
                <a:ea typeface="+mn-ea"/>
                <a:cs typeface="+mn-cs"/>
              </a:rPr>
              <a:t>„Extrakcia informácií z webových stránok s použitím grafových modelov“</a:t>
            </a:r>
          </a:p>
          <a:p>
            <a:endParaRPr lang="sk-SK" sz="1200" kern="1200" dirty="0" smtClean="0">
              <a:solidFill>
                <a:schemeClr val="tx1"/>
              </a:solidFill>
              <a:latin typeface="+mn-lt"/>
              <a:ea typeface="+mn-ea"/>
              <a:cs typeface="+mn-cs"/>
            </a:endParaRPr>
          </a:p>
          <a:p>
            <a:r>
              <a:rPr lang="sk-SK" sz="1200" kern="1200" dirty="0" smtClean="0">
                <a:solidFill>
                  <a:schemeClr val="tx1"/>
                </a:solidFill>
                <a:latin typeface="+mn-lt"/>
                <a:ea typeface="+mn-ea"/>
                <a:cs typeface="+mn-cs"/>
              </a:rPr>
              <a:t>Na to aby som tento projekt mohol priblížiť čo najlepšie som je</a:t>
            </a:r>
            <a:r>
              <a:rPr lang="sk-SK" sz="1200" kern="1200" baseline="0" dirty="0" smtClean="0">
                <a:solidFill>
                  <a:schemeClr val="tx1"/>
                </a:solidFill>
                <a:latin typeface="+mn-lt"/>
                <a:ea typeface="+mn-ea"/>
                <a:cs typeface="+mn-cs"/>
              </a:rPr>
              <a:t> potrebné položiť si jednu otázku</a:t>
            </a:r>
            <a:r>
              <a:rPr lang="sk-SK" sz="1200" kern="1200" dirty="0" smtClean="0">
                <a:solidFill>
                  <a:schemeClr val="tx1"/>
                </a:solidFill>
                <a:latin typeface="+mn-lt"/>
                <a:ea typeface="+mn-ea"/>
                <a:cs typeface="+mn-cs"/>
              </a:rPr>
              <a:t>. Prečo vlastne chceme automaticky extrahovať informácie z webu?</a:t>
            </a:r>
          </a:p>
          <a:p>
            <a:r>
              <a:rPr lang="sk-SK" sz="1200" kern="1200" dirty="0" smtClean="0">
                <a:solidFill>
                  <a:schemeClr val="tx1"/>
                </a:solidFill>
                <a:latin typeface="+mn-lt"/>
                <a:ea typeface="+mn-ea"/>
                <a:cs typeface="+mn-cs"/>
              </a:rPr>
              <a:t>Odpoveď na túto otázku všetci poznáte,</a:t>
            </a:r>
          </a:p>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1</a:t>
            </a:fld>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sz="1200" dirty="0" smtClean="0"/>
              <a:t>Ďalšou prácou na projekte by malo byť</a:t>
            </a:r>
            <a:r>
              <a:rPr lang="sk-SK" sz="1200" baseline="0" dirty="0" smtClean="0"/>
              <a:t> ďalšie rozvíjanie návrhu metódy pomocou ktorej bude možné extrahovať údaje priamo z webových stránok. </a:t>
            </a:r>
          </a:p>
          <a:p>
            <a:r>
              <a:rPr lang="sk-SK" sz="1200" baseline="0" dirty="0" smtClean="0"/>
              <a:t>Taktiež by som chcel podrobne analyzovať vplyv postupností HTML značiek na extrahovanie</a:t>
            </a:r>
          </a:p>
          <a:p>
            <a:endParaRPr lang="sk-SK" sz="1200" dirty="0" smtClean="0"/>
          </a:p>
          <a:p>
            <a:r>
              <a:rPr lang="sk-SK" sz="1200" dirty="0" smtClean="0"/>
              <a:t>použitie modelu, ktorý uvažuje sekvencie (CRF, HMM)</a:t>
            </a:r>
          </a:p>
          <a:p>
            <a:endParaRPr lang="sk-SK"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sz="1200" baseline="0" smtClean="0"/>
              <a:t>A analyzovať vplyv použitia jednotlivých typov značiek na extrahovanú informáciu</a:t>
            </a:r>
            <a:endParaRPr lang="sk-SK" sz="1200" smtClean="0"/>
          </a:p>
          <a:p>
            <a:endParaRPr lang="sk-SK" sz="120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sk-SK" sz="2200" dirty="0" smtClean="0"/>
              <a:t> použitie </a:t>
            </a:r>
            <a:r>
              <a:rPr lang="sk-SK" sz="2200" dirty="0" err="1" smtClean="0"/>
              <a:t>klasifikátora</a:t>
            </a:r>
            <a:r>
              <a:rPr lang="sk-SK" sz="2200" dirty="0" smtClean="0"/>
              <a:t>, alebo vytvorenie stavovej funkcie, ktorá klasifikuje slová podľa umiestnenia v značkách</a:t>
            </a:r>
          </a:p>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11</a:t>
            </a:fld>
            <a:endParaRPr lang="sk-S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12</a:t>
            </a:fld>
            <a:endParaRPr lang="sk-S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13</a:t>
            </a:fld>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smtClean="0">
                <a:solidFill>
                  <a:schemeClr val="tx1"/>
                </a:solidFill>
                <a:latin typeface="+mn-lt"/>
                <a:ea typeface="+mn-ea"/>
                <a:cs typeface="+mn-cs"/>
              </a:rPr>
              <a:t>Na webe je až príliš mnoho informácií a kvôli tomuto množstvu sa niekedy ani nedostaneme k tomu k čomu sa potrebujeme dostať.  Aj toto je jeden z </a:t>
            </a:r>
            <a:r>
              <a:rPr lang="sk-SK" sz="1200" kern="1200" dirty="0" err="1" smtClean="0">
                <a:solidFill>
                  <a:schemeClr val="tx1"/>
                </a:solidFill>
                <a:latin typeface="+mn-lt"/>
                <a:ea typeface="+mn-ea"/>
                <a:cs typeface="+mn-cs"/>
              </a:rPr>
              <a:t>dôvodou</a:t>
            </a:r>
            <a:r>
              <a:rPr lang="sk-SK" sz="1200" kern="1200" dirty="0" smtClean="0">
                <a:solidFill>
                  <a:schemeClr val="tx1"/>
                </a:solidFill>
                <a:latin typeface="+mn-lt"/>
                <a:ea typeface="+mn-ea"/>
                <a:cs typeface="+mn-cs"/>
              </a:rPr>
              <a:t> prečo vznikla potreba</a:t>
            </a:r>
            <a:r>
              <a:rPr lang="sk-SK" sz="1200" kern="1200" baseline="0" dirty="0" smtClean="0">
                <a:solidFill>
                  <a:schemeClr val="tx1"/>
                </a:solidFill>
                <a:latin typeface="+mn-lt"/>
                <a:ea typeface="+mn-ea"/>
                <a:cs typeface="+mn-cs"/>
              </a:rPr>
              <a:t> automatického spracovávania.</a:t>
            </a:r>
            <a:endParaRPr lang="sk-SK"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smtClean="0">
                <a:solidFill>
                  <a:schemeClr val="tx1"/>
                </a:solidFill>
                <a:latin typeface="+mn-lt"/>
                <a:ea typeface="+mn-ea"/>
                <a:cs typeface="+mn-cs"/>
              </a:rPr>
              <a:t> A nie len to,</a:t>
            </a:r>
            <a:r>
              <a:rPr lang="sk-SK" sz="1200" kern="1200" baseline="0" dirty="0" smtClean="0">
                <a:solidFill>
                  <a:schemeClr val="tx1"/>
                </a:solidFill>
                <a:latin typeface="+mn-lt"/>
                <a:ea typeface="+mn-ea"/>
                <a:cs typeface="+mn-cs"/>
              </a:rPr>
              <a:t> vo všeobecnosti sú na Internete a teda aj na webe informácie ktoré keby sme vedeli automaticky spracovať tak nám to môže ušetriť mnoho času</a:t>
            </a:r>
            <a:endParaRPr lang="sk-SK" dirty="0" smtClean="0"/>
          </a:p>
          <a:p>
            <a:endParaRPr lang="sk-S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dirty="0" smtClean="0"/>
              <a:t>Pojem extrakcia</a:t>
            </a:r>
            <a:r>
              <a:rPr lang="sk-SK" baseline="0" dirty="0" smtClean="0"/>
              <a:t> informácií zahŕňa širokú problematiku. Pojem sám o sebe zachytáva proces určitej transformácie údajov, Pozrime sa bližšie na tento proces</a:t>
            </a:r>
            <a:endParaRPr lang="sk-SK" dirty="0" smtClean="0"/>
          </a:p>
          <a:p>
            <a:endParaRPr lang="sk-SK" dirty="0" smtClean="0"/>
          </a:p>
          <a:p>
            <a:endParaRPr lang="sk-SK" dirty="0" smtClean="0"/>
          </a:p>
          <a:p>
            <a:endParaRPr lang="sk-SK" dirty="0" smtClean="0"/>
          </a:p>
          <a:p>
            <a:endParaRPr lang="sk-SK" dirty="0" smtClean="0"/>
          </a:p>
          <a:p>
            <a:endParaRPr lang="sk-SK" dirty="0" smtClean="0"/>
          </a:p>
          <a:p>
            <a:endParaRPr lang="sk-S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dirty="0" smtClean="0"/>
              <a:t>Presnosť extrahovaných informácií prudko závisí od </a:t>
            </a:r>
            <a:r>
              <a:rPr lang="sk-SK" dirty="0" err="1" smtClean="0"/>
              <a:t>regularity</a:t>
            </a:r>
            <a:r>
              <a:rPr lang="sk-SK" dirty="0" smtClean="0"/>
              <a:t> a </a:t>
            </a:r>
            <a:r>
              <a:rPr lang="sk-SK" dirty="0" err="1" smtClean="0"/>
              <a:t>normality</a:t>
            </a:r>
            <a:r>
              <a:rPr lang="sk-SK" dirty="0" smtClean="0"/>
              <a:t> zdroja. Web je určený a tvorený pre človeka nie pre stroj</a:t>
            </a:r>
          </a:p>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2</a:t>
            </a:fld>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3</a:t>
            </a:fld>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dirty="0" smtClean="0"/>
              <a:t>Opísaný</a:t>
            </a:r>
            <a:r>
              <a:rPr lang="sk-SK" baseline="0" dirty="0" smtClean="0"/>
              <a:t> model podmienených náhodných polí som zahrnul do návrhu metódy na extrakciu z webových stránok. V navrhovanej metóde je cieľom extrahovať údaje vo forme kľúčových slov. </a:t>
            </a:r>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5</a:t>
            </a:fld>
            <a:endParaRPr lang="sk-S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dirty="0" smtClean="0"/>
              <a:t>Princíp</a:t>
            </a:r>
            <a:r>
              <a:rPr lang="sk-SK" baseline="0" dirty="0" smtClean="0"/>
              <a:t> celej metódy je postavený na vhodnej reprezentácii údajov v grafovom modeli. V tomto modely sa budú nachádzať určité významové značky „sémantické kategórie“, model bude obsahovať aj značky vyjadrujúce korene jednotlivých slov jazyka. Dôsledkom toho vlastne tie opísané prechody medzi značkami budú reprezentovať pravdepodobnosti s akými sa používajú v postupnostiach jednotlivé slová</a:t>
            </a:r>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6</a:t>
            </a:fld>
            <a:endParaRPr lang="sk-S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dirty="0" smtClean="0"/>
              <a:t>Keďže</a:t>
            </a:r>
            <a:r>
              <a:rPr lang="sk-SK" baseline="0" dirty="0" smtClean="0"/>
              <a:t> grafový model podmienené náhodné polia je štatistický model je potrebné pred použitím model správne natrénovať</a:t>
            </a:r>
          </a:p>
          <a:p>
            <a:r>
              <a:rPr lang="sk-SK" baseline="0" dirty="0" smtClean="0"/>
              <a:t>Na trénovanie analyzujem a používam algoritmus </a:t>
            </a:r>
            <a:r>
              <a:rPr lang="sk-SK" baseline="0" dirty="0" err="1" smtClean="0"/>
              <a:t>k-means</a:t>
            </a:r>
            <a:r>
              <a:rPr lang="sk-SK" baseline="0" dirty="0" smtClean="0"/>
              <a:t>, ale je taktiež možné použiť </a:t>
            </a:r>
            <a:r>
              <a:rPr lang="sk-SK" baseline="0" dirty="0" err="1" smtClean="0"/>
              <a:t>forward</a:t>
            </a:r>
            <a:r>
              <a:rPr lang="sk-SK" baseline="0" dirty="0" smtClean="0"/>
              <a:t> </a:t>
            </a:r>
            <a:r>
              <a:rPr lang="sk-SK" baseline="0" dirty="0" err="1" smtClean="0"/>
              <a:t>backward</a:t>
            </a:r>
            <a:r>
              <a:rPr lang="sk-SK" baseline="0" dirty="0" smtClean="0"/>
              <a:t> algoritmus.</a:t>
            </a:r>
          </a:p>
          <a:p>
            <a:r>
              <a:rPr lang="sk-SK" baseline="0" dirty="0" smtClean="0"/>
              <a:t>Samotné údaje na ktorých sa model trénuje musia byť vopred správne označené a to takým spôsobom že k informácii kt. chceme extrahovať priradíme záujmovú značku a k ostatným slovám priradíme ich korene.</a:t>
            </a:r>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7</a:t>
            </a:fld>
            <a:endParaRPr lang="sk-S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8</a:t>
            </a:fld>
            <a:endParaRPr lang="sk-S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dirty="0" smtClean="0"/>
              <a:t>Na overenie predpokladov</a:t>
            </a:r>
            <a:r>
              <a:rPr lang="sk-SK" baseline="0" dirty="0" smtClean="0"/>
              <a:t>, správnosti uvažovania pri navrhovaní metódy, a správnosti predpokladaného postupu pri odvodzovaní som vytvoril prototyp.</a:t>
            </a:r>
          </a:p>
          <a:p>
            <a:r>
              <a:rPr lang="sk-SK" baseline="0" dirty="0" smtClean="0"/>
              <a:t>Následne som získal približne 50 viet v prirodzenom anglickom jazyku v ktorých 30 ľudí opisovalo svoje záujmy. V týchto vetách sa nachádzalo približne 76 slov ktoré vyjadrujú samotné vyjadrujú ich záujmy. </a:t>
            </a:r>
          </a:p>
          <a:p>
            <a:r>
              <a:rPr lang="sk-SK" baseline="0" dirty="0" smtClean="0"/>
              <a:t>Z týchto viet som určil takú veľkosť </a:t>
            </a:r>
            <a:r>
              <a:rPr lang="sk-SK" baseline="0" dirty="0" err="1" smtClean="0"/>
              <a:t>trénovacej</a:t>
            </a:r>
            <a:r>
              <a:rPr lang="sk-SK" baseline="0" dirty="0" smtClean="0"/>
              <a:t> vzorky ktorá môže čo najlepšie zachytiť štatistickú informáciu danej množiny viet. </a:t>
            </a:r>
          </a:p>
          <a:p>
            <a:r>
              <a:rPr lang="sk-SK" baseline="0" dirty="0" smtClean="0"/>
              <a:t>Na vetách ktoré zostali som testoval vytvorený model.</a:t>
            </a:r>
          </a:p>
          <a:p>
            <a:endParaRPr lang="sk-SK" baseline="0" dirty="0" smtClean="0"/>
          </a:p>
        </p:txBody>
      </p:sp>
      <p:sp>
        <p:nvSpPr>
          <p:cNvPr id="4" name="Slide Number Placeholder 3"/>
          <p:cNvSpPr>
            <a:spLocks noGrp="1"/>
          </p:cNvSpPr>
          <p:nvPr>
            <p:ph type="sldNum" sz="quarter" idx="10"/>
          </p:nvPr>
        </p:nvSpPr>
        <p:spPr/>
        <p:txBody>
          <a:bodyPr/>
          <a:lstStyle/>
          <a:p>
            <a:fld id="{EAA067E6-4AA8-42F1-A0E5-FFE492024CE0}" type="slidenum">
              <a:rPr lang="sk-SK" smtClean="0"/>
              <a:t>9</a:t>
            </a:fld>
            <a:endParaRPr lang="sk-S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k-SK" dirty="0" smtClean="0"/>
              <a:t>Celý experiment</a:t>
            </a:r>
            <a:r>
              <a:rPr lang="sk-SK" baseline="0" dirty="0" smtClean="0"/>
              <a:t> som vyhodnotil za úspešný, dosiahol relatívne vysokú presnosť a po odstránení </a:t>
            </a:r>
            <a:r>
              <a:rPr lang="sk-SK" baseline="0" dirty="0" err="1" smtClean="0"/>
              <a:t>stop-slov</a:t>
            </a:r>
            <a:r>
              <a:rPr lang="sk-SK" baseline="0" dirty="0" smtClean="0"/>
              <a:t> aj úspešnosť. Preto som sa ho rozhodol zapojiť do navrhovanej metódy ktorá by extrahovala informácie priamo z webových stránok.</a:t>
            </a:r>
            <a:endParaRPr lang="sk-SK" dirty="0"/>
          </a:p>
        </p:txBody>
      </p:sp>
      <p:sp>
        <p:nvSpPr>
          <p:cNvPr id="4" name="Slide Number Placeholder 3"/>
          <p:cNvSpPr>
            <a:spLocks noGrp="1"/>
          </p:cNvSpPr>
          <p:nvPr>
            <p:ph type="sldNum" sz="quarter" idx="10"/>
          </p:nvPr>
        </p:nvSpPr>
        <p:spPr/>
        <p:txBody>
          <a:bodyPr/>
          <a:lstStyle/>
          <a:p>
            <a:fld id="{EAA067E6-4AA8-42F1-A0E5-FFE492024CE0}" type="slidenum">
              <a:rPr lang="sk-SK" smtClean="0"/>
              <a:t>10</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1D8BD707-D9CF-40AE-B4C6-C98DA3205C09}" type="datetimeFigureOut">
              <a:rPr lang="en-US" smtClean="0"/>
              <a:pPr/>
              <a:t>1/18/2009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1D8BD707-D9CF-40AE-B4C6-C98DA3205C09}" type="datetimeFigureOut">
              <a:rPr lang="en-US" smtClean="0"/>
              <a:pPr/>
              <a:t>1/18/2009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1D8BD707-D9CF-40AE-B4C6-C98DA3205C09}" type="datetimeFigureOut">
              <a:rPr lang="en-US" smtClean="0"/>
              <a:pPr/>
              <a:t>1/18/2009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1D8BD707-D9CF-40AE-B4C6-C98DA3205C09}" type="datetimeFigureOut">
              <a:rPr lang="en-US" smtClean="0"/>
              <a:pPr/>
              <a:t>1/18/2009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1D8BD707-D9CF-40AE-B4C6-C98DA3205C09}" type="datetimeFigureOut">
              <a:rPr lang="en-US" smtClean="0"/>
              <a:pPr/>
              <a:t>1/18/2009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1D8BD707-D9CF-40AE-B4C6-C98DA3205C09}" type="datetimeFigureOut">
              <a:rPr lang="en-US" smtClean="0"/>
              <a:pPr/>
              <a:t>1/18/2009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1D8BD707-D9CF-40AE-B4C6-C98DA3205C09}" type="datetimeFigureOut">
              <a:rPr lang="en-US" smtClean="0"/>
              <a:pPr/>
              <a:t>1/18/2009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5" descr="D:\Presentations\198992659_dac91a1bd2_o.jpg"/>
          <p:cNvPicPr>
            <a:picLocks noChangeAspect="1" noChangeArrowheads="1"/>
          </p:cNvPicPr>
          <p:nvPr/>
        </p:nvPicPr>
        <p:blipFill>
          <a:blip r:embed="rId3"/>
          <a:srcRect r="13701"/>
          <a:stretch>
            <a:fillRect/>
          </a:stretch>
        </p:blipFill>
        <p:spPr bwMode="auto">
          <a:xfrm>
            <a:off x="0" y="0"/>
            <a:ext cx="5260683" cy="4571999"/>
          </a:xfrm>
          <a:prstGeom prst="rect">
            <a:avLst/>
          </a:prstGeom>
          <a:noFill/>
        </p:spPr>
      </p:pic>
      <p:sp>
        <p:nvSpPr>
          <p:cNvPr id="2" name="Title 1"/>
          <p:cNvSpPr>
            <a:spLocks noGrp="1"/>
          </p:cNvSpPr>
          <p:nvPr>
            <p:ph type="ctrTitle"/>
          </p:nvPr>
        </p:nvSpPr>
        <p:spPr>
          <a:xfrm>
            <a:off x="3276600" y="3581400"/>
            <a:ext cx="4572000" cy="1470025"/>
          </a:xfrm>
        </p:spPr>
        <p:txBody>
          <a:bodyPr>
            <a:normAutofit fontScale="90000"/>
          </a:bodyPr>
          <a:lstStyle/>
          <a:p>
            <a:pPr algn="l"/>
            <a:r>
              <a:rPr lang="en-US" b="1" dirty="0" err="1" smtClean="0"/>
              <a:t>Extrakcia</a:t>
            </a:r>
            <a:r>
              <a:rPr lang="en-US" b="1" dirty="0" smtClean="0"/>
              <a:t> inform</a:t>
            </a:r>
            <a:r>
              <a:rPr lang="sk-SK" b="1" dirty="0" err="1" smtClean="0"/>
              <a:t>ácií</a:t>
            </a:r>
            <a:r>
              <a:rPr lang="sk-SK" b="1" dirty="0" smtClean="0"/>
              <a:t/>
            </a:r>
            <a:br>
              <a:rPr lang="sk-SK" b="1" dirty="0" smtClean="0"/>
            </a:br>
            <a:r>
              <a:rPr lang="sk-SK" sz="2700" b="1" dirty="0" smtClean="0"/>
              <a:t>z webových stránok</a:t>
            </a:r>
            <a:br>
              <a:rPr lang="sk-SK" sz="2700" b="1" dirty="0" smtClean="0"/>
            </a:br>
            <a:r>
              <a:rPr lang="sk-SK" sz="2700" b="1" dirty="0" smtClean="0"/>
              <a:t>s použitím grafových modelov</a:t>
            </a:r>
            <a:endParaRPr lang="sk-SK" sz="2700" b="1" dirty="0"/>
          </a:p>
        </p:txBody>
      </p:sp>
      <p:sp>
        <p:nvSpPr>
          <p:cNvPr id="3" name="Subtitle 2"/>
          <p:cNvSpPr>
            <a:spLocks noGrp="1"/>
          </p:cNvSpPr>
          <p:nvPr>
            <p:ph type="subTitle" idx="1"/>
          </p:nvPr>
        </p:nvSpPr>
        <p:spPr>
          <a:xfrm>
            <a:off x="3276600" y="5181600"/>
            <a:ext cx="4343400" cy="1295400"/>
          </a:xfrm>
        </p:spPr>
        <p:txBody>
          <a:bodyPr>
            <a:normAutofit fontScale="92500" lnSpcReduction="20000"/>
          </a:bodyPr>
          <a:lstStyle/>
          <a:p>
            <a:pPr algn="l"/>
            <a:r>
              <a:rPr lang="sk-SK" sz="2400" b="1" dirty="0" smtClean="0">
                <a:solidFill>
                  <a:schemeClr val="tx1"/>
                </a:solidFill>
              </a:rPr>
              <a:t>Ľuboš </a:t>
            </a:r>
            <a:r>
              <a:rPr lang="sk-SK" sz="2400" b="1" dirty="0" err="1" smtClean="0">
                <a:solidFill>
                  <a:schemeClr val="tx1"/>
                </a:solidFill>
              </a:rPr>
              <a:t>Omelina</a:t>
            </a:r>
            <a:endParaRPr lang="sk-SK" sz="2400" b="1" dirty="0" smtClean="0">
              <a:solidFill>
                <a:schemeClr val="tx1"/>
              </a:solidFill>
            </a:endParaRPr>
          </a:p>
          <a:p>
            <a:pPr algn="l"/>
            <a:endParaRPr lang="en-US" sz="2400" b="1" dirty="0" smtClean="0">
              <a:solidFill>
                <a:schemeClr val="tx1"/>
              </a:solidFill>
            </a:endParaRPr>
          </a:p>
          <a:p>
            <a:pPr algn="l"/>
            <a:r>
              <a:rPr lang="en-US" sz="2000" b="1" dirty="0" err="1" smtClean="0">
                <a:solidFill>
                  <a:schemeClr val="tx1"/>
                </a:solidFill>
              </a:rPr>
              <a:t>Ved</a:t>
            </a:r>
            <a:r>
              <a:rPr lang="sk-SK" sz="2000" b="1" dirty="0" err="1" smtClean="0">
                <a:solidFill>
                  <a:schemeClr val="tx1"/>
                </a:solidFill>
              </a:rPr>
              <a:t>úci</a:t>
            </a:r>
            <a:r>
              <a:rPr lang="sk-SK" sz="2000" b="1" dirty="0" smtClean="0">
                <a:solidFill>
                  <a:schemeClr val="tx1"/>
                </a:solidFill>
              </a:rPr>
              <a:t> diplomového projektu:</a:t>
            </a:r>
          </a:p>
          <a:p>
            <a:pPr algn="l"/>
            <a:r>
              <a:rPr lang="sk-SK" sz="2000" b="1" dirty="0" smtClean="0">
                <a:solidFill>
                  <a:schemeClr val="tx1"/>
                </a:solidFill>
              </a:rPr>
              <a:t>Ing. Michal Barla</a:t>
            </a:r>
            <a:endParaRPr lang="en-US" sz="2000"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Výsledky experimentu</a:t>
            </a:r>
            <a:endParaRPr lang="sk-SK" b="1" dirty="0"/>
          </a:p>
        </p:txBody>
      </p:sp>
      <p:sp>
        <p:nvSpPr>
          <p:cNvPr id="3" name="Content Placeholder 2"/>
          <p:cNvSpPr>
            <a:spLocks noGrp="1"/>
          </p:cNvSpPr>
          <p:nvPr>
            <p:ph sz="half" idx="1"/>
          </p:nvPr>
        </p:nvSpPr>
        <p:spPr>
          <a:xfrm>
            <a:off x="457200" y="1600200"/>
            <a:ext cx="4038600" cy="4876800"/>
          </a:xfrm>
        </p:spPr>
        <p:txBody>
          <a:bodyPr>
            <a:normAutofit/>
          </a:bodyPr>
          <a:lstStyle/>
          <a:p>
            <a:pPr>
              <a:buNone/>
            </a:pPr>
            <a:r>
              <a:rPr lang="sk-SK" b="1" dirty="0" smtClean="0"/>
              <a:t>bez odstránenia </a:t>
            </a:r>
            <a:r>
              <a:rPr lang="sk-SK" b="1" dirty="0" err="1" smtClean="0"/>
              <a:t>stop-slov</a:t>
            </a:r>
            <a:endParaRPr lang="sk-SK" b="1" dirty="0" smtClean="0"/>
          </a:p>
          <a:p>
            <a:r>
              <a:rPr lang="sk-SK" sz="2600" dirty="0" smtClean="0"/>
              <a:t>p</a:t>
            </a:r>
            <a:r>
              <a:rPr lang="sk-SK" sz="2600" dirty="0" smtClean="0"/>
              <a:t>očet </a:t>
            </a:r>
            <a:r>
              <a:rPr lang="sk-SK" sz="2600" dirty="0" smtClean="0"/>
              <a:t>rozpoznaných slov:  55 </a:t>
            </a:r>
            <a:r>
              <a:rPr lang="en-US" sz="2600" dirty="0" smtClean="0">
                <a:solidFill>
                  <a:schemeClr val="bg1">
                    <a:lumMod val="65000"/>
                  </a:schemeClr>
                </a:solidFill>
              </a:rPr>
              <a:t>/ 67</a:t>
            </a:r>
            <a:endParaRPr lang="sk-SK" sz="2600" dirty="0" smtClean="0">
              <a:solidFill>
                <a:schemeClr val="bg1">
                  <a:lumMod val="65000"/>
                </a:schemeClr>
              </a:solidFill>
            </a:endParaRPr>
          </a:p>
          <a:p>
            <a:r>
              <a:rPr lang="sk-SK" sz="2600" dirty="0" smtClean="0"/>
              <a:t>p</a:t>
            </a:r>
            <a:r>
              <a:rPr lang="sk-SK" sz="2600" dirty="0" smtClean="0"/>
              <a:t>očet </a:t>
            </a:r>
            <a:r>
              <a:rPr lang="sk-SK" sz="2600" dirty="0" smtClean="0"/>
              <a:t>nesprávne identifikovaných slov</a:t>
            </a:r>
            <a:r>
              <a:rPr lang="sk-SK" sz="2600" dirty="0" smtClean="0"/>
              <a:t>:</a:t>
            </a:r>
            <a:r>
              <a:rPr lang="en-US" sz="2600" dirty="0" smtClean="0"/>
              <a:t> 38</a:t>
            </a:r>
            <a:endParaRPr lang="sk-SK" sz="2600" dirty="0" smtClean="0"/>
          </a:p>
          <a:p>
            <a:r>
              <a:rPr lang="sk-SK" sz="2600" dirty="0" smtClean="0"/>
              <a:t>p</a:t>
            </a:r>
            <a:r>
              <a:rPr lang="sk-SK" sz="2600" dirty="0" smtClean="0"/>
              <a:t>očet </a:t>
            </a:r>
            <a:r>
              <a:rPr lang="sk-SK" sz="2600" dirty="0" smtClean="0"/>
              <a:t>neidentifikovaných slov: </a:t>
            </a:r>
            <a:r>
              <a:rPr lang="en-US" sz="2600" dirty="0" smtClean="0"/>
              <a:t>12 </a:t>
            </a:r>
            <a:r>
              <a:rPr lang="en-US" sz="2600" dirty="0" smtClean="0">
                <a:solidFill>
                  <a:schemeClr val="bg1">
                    <a:lumMod val="65000"/>
                  </a:schemeClr>
                </a:solidFill>
              </a:rPr>
              <a:t>/ 67</a:t>
            </a:r>
            <a:endParaRPr lang="sk-SK" sz="2600" dirty="0" smtClean="0">
              <a:solidFill>
                <a:schemeClr val="bg1">
                  <a:lumMod val="65000"/>
                </a:schemeClr>
              </a:solidFill>
            </a:endParaRPr>
          </a:p>
          <a:p>
            <a:r>
              <a:rPr lang="sk-SK" sz="2600" dirty="0" smtClean="0"/>
              <a:t>p</a:t>
            </a:r>
            <a:r>
              <a:rPr lang="sk-SK" sz="2600" dirty="0" smtClean="0"/>
              <a:t>resnosť</a:t>
            </a:r>
            <a:r>
              <a:rPr lang="en-US" sz="2600" dirty="0" smtClean="0"/>
              <a:t>:	82,1 %</a:t>
            </a:r>
            <a:endParaRPr lang="sk-SK" sz="2600" dirty="0" smtClean="0"/>
          </a:p>
          <a:p>
            <a:r>
              <a:rPr lang="sk-SK" sz="2600" dirty="0" smtClean="0"/>
              <a:t>ú</a:t>
            </a:r>
            <a:r>
              <a:rPr lang="sk-SK" sz="2600" dirty="0" smtClean="0"/>
              <a:t>plnosť</a:t>
            </a:r>
            <a:r>
              <a:rPr lang="en-US" sz="2600" dirty="0" smtClean="0"/>
              <a:t>:	59,1 </a:t>
            </a:r>
            <a:r>
              <a:rPr lang="en-US" sz="2600" dirty="0" smtClean="0"/>
              <a:t>%</a:t>
            </a:r>
            <a:endParaRPr lang="sk-SK" sz="2600" dirty="0" smtClean="0"/>
          </a:p>
        </p:txBody>
      </p:sp>
      <p:sp>
        <p:nvSpPr>
          <p:cNvPr id="6" name="Content Placeholder 5"/>
          <p:cNvSpPr>
            <a:spLocks noGrp="1"/>
          </p:cNvSpPr>
          <p:nvPr>
            <p:ph sz="half" idx="2"/>
          </p:nvPr>
        </p:nvSpPr>
        <p:spPr>
          <a:xfrm>
            <a:off x="4648200" y="1600200"/>
            <a:ext cx="4191000" cy="4876800"/>
          </a:xfrm>
        </p:spPr>
        <p:txBody>
          <a:bodyPr>
            <a:normAutofit/>
          </a:bodyPr>
          <a:lstStyle/>
          <a:p>
            <a:pPr>
              <a:buNone/>
            </a:pPr>
            <a:r>
              <a:rPr lang="sk-SK" sz="3000" b="1" dirty="0" smtClean="0"/>
              <a:t>po odstránení </a:t>
            </a:r>
            <a:r>
              <a:rPr lang="sk-SK" sz="3000" b="1" dirty="0" err="1" smtClean="0"/>
              <a:t>stop-slov</a:t>
            </a:r>
            <a:endParaRPr lang="en-US" sz="3000" b="1" dirty="0" smtClean="0"/>
          </a:p>
          <a:p>
            <a:r>
              <a:rPr lang="sk-SK" sz="2600" dirty="0" smtClean="0"/>
              <a:t>počet rozpoznaných slov:  55 </a:t>
            </a:r>
            <a:r>
              <a:rPr lang="en-US" sz="2600" dirty="0" smtClean="0">
                <a:solidFill>
                  <a:schemeClr val="bg1">
                    <a:lumMod val="65000"/>
                  </a:schemeClr>
                </a:solidFill>
              </a:rPr>
              <a:t>/ 67</a:t>
            </a:r>
            <a:endParaRPr lang="sk-SK" sz="2600" dirty="0" smtClean="0">
              <a:solidFill>
                <a:schemeClr val="bg1">
                  <a:lumMod val="65000"/>
                </a:schemeClr>
              </a:solidFill>
            </a:endParaRPr>
          </a:p>
          <a:p>
            <a:r>
              <a:rPr lang="sk-SK" sz="2600" dirty="0" smtClean="0"/>
              <a:t>počet nesprávne identifikovaných slov:</a:t>
            </a:r>
            <a:r>
              <a:rPr lang="en-US" sz="2600" dirty="0" smtClean="0"/>
              <a:t> 9</a:t>
            </a:r>
            <a:endParaRPr lang="sk-SK" sz="2600" dirty="0" smtClean="0"/>
          </a:p>
          <a:p>
            <a:r>
              <a:rPr lang="sk-SK" sz="2600" dirty="0" smtClean="0"/>
              <a:t>počet neidentifikovaných slov: </a:t>
            </a:r>
            <a:r>
              <a:rPr lang="en-US" sz="2600" dirty="0" smtClean="0"/>
              <a:t>12 </a:t>
            </a:r>
            <a:r>
              <a:rPr lang="en-US" sz="2600" dirty="0" smtClean="0">
                <a:solidFill>
                  <a:schemeClr val="bg1">
                    <a:lumMod val="65000"/>
                  </a:schemeClr>
                </a:solidFill>
              </a:rPr>
              <a:t>/ 67</a:t>
            </a:r>
            <a:endParaRPr lang="sk-SK" sz="2600" dirty="0" smtClean="0">
              <a:solidFill>
                <a:schemeClr val="bg1">
                  <a:lumMod val="65000"/>
                </a:schemeClr>
              </a:solidFill>
            </a:endParaRPr>
          </a:p>
          <a:p>
            <a:r>
              <a:rPr lang="sk-SK" sz="2600" dirty="0" smtClean="0"/>
              <a:t>presnosť</a:t>
            </a:r>
            <a:r>
              <a:rPr lang="en-US" sz="2600" dirty="0" smtClean="0"/>
              <a:t>:	82,1 %</a:t>
            </a:r>
            <a:endParaRPr lang="sk-SK" sz="2600" dirty="0" smtClean="0"/>
          </a:p>
          <a:p>
            <a:r>
              <a:rPr lang="sk-SK" sz="2600" dirty="0" smtClean="0"/>
              <a:t>úplnosť</a:t>
            </a:r>
            <a:r>
              <a:rPr lang="en-US" sz="2600" dirty="0" smtClean="0"/>
              <a:t>:	84,1 %</a:t>
            </a:r>
            <a:endParaRPr lang="sk-SK" sz="2600" dirty="0" smtClean="0"/>
          </a:p>
          <a:p>
            <a:endParaRPr lang="sk-SK" dirty="0"/>
          </a:p>
        </p:txBody>
      </p:sp>
      <p:cxnSp>
        <p:nvCxnSpPr>
          <p:cNvPr id="8" name="Straight Connector 7"/>
          <p:cNvCxnSpPr/>
          <p:nvPr/>
        </p:nvCxnSpPr>
        <p:spPr>
          <a:xfrm rot="5400000">
            <a:off x="2133600" y="3886200"/>
            <a:ext cx="47244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Ďalšia práca</a:t>
            </a:r>
            <a:endParaRPr lang="sk-SK" b="1" dirty="0"/>
          </a:p>
        </p:txBody>
      </p:sp>
      <p:sp>
        <p:nvSpPr>
          <p:cNvPr id="3" name="Content Placeholder 2"/>
          <p:cNvSpPr>
            <a:spLocks noGrp="1"/>
          </p:cNvSpPr>
          <p:nvPr>
            <p:ph idx="1"/>
          </p:nvPr>
        </p:nvSpPr>
        <p:spPr>
          <a:xfrm>
            <a:off x="838200" y="1600200"/>
            <a:ext cx="7848600" cy="4800600"/>
          </a:xfrm>
        </p:spPr>
        <p:txBody>
          <a:bodyPr>
            <a:normAutofit/>
          </a:bodyPr>
          <a:lstStyle/>
          <a:p>
            <a:r>
              <a:rPr lang="sk-SK" sz="3000" b="1" dirty="0" smtClean="0"/>
              <a:t>návrh </a:t>
            </a:r>
            <a:r>
              <a:rPr lang="sk-SK" sz="3000" b="1" dirty="0" smtClean="0"/>
              <a:t>a aplikácia metódy na webové stránky</a:t>
            </a:r>
          </a:p>
          <a:p>
            <a:pPr lvl="1">
              <a:buFont typeface="Arial" pitchFamily="34" charset="0"/>
              <a:buChar char="•"/>
            </a:pPr>
            <a:r>
              <a:rPr lang="sk-SK" sz="2600" dirty="0" smtClean="0"/>
              <a:t>spracovávanie </a:t>
            </a:r>
            <a:r>
              <a:rPr lang="sk-SK" sz="2600" dirty="0" smtClean="0"/>
              <a:t>kombinácie </a:t>
            </a:r>
            <a:r>
              <a:rPr lang="sk-SK" sz="2600" dirty="0" smtClean="0"/>
              <a:t>štruktúrovaných a neštruktúrovaných údajov</a:t>
            </a:r>
          </a:p>
          <a:p>
            <a:pPr lvl="1">
              <a:buFont typeface="Arial" pitchFamily="34" charset="0"/>
              <a:buChar char="•"/>
            </a:pPr>
            <a:r>
              <a:rPr lang="sk-SK" sz="2600" dirty="0" smtClean="0"/>
              <a:t>prispôsobenie metódy na spracovanie webových stránok vo formáte </a:t>
            </a:r>
            <a:r>
              <a:rPr lang="sk-SK" sz="2600" dirty="0" smtClean="0"/>
              <a:t>HTML</a:t>
            </a:r>
          </a:p>
          <a:p>
            <a:pPr lvl="1">
              <a:buFont typeface="Arial" pitchFamily="34" charset="0"/>
              <a:buChar char="•"/>
            </a:pPr>
            <a:r>
              <a:rPr lang="sk-SK" sz="2600" dirty="0" smtClean="0"/>
              <a:t>a</a:t>
            </a:r>
            <a:r>
              <a:rPr lang="sk-SK" sz="2600" dirty="0" smtClean="0"/>
              <a:t>nalýza vplyvu postupnosti HTML značiek</a:t>
            </a:r>
          </a:p>
          <a:p>
            <a:pPr lvl="2"/>
            <a:r>
              <a:rPr lang="sk-SK" dirty="0" smtClean="0"/>
              <a:t>vplyv všetkých značiek použitých v dokumente</a:t>
            </a:r>
            <a:endParaRPr lang="sk-SK" dirty="0" smtClean="0"/>
          </a:p>
          <a:p>
            <a:pPr lvl="1">
              <a:buFont typeface="Arial" pitchFamily="34" charset="0"/>
              <a:buChar char="•"/>
            </a:pPr>
            <a:r>
              <a:rPr lang="sk-SK" sz="2600" dirty="0" smtClean="0"/>
              <a:t>analýza vplyvu typu jednotlivých značiek</a:t>
            </a:r>
          </a:p>
          <a:p>
            <a:pPr lvl="2"/>
            <a:r>
              <a:rPr lang="sk-SK" dirty="0" smtClean="0"/>
              <a:t>štatistické informácie o tom, ktoré údaje sa nachádzajú v konkrétnych typoch značiek</a:t>
            </a:r>
          </a:p>
          <a:p>
            <a:pPr lvl="1">
              <a:buNone/>
            </a:pPr>
            <a:endParaRPr lang="sk-SK" sz="2600" dirty="0" smtClean="0"/>
          </a:p>
          <a:p>
            <a:pPr lvl="1">
              <a:buNone/>
            </a:pPr>
            <a:endParaRPr lang="sk-SK"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Ďalšia práca</a:t>
            </a:r>
            <a:endParaRPr lang="sk-SK" b="1" dirty="0"/>
          </a:p>
        </p:txBody>
      </p:sp>
      <p:sp>
        <p:nvSpPr>
          <p:cNvPr id="3" name="Content Placeholder 2"/>
          <p:cNvSpPr>
            <a:spLocks noGrp="1"/>
          </p:cNvSpPr>
          <p:nvPr>
            <p:ph idx="1"/>
          </p:nvPr>
        </p:nvSpPr>
        <p:spPr>
          <a:xfrm>
            <a:off x="838200" y="1600201"/>
            <a:ext cx="7848600" cy="5029199"/>
          </a:xfrm>
        </p:spPr>
        <p:txBody>
          <a:bodyPr>
            <a:normAutofit fontScale="92500" lnSpcReduction="20000"/>
          </a:bodyPr>
          <a:lstStyle/>
          <a:p>
            <a:r>
              <a:rPr lang="sk-SK" b="1" dirty="0" smtClean="0"/>
              <a:t>vytvorenie editora </a:t>
            </a:r>
          </a:p>
          <a:p>
            <a:pPr lvl="1">
              <a:buFont typeface="Arial" pitchFamily="34" charset="0"/>
              <a:buChar char="•"/>
            </a:pPr>
            <a:r>
              <a:rPr lang="sk-SK" sz="2600" dirty="0" smtClean="0"/>
              <a:t>zvýšenie dostupnosti</a:t>
            </a:r>
          </a:p>
          <a:p>
            <a:pPr lvl="2"/>
            <a:r>
              <a:rPr lang="sk-SK" sz="2600" dirty="0" smtClean="0"/>
              <a:t>Editor vo forme webovej aplikácie</a:t>
            </a:r>
          </a:p>
          <a:p>
            <a:pPr lvl="1">
              <a:buFont typeface="Arial" pitchFamily="34" charset="0"/>
              <a:buChar char="•"/>
            </a:pPr>
            <a:r>
              <a:rPr lang="sk-SK" sz="2600" dirty="0" err="1" smtClean="0"/>
              <a:t>predspracovávanie</a:t>
            </a:r>
            <a:r>
              <a:rPr lang="sk-SK" sz="2600" dirty="0" smtClean="0"/>
              <a:t> </a:t>
            </a:r>
            <a:r>
              <a:rPr lang="sk-SK" sz="2600" dirty="0" smtClean="0"/>
              <a:t>webových stránok</a:t>
            </a:r>
          </a:p>
          <a:p>
            <a:pPr lvl="2"/>
            <a:r>
              <a:rPr lang="sk-SK" sz="2600" dirty="0" smtClean="0"/>
              <a:t>vytvorenie vhodnej </a:t>
            </a:r>
            <a:r>
              <a:rPr lang="sk-SK" sz="2600" dirty="0" err="1" smtClean="0"/>
              <a:t>trénovacej</a:t>
            </a:r>
            <a:r>
              <a:rPr lang="sk-SK" sz="2600" dirty="0" smtClean="0"/>
              <a:t> množiny</a:t>
            </a:r>
          </a:p>
          <a:p>
            <a:pPr lvl="2"/>
            <a:r>
              <a:rPr lang="sk-SK" sz="2600" dirty="0" smtClean="0"/>
              <a:t>vytvorenie rozsiahlej testovacej </a:t>
            </a:r>
            <a:r>
              <a:rPr lang="sk-SK" sz="2600" dirty="0" smtClean="0"/>
              <a:t>množiny</a:t>
            </a:r>
            <a:endParaRPr lang="sk-SK" sz="2600" b="1" dirty="0" smtClean="0"/>
          </a:p>
          <a:p>
            <a:r>
              <a:rPr lang="sk-SK" b="1" dirty="0" smtClean="0"/>
              <a:t>optimalizácia </a:t>
            </a:r>
            <a:r>
              <a:rPr lang="sk-SK" b="1" dirty="0" smtClean="0"/>
              <a:t>rýchlosti metódy</a:t>
            </a:r>
          </a:p>
          <a:p>
            <a:pPr lvl="1">
              <a:buFont typeface="Arial" pitchFamily="34" charset="0"/>
              <a:buChar char="•"/>
            </a:pPr>
            <a:r>
              <a:rPr lang="sk-SK" sz="2600" dirty="0" err="1" smtClean="0"/>
              <a:t>odvodzovací</a:t>
            </a:r>
            <a:r>
              <a:rPr lang="sk-SK" sz="2600" dirty="0" smtClean="0"/>
              <a:t> </a:t>
            </a:r>
            <a:r>
              <a:rPr lang="sk-SK" sz="2600" dirty="0" smtClean="0"/>
              <a:t>mechanizmus</a:t>
            </a:r>
          </a:p>
          <a:p>
            <a:pPr lvl="1">
              <a:buFont typeface="Arial" pitchFamily="34" charset="0"/>
              <a:buChar char="•"/>
            </a:pPr>
            <a:r>
              <a:rPr lang="sk-SK" sz="2600" dirty="0" smtClean="0"/>
              <a:t>počet a výber slov v slovníku</a:t>
            </a:r>
          </a:p>
          <a:p>
            <a:r>
              <a:rPr lang="sk-SK" b="1" dirty="0" smtClean="0"/>
              <a:t>vykonanie testov</a:t>
            </a:r>
          </a:p>
          <a:p>
            <a:pPr lvl="1">
              <a:buFont typeface="Arial" pitchFamily="34" charset="0"/>
              <a:buChar char="•"/>
            </a:pPr>
            <a:r>
              <a:rPr lang="sk-SK" sz="2600" dirty="0" smtClean="0"/>
              <a:t>vyhodnotenie úspešnosti metódy</a:t>
            </a:r>
          </a:p>
          <a:p>
            <a:pPr lvl="1">
              <a:buFont typeface="Arial" pitchFamily="34" charset="0"/>
              <a:buChar char="•"/>
            </a:pPr>
            <a:r>
              <a:rPr lang="sk-SK" sz="2600" dirty="0" smtClean="0"/>
              <a:t>porovnanie úspešnosti s používanými prístupmi</a:t>
            </a:r>
          </a:p>
          <a:p>
            <a:endParaRPr lang="sk-SK" dirty="0" smtClean="0"/>
          </a:p>
          <a:p>
            <a:pPr lvl="1"/>
            <a:endParaRPr lang="sk-SK"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Zhodnotenie</a:t>
            </a:r>
            <a:endParaRPr lang="sk-SK" b="1" dirty="0"/>
          </a:p>
        </p:txBody>
      </p:sp>
      <p:sp>
        <p:nvSpPr>
          <p:cNvPr id="3" name="Content Placeholder 2"/>
          <p:cNvSpPr>
            <a:spLocks noGrp="1"/>
          </p:cNvSpPr>
          <p:nvPr>
            <p:ph idx="1"/>
          </p:nvPr>
        </p:nvSpPr>
        <p:spPr>
          <a:xfrm>
            <a:off x="838200" y="1573566"/>
            <a:ext cx="8001000" cy="4525963"/>
          </a:xfrm>
        </p:spPr>
        <p:txBody>
          <a:bodyPr>
            <a:normAutofit lnSpcReduction="10000"/>
          </a:bodyPr>
          <a:lstStyle/>
          <a:p>
            <a:r>
              <a:rPr lang="sk-SK" sz="3000" b="1" dirty="0" smtClean="0"/>
              <a:t>g</a:t>
            </a:r>
            <a:r>
              <a:rPr lang="sk-SK" sz="3000" b="1" dirty="0" smtClean="0"/>
              <a:t>rafové modely dosahujú vysokú úspešnosť v oblasti extrakcie informácii</a:t>
            </a:r>
          </a:p>
          <a:p>
            <a:r>
              <a:rPr lang="sk-SK" sz="3000" b="1" dirty="0" smtClean="0"/>
              <a:t>m</a:t>
            </a:r>
            <a:r>
              <a:rPr lang="sk-SK" sz="3000" b="1" dirty="0" smtClean="0"/>
              <a:t>odel </a:t>
            </a:r>
            <a:r>
              <a:rPr lang="sk-SK" sz="3000" b="1" dirty="0" smtClean="0"/>
              <a:t>podmienené náhodné polia </a:t>
            </a:r>
          </a:p>
          <a:p>
            <a:pPr lvl="1"/>
            <a:r>
              <a:rPr lang="sk-SK" dirty="0" smtClean="0"/>
              <a:t>82 </a:t>
            </a:r>
            <a:r>
              <a:rPr lang="en-US" dirty="0" smtClean="0"/>
              <a:t>% </a:t>
            </a:r>
            <a:r>
              <a:rPr lang="sk-SK" dirty="0" smtClean="0"/>
              <a:t>presnosť </a:t>
            </a:r>
            <a:r>
              <a:rPr lang="sk-SK" dirty="0" smtClean="0"/>
              <a:t>pri extrahovaní informácií z </a:t>
            </a:r>
            <a:r>
              <a:rPr lang="sk-SK" dirty="0" smtClean="0"/>
              <a:t>neštruktúrovaného textu</a:t>
            </a:r>
          </a:p>
          <a:p>
            <a:pPr lvl="1"/>
            <a:r>
              <a:rPr lang="sk-SK" dirty="0" smtClean="0"/>
              <a:t>vysoký potenciál pri extrakcii informácií z webových stránok</a:t>
            </a:r>
          </a:p>
          <a:p>
            <a:r>
              <a:rPr lang="sk-SK" b="1" dirty="0" smtClean="0"/>
              <a:t>návrh metódy pre webové stránky</a:t>
            </a:r>
          </a:p>
          <a:p>
            <a:r>
              <a:rPr lang="sk-SK" b="1" dirty="0" smtClean="0"/>
              <a:t>vytvorený editor </a:t>
            </a:r>
            <a:r>
              <a:rPr lang="sk-SK" b="1" dirty="0" err="1" smtClean="0"/>
              <a:t>trénovacích</a:t>
            </a:r>
            <a:r>
              <a:rPr lang="sk-SK" b="1" dirty="0" smtClean="0"/>
              <a:t> vzoriek</a:t>
            </a:r>
          </a:p>
          <a:p>
            <a:endParaRPr lang="sk-SK"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lstStyle/>
          <a:p>
            <a:endParaRPr lang="sk-SK"/>
          </a:p>
        </p:txBody>
      </p:sp>
      <p:pic>
        <p:nvPicPr>
          <p:cNvPr id="5123" name="Picture 3" descr="C:\Users\bubo\Pictures\CB_mib.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124" name="Picture 4" descr="C:\Users\bubo\Pictures\CB_mib_no_selected.png"/>
          <p:cNvPicPr>
            <a:picLocks noChangeAspect="1" noChangeArrowheads="1"/>
          </p:cNvPicPr>
          <p:nvPr/>
        </p:nvPicPr>
        <p:blipFill>
          <a:blip r:embed="rId3"/>
          <a:srcRect t="54134" r="72712" b="41831"/>
          <a:stretch>
            <a:fillRect/>
          </a:stretch>
        </p:blipFill>
        <p:spPr bwMode="auto">
          <a:xfrm>
            <a:off x="0" y="3712568"/>
            <a:ext cx="2495206" cy="27667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12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D:\Presentations\198992659_dac91a1bd2_o.jpg"/>
          <p:cNvPicPr>
            <a:picLocks noChangeAspect="1" noChangeArrowheads="1"/>
          </p:cNvPicPr>
          <p:nvPr/>
        </p:nvPicPr>
        <p:blipFill>
          <a:blip r:embed="rId2"/>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Anglický jazyk</a:t>
            </a:r>
            <a:endParaRPr lang="sk-SK" b="1" dirty="0"/>
          </a:p>
        </p:txBody>
      </p:sp>
      <p:sp>
        <p:nvSpPr>
          <p:cNvPr id="14" name="Rectangle 2"/>
          <p:cNvSpPr txBox="1">
            <a:spLocks noChangeArrowheads="1"/>
          </p:cNvSpPr>
          <p:nvPr/>
        </p:nvSpPr>
        <p:spPr>
          <a:xfrm>
            <a:off x="152400" y="6248400"/>
            <a:ext cx="8839200" cy="6096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sk-SK" sz="800" b="0" i="0" u="none" strike="noStrike" kern="1200" cap="none" spc="0" normalizeH="0" baseline="0" noProof="0" dirty="0" smtClean="0">
                <a:ln>
                  <a:noFill/>
                </a:ln>
                <a:solidFill>
                  <a:schemeClr val="tx1"/>
                </a:solidFill>
                <a:effectLst/>
                <a:uLnTx/>
                <a:uFillTx/>
                <a:latin typeface="+mj-lt"/>
                <a:ea typeface="+mj-ea"/>
                <a:cs typeface="+mj-cs"/>
              </a:rPr>
              <a:t>------------------------------------------------</a:t>
            </a:r>
            <a:r>
              <a:rPr kumimoji="0" lang="en-US" sz="8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 b="0" i="0" u="none" strike="noStrike" kern="1200" cap="none" spc="0" normalizeH="0" baseline="0" noProof="0" dirty="0" smtClean="0">
                <a:ln>
                  <a:noFill/>
                </a:ln>
                <a:solidFill>
                  <a:schemeClr val="tx1"/>
                </a:solidFill>
                <a:effectLst/>
                <a:uLnTx/>
                <a:uFillTx/>
                <a:latin typeface="+mj-lt"/>
                <a:ea typeface="+mj-ea"/>
                <a:cs typeface="+mj-cs"/>
              </a:rPr>
            </a:br>
            <a:r>
              <a:rPr kumimoji="0" lang="en-US" sz="800" b="0" i="0" u="none" strike="noStrike" kern="1200" cap="none" spc="0" normalizeH="0" baseline="0" noProof="0" dirty="0" err="1" smtClean="0">
                <a:ln>
                  <a:noFill/>
                </a:ln>
                <a:solidFill>
                  <a:schemeClr val="tx1"/>
                </a:solidFill>
                <a:effectLst/>
                <a:uLnTx/>
                <a:uFillTx/>
                <a:latin typeface="+mj-lt"/>
                <a:ea typeface="+mj-ea"/>
                <a:cs typeface="+mj-cs"/>
              </a:rPr>
              <a:t>Dekang</a:t>
            </a:r>
            <a:r>
              <a:rPr kumimoji="0" lang="en-US" sz="800" b="0" i="0" u="none" strike="noStrike" kern="1200" cap="none" spc="0" normalizeH="0" baseline="0" noProof="0" dirty="0" smtClean="0">
                <a:ln>
                  <a:noFill/>
                </a:ln>
                <a:solidFill>
                  <a:schemeClr val="tx1"/>
                </a:solidFill>
                <a:effectLst/>
                <a:uLnTx/>
                <a:uFillTx/>
                <a:latin typeface="+mj-lt"/>
                <a:ea typeface="+mj-ea"/>
                <a:cs typeface="+mj-cs"/>
              </a:rPr>
              <a:t> Lin, Using syntactic dependency as local context to resolve word sense ambiguity, Proceedings of the 35th Annual Meeting of the Association for Computational Linguistics and Eighth Conference of the European Chapter of the Association for Computational Linguistics, p.64-71, July 07-12, 1997, Madrid, Spain </a:t>
            </a:r>
            <a:br>
              <a:rPr kumimoji="0" lang="en-US" sz="800" b="0" i="0" u="none" strike="noStrike" kern="1200" cap="none" spc="0" normalizeH="0" baseline="0" noProof="0" dirty="0" smtClean="0">
                <a:ln>
                  <a:noFill/>
                </a:ln>
                <a:solidFill>
                  <a:schemeClr val="tx1"/>
                </a:solidFill>
                <a:effectLst/>
                <a:uLnTx/>
                <a:uFillTx/>
                <a:latin typeface="+mj-lt"/>
                <a:ea typeface="+mj-ea"/>
                <a:cs typeface="+mj-cs"/>
              </a:rPr>
            </a:br>
            <a:endParaRPr kumimoji="0" lang="en-GB" sz="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6" name="Rectangle 2"/>
          <p:cNvSpPr txBox="1">
            <a:spLocks noChangeArrowheads="1"/>
          </p:cNvSpPr>
          <p:nvPr/>
        </p:nvSpPr>
        <p:spPr bwMode="auto">
          <a:xfrm>
            <a:off x="814388" y="2819400"/>
            <a:ext cx="1000125" cy="1171575"/>
          </a:xfrm>
          <a:prstGeom prst="rect">
            <a:avLst/>
          </a:prstGeom>
          <a:noFill/>
          <a:ln w="9525">
            <a:noFill/>
            <a:round/>
            <a:headEnd/>
            <a:tailEnd/>
          </a:ln>
        </p:spPr>
        <p:txBody>
          <a:bodyPr lIns="0" tIns="0" rIns="0" bIns="0" anchor="ctr"/>
          <a:lstStyle/>
          <a:p>
            <a:pPr algn="ctr" hangingPunct="0">
              <a:lnSpc>
                <a:spcPct val="93000"/>
              </a:lnSpc>
              <a:buClr>
                <a:srgbClr val="0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400" kern="0" dirty="0">
                <a:solidFill>
                  <a:srgbClr val="000000"/>
                </a:solidFill>
                <a:latin typeface="+mj-lt"/>
                <a:ea typeface="+mj-ea"/>
                <a:cs typeface="+mj-cs"/>
              </a:rPr>
              <a:t>I</a:t>
            </a:r>
            <a:endParaRPr lang="en-GB" sz="4400" kern="0" dirty="0">
              <a:solidFill>
                <a:srgbClr val="000000"/>
              </a:solidFill>
              <a:latin typeface="+mj-lt"/>
              <a:ea typeface="+mj-ea"/>
              <a:cs typeface="+mj-cs"/>
            </a:endParaRPr>
          </a:p>
        </p:txBody>
      </p:sp>
      <p:sp>
        <p:nvSpPr>
          <p:cNvPr id="17" name="Rectangle 2"/>
          <p:cNvSpPr txBox="1">
            <a:spLocks noChangeArrowheads="1"/>
          </p:cNvSpPr>
          <p:nvPr/>
        </p:nvSpPr>
        <p:spPr bwMode="auto">
          <a:xfrm>
            <a:off x="1600200" y="2819400"/>
            <a:ext cx="1857375" cy="1171575"/>
          </a:xfrm>
          <a:prstGeom prst="rect">
            <a:avLst/>
          </a:prstGeom>
          <a:noFill/>
          <a:ln w="9525">
            <a:noFill/>
            <a:round/>
            <a:headEnd/>
            <a:tailEnd/>
          </a:ln>
        </p:spPr>
        <p:txBody>
          <a:bodyPr lIns="0" tIns="0" rIns="0" bIns="0" anchor="ctr"/>
          <a:lstStyle/>
          <a:p>
            <a:pPr algn="ctr" hangingPunct="0">
              <a:lnSpc>
                <a:spcPct val="93000"/>
              </a:lnSpc>
              <a:buClr>
                <a:srgbClr val="0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400" kern="0" dirty="0" err="1">
                <a:solidFill>
                  <a:srgbClr val="000000"/>
                </a:solidFill>
                <a:latin typeface="+mj-lt"/>
                <a:ea typeface="+mj-ea"/>
                <a:cs typeface="+mj-cs"/>
              </a:rPr>
              <a:t>really</a:t>
            </a:r>
            <a:endParaRPr lang="en-GB" sz="4400" kern="0" dirty="0">
              <a:solidFill>
                <a:srgbClr val="000000"/>
              </a:solidFill>
              <a:latin typeface="+mj-lt"/>
              <a:ea typeface="+mj-ea"/>
              <a:cs typeface="+mj-cs"/>
            </a:endParaRPr>
          </a:p>
        </p:txBody>
      </p:sp>
      <p:sp>
        <p:nvSpPr>
          <p:cNvPr id="18" name="Rectangle 2"/>
          <p:cNvSpPr txBox="1">
            <a:spLocks noChangeArrowheads="1"/>
          </p:cNvSpPr>
          <p:nvPr/>
        </p:nvSpPr>
        <p:spPr bwMode="auto">
          <a:xfrm>
            <a:off x="3243263" y="2819400"/>
            <a:ext cx="1857375" cy="1171575"/>
          </a:xfrm>
          <a:prstGeom prst="rect">
            <a:avLst/>
          </a:prstGeom>
          <a:noFill/>
          <a:ln w="9525">
            <a:noFill/>
            <a:round/>
            <a:headEnd/>
            <a:tailEnd/>
          </a:ln>
        </p:spPr>
        <p:txBody>
          <a:bodyPr lIns="0" tIns="0" rIns="0" bIns="0" anchor="ctr"/>
          <a:lstStyle/>
          <a:p>
            <a:pPr algn="ctr" hangingPunct="0">
              <a:lnSpc>
                <a:spcPct val="93000"/>
              </a:lnSpc>
              <a:buClr>
                <a:srgbClr val="0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400" kern="0" dirty="0" err="1">
                <a:solidFill>
                  <a:srgbClr val="000000"/>
                </a:solidFill>
                <a:latin typeface="+mj-lt"/>
                <a:ea typeface="+mj-ea"/>
                <a:cs typeface="+mj-cs"/>
              </a:rPr>
              <a:t>like</a:t>
            </a:r>
            <a:endParaRPr lang="en-GB" sz="4400" kern="0" dirty="0">
              <a:solidFill>
                <a:srgbClr val="000000"/>
              </a:solidFill>
              <a:latin typeface="+mj-lt"/>
              <a:ea typeface="+mj-ea"/>
              <a:cs typeface="+mj-cs"/>
            </a:endParaRPr>
          </a:p>
        </p:txBody>
      </p:sp>
      <p:sp>
        <p:nvSpPr>
          <p:cNvPr id="19" name="Rectangle 2"/>
          <p:cNvSpPr txBox="1">
            <a:spLocks noChangeArrowheads="1"/>
          </p:cNvSpPr>
          <p:nvPr/>
        </p:nvSpPr>
        <p:spPr bwMode="auto">
          <a:xfrm>
            <a:off x="4814888" y="2819400"/>
            <a:ext cx="3143250" cy="1171575"/>
          </a:xfrm>
          <a:prstGeom prst="rect">
            <a:avLst/>
          </a:prstGeom>
          <a:noFill/>
          <a:ln w="9525">
            <a:noFill/>
            <a:round/>
            <a:headEnd/>
            <a:tailEnd/>
          </a:ln>
        </p:spPr>
        <p:txBody>
          <a:bodyPr lIns="0" tIns="0" rIns="0" bIns="0" anchor="ctr"/>
          <a:lstStyle/>
          <a:p>
            <a:pPr algn="ctr" hangingPunct="0">
              <a:lnSpc>
                <a:spcPct val="93000"/>
              </a:lnSpc>
              <a:buClr>
                <a:srgbClr val="0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400" kern="0" dirty="0" err="1">
                <a:solidFill>
                  <a:srgbClr val="000000"/>
                </a:solidFill>
                <a:latin typeface="+mj-lt"/>
                <a:ea typeface="+mj-ea"/>
                <a:cs typeface="+mj-cs"/>
              </a:rPr>
              <a:t>computers</a:t>
            </a:r>
            <a:endParaRPr lang="en-GB" sz="4400" kern="0" dirty="0">
              <a:solidFill>
                <a:srgbClr val="000000"/>
              </a:solidFill>
              <a:latin typeface="+mj-lt"/>
              <a:ea typeface="+mj-ea"/>
              <a:cs typeface="+mj-cs"/>
            </a:endParaRPr>
          </a:p>
        </p:txBody>
      </p:sp>
      <p:sp>
        <p:nvSpPr>
          <p:cNvPr id="20" name="Rectangle 2"/>
          <p:cNvSpPr txBox="1">
            <a:spLocks noChangeArrowheads="1"/>
          </p:cNvSpPr>
          <p:nvPr/>
        </p:nvSpPr>
        <p:spPr bwMode="auto">
          <a:xfrm>
            <a:off x="7815263" y="2819400"/>
            <a:ext cx="428625" cy="1171575"/>
          </a:xfrm>
          <a:prstGeom prst="rect">
            <a:avLst/>
          </a:prstGeom>
          <a:noFill/>
          <a:ln w="9525">
            <a:noFill/>
            <a:round/>
            <a:headEnd/>
            <a:tailEnd/>
          </a:ln>
        </p:spPr>
        <p:txBody>
          <a:bodyPr lIns="0" tIns="0" rIns="0" bIns="0" anchor="ctr"/>
          <a:lstStyle/>
          <a:p>
            <a:pPr algn="ctr" hangingPunct="0">
              <a:lnSpc>
                <a:spcPct val="93000"/>
              </a:lnSpc>
              <a:buClr>
                <a:srgbClr val="0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400" kern="0" dirty="0">
                <a:solidFill>
                  <a:srgbClr val="000000"/>
                </a:solidFill>
                <a:latin typeface="+mj-lt"/>
                <a:ea typeface="+mj-ea"/>
                <a:cs typeface="+mj-cs"/>
              </a:rPr>
              <a:t>.</a:t>
            </a:r>
            <a:endParaRPr lang="en-GB" sz="4400" kern="0" dirty="0">
              <a:solidFill>
                <a:srgbClr val="000000"/>
              </a:solidFill>
              <a:latin typeface="+mj-lt"/>
              <a:ea typeface="+mj-ea"/>
              <a:cs typeface="+mj-cs"/>
            </a:endParaRPr>
          </a:p>
        </p:txBody>
      </p:sp>
      <p:sp>
        <p:nvSpPr>
          <p:cNvPr id="21" name="Freeform 20"/>
          <p:cNvSpPr>
            <a:spLocks noChangeArrowheads="1"/>
          </p:cNvSpPr>
          <p:nvPr/>
        </p:nvSpPr>
        <p:spPr bwMode="auto">
          <a:xfrm>
            <a:off x="2571750" y="2900362"/>
            <a:ext cx="1282700" cy="214313"/>
          </a:xfrm>
          <a:custGeom>
            <a:avLst/>
            <a:gdLst>
              <a:gd name="T0" fmla="*/ 6457 w 1282095"/>
              <a:gd name="T1" fmla="*/ 214137 h 214489"/>
              <a:gd name="T2" fmla="*/ 51655 w 1282095"/>
              <a:gd name="T3" fmla="*/ 169056 h 214489"/>
              <a:gd name="T4" fmla="*/ 130753 w 1282095"/>
              <a:gd name="T5" fmla="*/ 123974 h 214489"/>
              <a:gd name="T6" fmla="*/ 175950 w 1282095"/>
              <a:gd name="T7" fmla="*/ 101434 h 214489"/>
              <a:gd name="T8" fmla="*/ 243748 w 1282095"/>
              <a:gd name="T9" fmla="*/ 78892 h 214489"/>
              <a:gd name="T10" fmla="*/ 277646 w 1282095"/>
              <a:gd name="T11" fmla="*/ 67622 h 214489"/>
              <a:gd name="T12" fmla="*/ 334145 w 1282095"/>
              <a:gd name="T13" fmla="*/ 45082 h 214489"/>
              <a:gd name="T14" fmla="*/ 379342 w 1282095"/>
              <a:gd name="T15" fmla="*/ 33811 h 214489"/>
              <a:gd name="T16" fmla="*/ 424540 w 1282095"/>
              <a:gd name="T17" fmla="*/ 11271 h 214489"/>
              <a:gd name="T18" fmla="*/ 503636 w 1282095"/>
              <a:gd name="T19" fmla="*/ 0 h 214489"/>
              <a:gd name="T20" fmla="*/ 820025 w 1282095"/>
              <a:gd name="T21" fmla="*/ 11271 h 214489"/>
              <a:gd name="T22" fmla="*/ 955619 w 1282095"/>
              <a:gd name="T23" fmla="*/ 33811 h 214489"/>
              <a:gd name="T24" fmla="*/ 1046015 w 1282095"/>
              <a:gd name="T25" fmla="*/ 45082 h 214489"/>
              <a:gd name="T26" fmla="*/ 1159011 w 1282095"/>
              <a:gd name="T27" fmla="*/ 78892 h 214489"/>
              <a:gd name="T28" fmla="*/ 1226808 w 1282095"/>
              <a:gd name="T29" fmla="*/ 135245 h 214489"/>
              <a:gd name="T30" fmla="*/ 1283305 w 1282095"/>
              <a:gd name="T31" fmla="*/ 169056 h 2144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2095"/>
              <a:gd name="T49" fmla="*/ 0 h 214489"/>
              <a:gd name="T50" fmla="*/ 1282095 w 1282095"/>
              <a:gd name="T51" fmla="*/ 214489 h 21448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2095" h="214489">
                <a:moveTo>
                  <a:pt x="6451" y="214489"/>
                </a:moveTo>
                <a:cubicBezTo>
                  <a:pt x="27954" y="149979"/>
                  <a:pt x="0" y="203739"/>
                  <a:pt x="51607" y="169334"/>
                </a:cubicBezTo>
                <a:cubicBezTo>
                  <a:pt x="132317" y="115528"/>
                  <a:pt x="35122" y="148055"/>
                  <a:pt x="130629" y="124178"/>
                </a:cubicBezTo>
                <a:cubicBezTo>
                  <a:pt x="145681" y="116652"/>
                  <a:pt x="160159" y="107850"/>
                  <a:pt x="175784" y="101600"/>
                </a:cubicBezTo>
                <a:cubicBezTo>
                  <a:pt x="197881" y="92761"/>
                  <a:pt x="220940" y="86548"/>
                  <a:pt x="243518" y="79022"/>
                </a:cubicBezTo>
                <a:cubicBezTo>
                  <a:pt x="254807" y="75259"/>
                  <a:pt x="266336" y="72153"/>
                  <a:pt x="277384" y="67734"/>
                </a:cubicBezTo>
                <a:cubicBezTo>
                  <a:pt x="296199" y="60208"/>
                  <a:pt x="314605" y="51564"/>
                  <a:pt x="333829" y="45156"/>
                </a:cubicBezTo>
                <a:cubicBezTo>
                  <a:pt x="348548" y="40250"/>
                  <a:pt x="364457" y="39315"/>
                  <a:pt x="378984" y="33867"/>
                </a:cubicBezTo>
                <a:cubicBezTo>
                  <a:pt x="394741" y="27958"/>
                  <a:pt x="407904" y="15717"/>
                  <a:pt x="424140" y="11289"/>
                </a:cubicBezTo>
                <a:cubicBezTo>
                  <a:pt x="449811" y="4288"/>
                  <a:pt x="476821" y="3763"/>
                  <a:pt x="503162" y="0"/>
                </a:cubicBezTo>
                <a:lnTo>
                  <a:pt x="819251" y="11289"/>
                </a:lnTo>
                <a:cubicBezTo>
                  <a:pt x="968273" y="19568"/>
                  <a:pt x="857977" y="17743"/>
                  <a:pt x="954718" y="33867"/>
                </a:cubicBezTo>
                <a:cubicBezTo>
                  <a:pt x="984643" y="38855"/>
                  <a:pt x="1014925" y="41393"/>
                  <a:pt x="1045029" y="45156"/>
                </a:cubicBezTo>
                <a:cubicBezTo>
                  <a:pt x="1127481" y="72640"/>
                  <a:pt x="1089673" y="61962"/>
                  <a:pt x="1157918" y="79022"/>
                </a:cubicBezTo>
                <a:cubicBezTo>
                  <a:pt x="1242006" y="135082"/>
                  <a:pt x="1138725" y="63028"/>
                  <a:pt x="1225651" y="135467"/>
                </a:cubicBezTo>
                <a:cubicBezTo>
                  <a:pt x="1246084" y="152494"/>
                  <a:pt x="1260056" y="158314"/>
                  <a:pt x="1282095" y="169334"/>
                </a:cubicBezTo>
              </a:path>
            </a:pathLst>
          </a:custGeom>
          <a:noFill/>
          <a:ln w="28575" algn="ctr">
            <a:solidFill>
              <a:schemeClr val="tx1"/>
            </a:solidFill>
            <a:round/>
            <a:headEnd/>
            <a:tailEnd type="stealth" w="lg" len="lg"/>
          </a:ln>
        </p:spPr>
        <p:txBody>
          <a:bodyPr/>
          <a:lstStyle/>
          <a:p>
            <a:pPr hangingPunct="0">
              <a:lnSpc>
                <a:spcPct val="93000"/>
              </a:lnSpc>
              <a:buClr>
                <a:srgbClr val="000000"/>
              </a:buClr>
              <a:buSzPct val="45000"/>
              <a:buFont typeface="Wingdings" pitchFamily="2" charset="2"/>
              <a:buNone/>
            </a:pPr>
            <a:endParaRPr lang="sk-SK"/>
          </a:p>
        </p:txBody>
      </p:sp>
      <p:sp>
        <p:nvSpPr>
          <p:cNvPr id="22" name="Freeform 21"/>
          <p:cNvSpPr>
            <a:spLocks noChangeArrowheads="1"/>
          </p:cNvSpPr>
          <p:nvPr/>
        </p:nvSpPr>
        <p:spPr bwMode="auto">
          <a:xfrm>
            <a:off x="1470025" y="2414587"/>
            <a:ext cx="2755900" cy="614363"/>
          </a:xfrm>
          <a:custGeom>
            <a:avLst/>
            <a:gdLst>
              <a:gd name="T0" fmla="*/ 2755224 w 2756576"/>
              <a:gd name="T1" fmla="*/ 610771 h 613774"/>
              <a:gd name="T2" fmla="*/ 2732658 w 2756576"/>
              <a:gd name="T3" fmla="*/ 475043 h 613774"/>
              <a:gd name="T4" fmla="*/ 2687523 w 2756576"/>
              <a:gd name="T5" fmla="*/ 395869 h 613774"/>
              <a:gd name="T6" fmla="*/ 2653673 w 2756576"/>
              <a:gd name="T7" fmla="*/ 361938 h 613774"/>
              <a:gd name="T8" fmla="*/ 2631107 w 2756576"/>
              <a:gd name="T9" fmla="*/ 328006 h 613774"/>
              <a:gd name="T10" fmla="*/ 2540839 w 2756576"/>
              <a:gd name="T11" fmla="*/ 271453 h 613774"/>
              <a:gd name="T12" fmla="*/ 2506989 w 2756576"/>
              <a:gd name="T13" fmla="*/ 248833 h 613774"/>
              <a:gd name="T14" fmla="*/ 2405440 w 2756576"/>
              <a:gd name="T15" fmla="*/ 169658 h 613774"/>
              <a:gd name="T16" fmla="*/ 2337739 w 2756576"/>
              <a:gd name="T17" fmla="*/ 147038 h 613774"/>
              <a:gd name="T18" fmla="*/ 2303889 w 2756576"/>
              <a:gd name="T19" fmla="*/ 124416 h 613774"/>
              <a:gd name="T20" fmla="*/ 2258756 w 2756576"/>
              <a:gd name="T21" fmla="*/ 113105 h 613774"/>
              <a:gd name="T22" fmla="*/ 2224906 w 2756576"/>
              <a:gd name="T23" fmla="*/ 101795 h 613774"/>
              <a:gd name="T24" fmla="*/ 2179772 w 2756576"/>
              <a:gd name="T25" fmla="*/ 79174 h 613774"/>
              <a:gd name="T26" fmla="*/ 2066940 w 2756576"/>
              <a:gd name="T27" fmla="*/ 45242 h 613774"/>
              <a:gd name="T28" fmla="*/ 2033089 w 2756576"/>
              <a:gd name="T29" fmla="*/ 22622 h 613774"/>
              <a:gd name="T30" fmla="*/ 1954105 w 2756576"/>
              <a:gd name="T31" fmla="*/ 0 h 613774"/>
              <a:gd name="T32" fmla="*/ 1028871 w 2756576"/>
              <a:gd name="T33" fmla="*/ 11311 h 613774"/>
              <a:gd name="T34" fmla="*/ 972453 w 2756576"/>
              <a:gd name="T35" fmla="*/ 22622 h 613774"/>
              <a:gd name="T36" fmla="*/ 893471 w 2756576"/>
              <a:gd name="T37" fmla="*/ 45242 h 613774"/>
              <a:gd name="T38" fmla="*/ 735505 w 2756576"/>
              <a:gd name="T39" fmla="*/ 90485 h 613774"/>
              <a:gd name="T40" fmla="*/ 690371 w 2756576"/>
              <a:gd name="T41" fmla="*/ 113105 h 613774"/>
              <a:gd name="T42" fmla="*/ 633954 w 2756576"/>
              <a:gd name="T43" fmla="*/ 135727 h 613774"/>
              <a:gd name="T44" fmla="*/ 554970 w 2756576"/>
              <a:gd name="T45" fmla="*/ 169658 h 613774"/>
              <a:gd name="T46" fmla="*/ 487269 w 2756576"/>
              <a:gd name="T47" fmla="*/ 214901 h 613774"/>
              <a:gd name="T48" fmla="*/ 397004 w 2756576"/>
              <a:gd name="T49" fmla="*/ 282764 h 613774"/>
              <a:gd name="T50" fmla="*/ 351870 w 2756576"/>
              <a:gd name="T51" fmla="*/ 305385 h 613774"/>
              <a:gd name="T52" fmla="*/ 284169 w 2756576"/>
              <a:gd name="T53" fmla="*/ 361938 h 613774"/>
              <a:gd name="T54" fmla="*/ 250320 w 2756576"/>
              <a:gd name="T55" fmla="*/ 373248 h 613774"/>
              <a:gd name="T56" fmla="*/ 205187 w 2756576"/>
              <a:gd name="T57" fmla="*/ 418491 h 613774"/>
              <a:gd name="T58" fmla="*/ 171336 w 2756576"/>
              <a:gd name="T59" fmla="*/ 429802 h 613774"/>
              <a:gd name="T60" fmla="*/ 103637 w 2756576"/>
              <a:gd name="T61" fmla="*/ 475043 h 613774"/>
              <a:gd name="T62" fmla="*/ 69786 w 2756576"/>
              <a:gd name="T63" fmla="*/ 497665 h 613774"/>
              <a:gd name="T64" fmla="*/ 35936 w 2756576"/>
              <a:gd name="T65" fmla="*/ 531597 h 613774"/>
              <a:gd name="T66" fmla="*/ 24653 w 2756576"/>
              <a:gd name="T67" fmla="*/ 565528 h 613774"/>
              <a:gd name="T68" fmla="*/ 2085 w 2756576"/>
              <a:gd name="T69" fmla="*/ 610771 h 6137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56576"/>
              <a:gd name="T106" fmla="*/ 0 h 613774"/>
              <a:gd name="T107" fmla="*/ 2756576 w 2756576"/>
              <a:gd name="T108" fmla="*/ 613774 h 6137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56576" h="613774">
                <a:moveTo>
                  <a:pt x="2756576" y="609600"/>
                </a:moveTo>
                <a:cubicBezTo>
                  <a:pt x="2752478" y="576819"/>
                  <a:pt x="2747983" y="511426"/>
                  <a:pt x="2733998" y="474133"/>
                </a:cubicBezTo>
                <a:cubicBezTo>
                  <a:pt x="2726470" y="454058"/>
                  <a:pt x="2703729" y="412976"/>
                  <a:pt x="2688842" y="395111"/>
                </a:cubicBezTo>
                <a:cubicBezTo>
                  <a:pt x="2678622" y="382846"/>
                  <a:pt x="2665196" y="373509"/>
                  <a:pt x="2654976" y="361244"/>
                </a:cubicBezTo>
                <a:cubicBezTo>
                  <a:pt x="2646290" y="350821"/>
                  <a:pt x="2642992" y="335853"/>
                  <a:pt x="2632398" y="327378"/>
                </a:cubicBezTo>
                <a:cubicBezTo>
                  <a:pt x="2604677" y="305201"/>
                  <a:pt x="2571625" y="290624"/>
                  <a:pt x="2542087" y="270933"/>
                </a:cubicBezTo>
                <a:cubicBezTo>
                  <a:pt x="2530798" y="263407"/>
                  <a:pt x="2518643" y="257042"/>
                  <a:pt x="2508220" y="248356"/>
                </a:cubicBezTo>
                <a:cubicBezTo>
                  <a:pt x="2469257" y="215887"/>
                  <a:pt x="2463689" y="188355"/>
                  <a:pt x="2406620" y="169333"/>
                </a:cubicBezTo>
                <a:lnTo>
                  <a:pt x="2338887" y="146756"/>
                </a:lnTo>
                <a:cubicBezTo>
                  <a:pt x="2327598" y="139230"/>
                  <a:pt x="2317491" y="129523"/>
                  <a:pt x="2305020" y="124178"/>
                </a:cubicBezTo>
                <a:cubicBezTo>
                  <a:pt x="2290760" y="118066"/>
                  <a:pt x="2274783" y="117151"/>
                  <a:pt x="2259865" y="112889"/>
                </a:cubicBezTo>
                <a:cubicBezTo>
                  <a:pt x="2248423" y="109620"/>
                  <a:pt x="2236936" y="106288"/>
                  <a:pt x="2225998" y="101600"/>
                </a:cubicBezTo>
                <a:cubicBezTo>
                  <a:pt x="2210530" y="94971"/>
                  <a:pt x="2196467" y="85272"/>
                  <a:pt x="2180842" y="79022"/>
                </a:cubicBezTo>
                <a:cubicBezTo>
                  <a:pt x="2135030" y="60697"/>
                  <a:pt x="2112312" y="56245"/>
                  <a:pt x="2067954" y="45156"/>
                </a:cubicBezTo>
                <a:cubicBezTo>
                  <a:pt x="2056665" y="37630"/>
                  <a:pt x="2046222" y="28646"/>
                  <a:pt x="2034087" y="22578"/>
                </a:cubicBezTo>
                <a:cubicBezTo>
                  <a:pt x="2017892" y="14481"/>
                  <a:pt x="1969532" y="3617"/>
                  <a:pt x="1955065" y="0"/>
                </a:cubicBezTo>
                <a:lnTo>
                  <a:pt x="1029376" y="11289"/>
                </a:lnTo>
                <a:cubicBezTo>
                  <a:pt x="1010193" y="11730"/>
                  <a:pt x="991662" y="18416"/>
                  <a:pt x="972931" y="22578"/>
                </a:cubicBezTo>
                <a:cubicBezTo>
                  <a:pt x="871389" y="45143"/>
                  <a:pt x="976888" y="22526"/>
                  <a:pt x="893909" y="45156"/>
                </a:cubicBezTo>
                <a:cubicBezTo>
                  <a:pt x="862073" y="53838"/>
                  <a:pt x="770479" y="73004"/>
                  <a:pt x="735865" y="90311"/>
                </a:cubicBezTo>
                <a:cubicBezTo>
                  <a:pt x="720813" y="97837"/>
                  <a:pt x="706087" y="106054"/>
                  <a:pt x="690709" y="112889"/>
                </a:cubicBezTo>
                <a:cubicBezTo>
                  <a:pt x="672191" y="121119"/>
                  <a:pt x="653239" y="128352"/>
                  <a:pt x="634265" y="135467"/>
                </a:cubicBezTo>
                <a:cubicBezTo>
                  <a:pt x="592744" y="151038"/>
                  <a:pt x="599288" y="142905"/>
                  <a:pt x="555242" y="169333"/>
                </a:cubicBezTo>
                <a:cubicBezTo>
                  <a:pt x="531974" y="183294"/>
                  <a:pt x="509217" y="198208"/>
                  <a:pt x="487509" y="214489"/>
                </a:cubicBezTo>
                <a:cubicBezTo>
                  <a:pt x="457405" y="237067"/>
                  <a:pt x="430855" y="265394"/>
                  <a:pt x="397198" y="282222"/>
                </a:cubicBezTo>
                <a:lnTo>
                  <a:pt x="352042" y="304800"/>
                </a:lnTo>
                <a:cubicBezTo>
                  <a:pt x="327073" y="329770"/>
                  <a:pt x="315746" y="345526"/>
                  <a:pt x="284309" y="361244"/>
                </a:cubicBezTo>
                <a:cubicBezTo>
                  <a:pt x="273666" y="366566"/>
                  <a:pt x="261731" y="368770"/>
                  <a:pt x="250442" y="372533"/>
                </a:cubicBezTo>
                <a:cubicBezTo>
                  <a:pt x="235390" y="387585"/>
                  <a:pt x="222608" y="405316"/>
                  <a:pt x="205287" y="417689"/>
                </a:cubicBezTo>
                <a:cubicBezTo>
                  <a:pt x="195604" y="424606"/>
                  <a:pt x="181822" y="423199"/>
                  <a:pt x="171420" y="428978"/>
                </a:cubicBezTo>
                <a:cubicBezTo>
                  <a:pt x="147700" y="442156"/>
                  <a:pt x="126265" y="459081"/>
                  <a:pt x="103687" y="474133"/>
                </a:cubicBezTo>
                <a:cubicBezTo>
                  <a:pt x="92398" y="481659"/>
                  <a:pt x="79414" y="487117"/>
                  <a:pt x="69820" y="496711"/>
                </a:cubicBezTo>
                <a:lnTo>
                  <a:pt x="35954" y="530578"/>
                </a:lnTo>
                <a:cubicBezTo>
                  <a:pt x="32191" y="541867"/>
                  <a:pt x="29987" y="553801"/>
                  <a:pt x="24665" y="564444"/>
                </a:cubicBezTo>
                <a:cubicBezTo>
                  <a:pt x="0" y="613774"/>
                  <a:pt x="2087" y="581323"/>
                  <a:pt x="2087" y="609600"/>
                </a:cubicBezTo>
              </a:path>
            </a:pathLst>
          </a:custGeom>
          <a:noFill/>
          <a:ln w="28575" algn="ctr">
            <a:solidFill>
              <a:schemeClr val="tx1"/>
            </a:solidFill>
            <a:round/>
            <a:headEnd/>
            <a:tailEnd type="stealth" w="lg" len="lg"/>
          </a:ln>
        </p:spPr>
        <p:txBody>
          <a:bodyPr/>
          <a:lstStyle/>
          <a:p>
            <a:pPr hangingPunct="0">
              <a:lnSpc>
                <a:spcPct val="93000"/>
              </a:lnSpc>
              <a:buClr>
                <a:srgbClr val="000000"/>
              </a:buClr>
              <a:buSzPct val="45000"/>
              <a:buFont typeface="Wingdings" pitchFamily="2" charset="2"/>
              <a:buNone/>
            </a:pPr>
            <a:endParaRPr lang="sk-SK"/>
          </a:p>
        </p:txBody>
      </p:sp>
      <p:sp>
        <p:nvSpPr>
          <p:cNvPr id="23" name="Freeform 22"/>
          <p:cNvSpPr>
            <a:spLocks noChangeArrowheads="1"/>
          </p:cNvSpPr>
          <p:nvPr/>
        </p:nvSpPr>
        <p:spPr bwMode="auto">
          <a:xfrm>
            <a:off x="4349750" y="3814762"/>
            <a:ext cx="2270125" cy="530225"/>
          </a:xfrm>
          <a:custGeom>
            <a:avLst/>
            <a:gdLst>
              <a:gd name="T0" fmla="*/ 2271183 w 2269066"/>
              <a:gd name="T1" fmla="*/ 33821 h 530578"/>
              <a:gd name="T2" fmla="*/ 2214687 w 2269066"/>
              <a:gd name="T3" fmla="*/ 135287 h 530578"/>
              <a:gd name="T4" fmla="*/ 2192089 w 2269066"/>
              <a:gd name="T5" fmla="*/ 169108 h 530578"/>
              <a:gd name="T6" fmla="*/ 2158189 w 2269066"/>
              <a:gd name="T7" fmla="*/ 191655 h 530578"/>
              <a:gd name="T8" fmla="*/ 2101693 w 2269066"/>
              <a:gd name="T9" fmla="*/ 236751 h 530578"/>
              <a:gd name="T10" fmla="*/ 2033896 w 2269066"/>
              <a:gd name="T11" fmla="*/ 281846 h 530578"/>
              <a:gd name="T12" fmla="*/ 1999998 w 2269066"/>
              <a:gd name="T13" fmla="*/ 304394 h 530578"/>
              <a:gd name="T14" fmla="*/ 1943500 w 2269066"/>
              <a:gd name="T15" fmla="*/ 326942 h 530578"/>
              <a:gd name="T16" fmla="*/ 1909602 w 2269066"/>
              <a:gd name="T17" fmla="*/ 338217 h 530578"/>
              <a:gd name="T18" fmla="*/ 1875704 w 2269066"/>
              <a:gd name="T19" fmla="*/ 360765 h 530578"/>
              <a:gd name="T20" fmla="*/ 1807908 w 2269066"/>
              <a:gd name="T21" fmla="*/ 383312 h 530578"/>
              <a:gd name="T22" fmla="*/ 1774009 w 2269066"/>
              <a:gd name="T23" fmla="*/ 405860 h 530578"/>
              <a:gd name="T24" fmla="*/ 1672315 w 2269066"/>
              <a:gd name="T25" fmla="*/ 439681 h 530578"/>
              <a:gd name="T26" fmla="*/ 1604518 w 2269066"/>
              <a:gd name="T27" fmla="*/ 462229 h 530578"/>
              <a:gd name="T28" fmla="*/ 1525422 w 2269066"/>
              <a:gd name="T29" fmla="*/ 484776 h 530578"/>
              <a:gd name="T30" fmla="*/ 1367230 w 2269066"/>
              <a:gd name="T31" fmla="*/ 507324 h 530578"/>
              <a:gd name="T32" fmla="*/ 1254236 w 2269066"/>
              <a:gd name="T33" fmla="*/ 529872 h 530578"/>
              <a:gd name="T34" fmla="*/ 949151 w 2269066"/>
              <a:gd name="T35" fmla="*/ 518598 h 530578"/>
              <a:gd name="T36" fmla="*/ 915254 w 2269066"/>
              <a:gd name="T37" fmla="*/ 507324 h 530578"/>
              <a:gd name="T38" fmla="*/ 824857 w 2269066"/>
              <a:gd name="T39" fmla="*/ 496050 h 530578"/>
              <a:gd name="T40" fmla="*/ 564971 w 2269066"/>
              <a:gd name="T41" fmla="*/ 473503 h 530578"/>
              <a:gd name="T42" fmla="*/ 485875 w 2269066"/>
              <a:gd name="T43" fmla="*/ 439681 h 530578"/>
              <a:gd name="T44" fmla="*/ 451977 w 2269066"/>
              <a:gd name="T45" fmla="*/ 417133 h 530578"/>
              <a:gd name="T46" fmla="*/ 418078 w 2269066"/>
              <a:gd name="T47" fmla="*/ 405860 h 530578"/>
              <a:gd name="T48" fmla="*/ 384180 w 2269066"/>
              <a:gd name="T49" fmla="*/ 383312 h 530578"/>
              <a:gd name="T50" fmla="*/ 316384 w 2269066"/>
              <a:gd name="T51" fmla="*/ 326942 h 530578"/>
              <a:gd name="T52" fmla="*/ 282486 w 2269066"/>
              <a:gd name="T53" fmla="*/ 315669 h 530578"/>
              <a:gd name="T54" fmla="*/ 214688 w 2269066"/>
              <a:gd name="T55" fmla="*/ 270574 h 530578"/>
              <a:gd name="T56" fmla="*/ 158192 w 2269066"/>
              <a:gd name="T57" fmla="*/ 225478 h 530578"/>
              <a:gd name="T58" fmla="*/ 112994 w 2269066"/>
              <a:gd name="T59" fmla="*/ 157835 h 530578"/>
              <a:gd name="T60" fmla="*/ 90395 w 2269066"/>
              <a:gd name="T61" fmla="*/ 124012 h 530578"/>
              <a:gd name="T62" fmla="*/ 56496 w 2269066"/>
              <a:gd name="T63" fmla="*/ 90191 h 530578"/>
              <a:gd name="T64" fmla="*/ 45197 w 2269066"/>
              <a:gd name="T65" fmla="*/ 56369 h 530578"/>
              <a:gd name="T66" fmla="*/ 0 w 2269066"/>
              <a:gd name="T67" fmla="*/ 0 h 5305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69066"/>
              <a:gd name="T103" fmla="*/ 0 h 530578"/>
              <a:gd name="T104" fmla="*/ 2269066 w 2269066"/>
              <a:gd name="T105" fmla="*/ 530578 h 5305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69066" h="530578">
                <a:moveTo>
                  <a:pt x="2269066" y="33867"/>
                </a:moveTo>
                <a:cubicBezTo>
                  <a:pt x="2249196" y="93476"/>
                  <a:pt x="2264378" y="57833"/>
                  <a:pt x="2212622" y="135467"/>
                </a:cubicBezTo>
                <a:cubicBezTo>
                  <a:pt x="2205096" y="146756"/>
                  <a:pt x="2201333" y="161808"/>
                  <a:pt x="2190044" y="169334"/>
                </a:cubicBezTo>
                <a:lnTo>
                  <a:pt x="2156177" y="191911"/>
                </a:lnTo>
                <a:cubicBezTo>
                  <a:pt x="2105686" y="267652"/>
                  <a:pt x="2165165" y="193446"/>
                  <a:pt x="2099733" y="237067"/>
                </a:cubicBezTo>
                <a:cubicBezTo>
                  <a:pt x="2015173" y="293440"/>
                  <a:pt x="2112523" y="255382"/>
                  <a:pt x="2032000" y="282222"/>
                </a:cubicBezTo>
                <a:cubicBezTo>
                  <a:pt x="2020711" y="289748"/>
                  <a:pt x="2010268" y="298732"/>
                  <a:pt x="1998133" y="304800"/>
                </a:cubicBezTo>
                <a:cubicBezTo>
                  <a:pt x="1980008" y="313863"/>
                  <a:pt x="1960662" y="320263"/>
                  <a:pt x="1941688" y="327378"/>
                </a:cubicBezTo>
                <a:cubicBezTo>
                  <a:pt x="1930546" y="331556"/>
                  <a:pt x="1918465" y="333345"/>
                  <a:pt x="1907822" y="338667"/>
                </a:cubicBezTo>
                <a:cubicBezTo>
                  <a:pt x="1895687" y="344735"/>
                  <a:pt x="1886353" y="355735"/>
                  <a:pt x="1873955" y="361245"/>
                </a:cubicBezTo>
                <a:cubicBezTo>
                  <a:pt x="1852207" y="370911"/>
                  <a:pt x="1806222" y="383822"/>
                  <a:pt x="1806222" y="383822"/>
                </a:cubicBezTo>
                <a:cubicBezTo>
                  <a:pt x="1794933" y="391348"/>
                  <a:pt x="1784753" y="400890"/>
                  <a:pt x="1772355" y="406400"/>
                </a:cubicBezTo>
                <a:cubicBezTo>
                  <a:pt x="1772352" y="406402"/>
                  <a:pt x="1687690" y="434622"/>
                  <a:pt x="1670755" y="440267"/>
                </a:cubicBezTo>
                <a:lnTo>
                  <a:pt x="1603022" y="462845"/>
                </a:lnTo>
                <a:cubicBezTo>
                  <a:pt x="1570741" y="473605"/>
                  <a:pt x="1559441" y="478334"/>
                  <a:pt x="1524000" y="485422"/>
                </a:cubicBezTo>
                <a:cubicBezTo>
                  <a:pt x="1456652" y="498891"/>
                  <a:pt x="1438803" y="497593"/>
                  <a:pt x="1365955" y="508000"/>
                </a:cubicBezTo>
                <a:cubicBezTo>
                  <a:pt x="1301371" y="517226"/>
                  <a:pt x="1307919" y="516865"/>
                  <a:pt x="1253066" y="530578"/>
                </a:cubicBezTo>
                <a:cubicBezTo>
                  <a:pt x="1151466" y="526815"/>
                  <a:pt x="1049710" y="526052"/>
                  <a:pt x="948266" y="519289"/>
                </a:cubicBezTo>
                <a:cubicBezTo>
                  <a:pt x="936393" y="518497"/>
                  <a:pt x="926107" y="510129"/>
                  <a:pt x="914400" y="508000"/>
                </a:cubicBezTo>
                <a:cubicBezTo>
                  <a:pt x="884551" y="502573"/>
                  <a:pt x="854302" y="499458"/>
                  <a:pt x="824088" y="496711"/>
                </a:cubicBezTo>
                <a:cubicBezTo>
                  <a:pt x="446796" y="462411"/>
                  <a:pt x="838061" y="504533"/>
                  <a:pt x="564444" y="474134"/>
                </a:cubicBezTo>
                <a:cubicBezTo>
                  <a:pt x="479418" y="417450"/>
                  <a:pt x="587479" y="484006"/>
                  <a:pt x="485422" y="440267"/>
                </a:cubicBezTo>
                <a:cubicBezTo>
                  <a:pt x="472951" y="434922"/>
                  <a:pt x="463690" y="423757"/>
                  <a:pt x="451555" y="417689"/>
                </a:cubicBezTo>
                <a:cubicBezTo>
                  <a:pt x="440912" y="412367"/>
                  <a:pt x="428977" y="410163"/>
                  <a:pt x="417688" y="406400"/>
                </a:cubicBezTo>
                <a:cubicBezTo>
                  <a:pt x="406399" y="398874"/>
                  <a:pt x="394245" y="392508"/>
                  <a:pt x="383822" y="383822"/>
                </a:cubicBezTo>
                <a:cubicBezTo>
                  <a:pt x="346374" y="352615"/>
                  <a:pt x="358129" y="348399"/>
                  <a:pt x="316088" y="327378"/>
                </a:cubicBezTo>
                <a:cubicBezTo>
                  <a:pt x="305445" y="322056"/>
                  <a:pt x="293511" y="319852"/>
                  <a:pt x="282222" y="316089"/>
                </a:cubicBezTo>
                <a:cubicBezTo>
                  <a:pt x="225538" y="231062"/>
                  <a:pt x="301967" y="329253"/>
                  <a:pt x="214488" y="270934"/>
                </a:cubicBezTo>
                <a:cubicBezTo>
                  <a:pt x="112359" y="202849"/>
                  <a:pt x="268766" y="262685"/>
                  <a:pt x="158044" y="225778"/>
                </a:cubicBezTo>
                <a:lnTo>
                  <a:pt x="112888" y="158045"/>
                </a:lnTo>
                <a:cubicBezTo>
                  <a:pt x="105362" y="146756"/>
                  <a:pt x="99905" y="133772"/>
                  <a:pt x="90311" y="124178"/>
                </a:cubicBezTo>
                <a:lnTo>
                  <a:pt x="56444" y="90311"/>
                </a:lnTo>
                <a:cubicBezTo>
                  <a:pt x="52681" y="79022"/>
                  <a:pt x="50477" y="67088"/>
                  <a:pt x="45155" y="56445"/>
                </a:cubicBezTo>
                <a:cubicBezTo>
                  <a:pt x="30914" y="27964"/>
                  <a:pt x="20999" y="21000"/>
                  <a:pt x="0" y="0"/>
                </a:cubicBezTo>
              </a:path>
            </a:pathLst>
          </a:custGeom>
          <a:noFill/>
          <a:ln w="28575" algn="ctr">
            <a:solidFill>
              <a:schemeClr val="tx1"/>
            </a:solidFill>
            <a:round/>
            <a:headEnd/>
            <a:tailEnd type="stealth" w="lg" len="lg"/>
          </a:ln>
        </p:spPr>
        <p:txBody>
          <a:bodyPr/>
          <a:lstStyle/>
          <a:p>
            <a:pPr hangingPunct="0">
              <a:lnSpc>
                <a:spcPct val="93000"/>
              </a:lnSpc>
              <a:buClr>
                <a:srgbClr val="000000"/>
              </a:buClr>
              <a:buSzPct val="45000"/>
              <a:buFont typeface="Wingdings" pitchFamily="2" charset="2"/>
              <a:buNone/>
            </a:pPr>
            <a:endParaRPr lang="sk-SK"/>
          </a:p>
        </p:txBody>
      </p:sp>
      <p:sp>
        <p:nvSpPr>
          <p:cNvPr id="24" name="Freeform 23"/>
          <p:cNvSpPr>
            <a:spLocks noChangeArrowheads="1"/>
          </p:cNvSpPr>
          <p:nvPr/>
        </p:nvSpPr>
        <p:spPr bwMode="auto">
          <a:xfrm>
            <a:off x="7100888" y="3719512"/>
            <a:ext cx="811212" cy="850900"/>
          </a:xfrm>
          <a:custGeom>
            <a:avLst/>
            <a:gdLst>
              <a:gd name="T0" fmla="*/ 802086 w 810922"/>
              <a:gd name="T1" fmla="*/ 4517 h 851188"/>
              <a:gd name="T2" fmla="*/ 723005 w 810922"/>
              <a:gd name="T3" fmla="*/ 106049 h 851188"/>
              <a:gd name="T4" fmla="*/ 666521 w 810922"/>
              <a:gd name="T5" fmla="*/ 185017 h 851188"/>
              <a:gd name="T6" fmla="*/ 598740 w 810922"/>
              <a:gd name="T7" fmla="*/ 230143 h 851188"/>
              <a:gd name="T8" fmla="*/ 564849 w 810922"/>
              <a:gd name="T9" fmla="*/ 252705 h 851188"/>
              <a:gd name="T10" fmla="*/ 530958 w 810922"/>
              <a:gd name="T11" fmla="*/ 286549 h 851188"/>
              <a:gd name="T12" fmla="*/ 485771 w 810922"/>
              <a:gd name="T13" fmla="*/ 365518 h 851188"/>
              <a:gd name="T14" fmla="*/ 451879 w 810922"/>
              <a:gd name="T15" fmla="*/ 399362 h 851188"/>
              <a:gd name="T16" fmla="*/ 429284 w 810922"/>
              <a:gd name="T17" fmla="*/ 433205 h 851188"/>
              <a:gd name="T18" fmla="*/ 395394 w 810922"/>
              <a:gd name="T19" fmla="*/ 455769 h 851188"/>
              <a:gd name="T20" fmla="*/ 350206 w 810922"/>
              <a:gd name="T21" fmla="*/ 489611 h 851188"/>
              <a:gd name="T22" fmla="*/ 327612 w 810922"/>
              <a:gd name="T23" fmla="*/ 523456 h 851188"/>
              <a:gd name="T24" fmla="*/ 248534 w 810922"/>
              <a:gd name="T25" fmla="*/ 568582 h 851188"/>
              <a:gd name="T26" fmla="*/ 180753 w 810922"/>
              <a:gd name="T27" fmla="*/ 636269 h 851188"/>
              <a:gd name="T28" fmla="*/ 124266 w 810922"/>
              <a:gd name="T29" fmla="*/ 703956 h 851188"/>
              <a:gd name="T30" fmla="*/ 45188 w 810922"/>
              <a:gd name="T31" fmla="*/ 805486 h 851188"/>
              <a:gd name="T32" fmla="*/ 33891 w 810922"/>
              <a:gd name="T33" fmla="*/ 839331 h 851188"/>
              <a:gd name="T34" fmla="*/ 0 w 810922"/>
              <a:gd name="T35" fmla="*/ 850612 h 8511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10922"/>
              <a:gd name="T55" fmla="*/ 0 h 851188"/>
              <a:gd name="T56" fmla="*/ 810922 w 810922"/>
              <a:gd name="T57" fmla="*/ 851188 h 8511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10922" h="851188">
                <a:moveTo>
                  <a:pt x="801512" y="4521"/>
                </a:moveTo>
                <a:cubicBezTo>
                  <a:pt x="687369" y="175733"/>
                  <a:pt x="810922" y="0"/>
                  <a:pt x="722489" y="106121"/>
                </a:cubicBezTo>
                <a:cubicBezTo>
                  <a:pt x="700908" y="132019"/>
                  <a:pt x="692199" y="161895"/>
                  <a:pt x="666045" y="185143"/>
                </a:cubicBezTo>
                <a:cubicBezTo>
                  <a:pt x="645764" y="203171"/>
                  <a:pt x="620890" y="215247"/>
                  <a:pt x="598312" y="230299"/>
                </a:cubicBezTo>
                <a:cubicBezTo>
                  <a:pt x="587023" y="237825"/>
                  <a:pt x="574039" y="243283"/>
                  <a:pt x="564445" y="252877"/>
                </a:cubicBezTo>
                <a:lnTo>
                  <a:pt x="530578" y="286743"/>
                </a:lnTo>
                <a:cubicBezTo>
                  <a:pt x="516779" y="314341"/>
                  <a:pt x="505365" y="341835"/>
                  <a:pt x="485423" y="365766"/>
                </a:cubicBezTo>
                <a:cubicBezTo>
                  <a:pt x="475203" y="378031"/>
                  <a:pt x="461777" y="387368"/>
                  <a:pt x="451556" y="399632"/>
                </a:cubicBezTo>
                <a:cubicBezTo>
                  <a:pt x="442870" y="410055"/>
                  <a:pt x="438572" y="423905"/>
                  <a:pt x="428978" y="433499"/>
                </a:cubicBezTo>
                <a:cubicBezTo>
                  <a:pt x="419384" y="443093"/>
                  <a:pt x="406152" y="448191"/>
                  <a:pt x="395112" y="456077"/>
                </a:cubicBezTo>
                <a:cubicBezTo>
                  <a:pt x="379802" y="467013"/>
                  <a:pt x="365008" y="478654"/>
                  <a:pt x="349956" y="489943"/>
                </a:cubicBezTo>
                <a:cubicBezTo>
                  <a:pt x="342430" y="501232"/>
                  <a:pt x="337801" y="515124"/>
                  <a:pt x="327378" y="523810"/>
                </a:cubicBezTo>
                <a:cubicBezTo>
                  <a:pt x="274249" y="568085"/>
                  <a:pt x="292870" y="524452"/>
                  <a:pt x="248356" y="568966"/>
                </a:cubicBezTo>
                <a:cubicBezTo>
                  <a:pt x="164338" y="652982"/>
                  <a:pt x="260437" y="583488"/>
                  <a:pt x="180623" y="636699"/>
                </a:cubicBezTo>
                <a:cubicBezTo>
                  <a:pt x="99936" y="757730"/>
                  <a:pt x="225595" y="574039"/>
                  <a:pt x="124178" y="704432"/>
                </a:cubicBezTo>
                <a:cubicBezTo>
                  <a:pt x="29659" y="825957"/>
                  <a:pt x="122044" y="729146"/>
                  <a:pt x="45156" y="806032"/>
                </a:cubicBezTo>
                <a:cubicBezTo>
                  <a:pt x="41393" y="817321"/>
                  <a:pt x="42281" y="831485"/>
                  <a:pt x="33867" y="839899"/>
                </a:cubicBezTo>
                <a:cubicBezTo>
                  <a:pt x="25453" y="848313"/>
                  <a:pt x="0" y="851188"/>
                  <a:pt x="0" y="851188"/>
                </a:cubicBezTo>
              </a:path>
            </a:pathLst>
          </a:custGeom>
          <a:noFill/>
          <a:ln w="28575" algn="ctr">
            <a:solidFill>
              <a:schemeClr val="tx1"/>
            </a:solidFill>
            <a:round/>
            <a:headEnd type="stealth" w="lg" len="lg"/>
            <a:tailEnd/>
          </a:ln>
        </p:spPr>
        <p:txBody>
          <a:bodyPr/>
          <a:lstStyle/>
          <a:p>
            <a:pPr hangingPunct="0">
              <a:lnSpc>
                <a:spcPct val="93000"/>
              </a:lnSpc>
              <a:buClr>
                <a:srgbClr val="000000"/>
              </a:buClr>
              <a:buSzPct val="45000"/>
              <a:buFont typeface="Wingdings" pitchFamily="2" charset="2"/>
              <a:buNone/>
            </a:pPr>
            <a:endParaRPr lang="sk-SK"/>
          </a:p>
        </p:txBody>
      </p:sp>
      <p:sp>
        <p:nvSpPr>
          <p:cNvPr id="25" name="Freeform 24"/>
          <p:cNvSpPr>
            <a:spLocks noChangeArrowheads="1"/>
          </p:cNvSpPr>
          <p:nvPr/>
        </p:nvSpPr>
        <p:spPr bwMode="auto">
          <a:xfrm>
            <a:off x="6597650" y="4683125"/>
            <a:ext cx="620713" cy="644525"/>
          </a:xfrm>
          <a:custGeom>
            <a:avLst/>
            <a:gdLst>
              <a:gd name="T0" fmla="*/ 0 w 620889"/>
              <a:gd name="T1" fmla="*/ 226521 h 643466"/>
              <a:gd name="T2" fmla="*/ 22566 w 620889"/>
              <a:gd name="T3" fmla="*/ 101934 h 643466"/>
              <a:gd name="T4" fmla="*/ 45130 w 620889"/>
              <a:gd name="T5" fmla="*/ 67956 h 643466"/>
              <a:gd name="T6" fmla="*/ 78979 w 620889"/>
              <a:gd name="T7" fmla="*/ 56630 h 643466"/>
              <a:gd name="T8" fmla="*/ 112825 w 620889"/>
              <a:gd name="T9" fmla="*/ 33978 h 643466"/>
              <a:gd name="T10" fmla="*/ 146672 w 620889"/>
              <a:gd name="T11" fmla="*/ 22651 h 643466"/>
              <a:gd name="T12" fmla="*/ 248216 w 620889"/>
              <a:gd name="T13" fmla="*/ 0 h 643466"/>
              <a:gd name="T14" fmla="*/ 473866 w 620889"/>
              <a:gd name="T15" fmla="*/ 11327 h 643466"/>
              <a:gd name="T16" fmla="*/ 530278 w 620889"/>
              <a:gd name="T17" fmla="*/ 22651 h 643466"/>
              <a:gd name="T18" fmla="*/ 564125 w 620889"/>
              <a:gd name="T19" fmla="*/ 45303 h 643466"/>
              <a:gd name="T20" fmla="*/ 620537 w 620889"/>
              <a:gd name="T21" fmla="*/ 147239 h 643466"/>
              <a:gd name="T22" fmla="*/ 586691 w 620889"/>
              <a:gd name="T23" fmla="*/ 249173 h 643466"/>
              <a:gd name="T24" fmla="*/ 518995 w 620889"/>
              <a:gd name="T25" fmla="*/ 294478 h 643466"/>
              <a:gd name="T26" fmla="*/ 485147 w 620889"/>
              <a:gd name="T27" fmla="*/ 317130 h 643466"/>
              <a:gd name="T28" fmla="*/ 451300 w 620889"/>
              <a:gd name="T29" fmla="*/ 328456 h 643466"/>
              <a:gd name="T30" fmla="*/ 417453 w 620889"/>
              <a:gd name="T31" fmla="*/ 362434 h 643466"/>
              <a:gd name="T32" fmla="*/ 383605 w 620889"/>
              <a:gd name="T33" fmla="*/ 385087 h 643466"/>
              <a:gd name="T34" fmla="*/ 361041 w 620889"/>
              <a:gd name="T35" fmla="*/ 419065 h 643466"/>
              <a:gd name="T36" fmla="*/ 327192 w 620889"/>
              <a:gd name="T37" fmla="*/ 453042 h 643466"/>
              <a:gd name="T38" fmla="*/ 315909 w 620889"/>
              <a:gd name="T39" fmla="*/ 498347 h 643466"/>
              <a:gd name="T40" fmla="*/ 327192 w 620889"/>
              <a:gd name="T41" fmla="*/ 645586 h 64346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20889"/>
              <a:gd name="T64" fmla="*/ 0 h 643466"/>
              <a:gd name="T65" fmla="*/ 620889 w 620889"/>
              <a:gd name="T66" fmla="*/ 643466 h 64346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20889" h="643466">
                <a:moveTo>
                  <a:pt x="0" y="225777"/>
                </a:moveTo>
                <a:cubicBezTo>
                  <a:pt x="3892" y="194644"/>
                  <a:pt x="5175" y="136405"/>
                  <a:pt x="22578" y="101600"/>
                </a:cubicBezTo>
                <a:cubicBezTo>
                  <a:pt x="28646" y="89465"/>
                  <a:pt x="34561" y="76209"/>
                  <a:pt x="45156" y="67733"/>
                </a:cubicBezTo>
                <a:cubicBezTo>
                  <a:pt x="54448" y="60299"/>
                  <a:pt x="67734" y="60207"/>
                  <a:pt x="79023" y="56444"/>
                </a:cubicBezTo>
                <a:cubicBezTo>
                  <a:pt x="90312" y="48918"/>
                  <a:pt x="100754" y="39934"/>
                  <a:pt x="112889" y="33866"/>
                </a:cubicBezTo>
                <a:cubicBezTo>
                  <a:pt x="123532" y="28544"/>
                  <a:pt x="135314" y="25846"/>
                  <a:pt x="146756" y="22577"/>
                </a:cubicBezTo>
                <a:cubicBezTo>
                  <a:pt x="183943" y="11953"/>
                  <a:pt x="209573" y="7757"/>
                  <a:pt x="248356" y="0"/>
                </a:cubicBezTo>
                <a:cubicBezTo>
                  <a:pt x="323615" y="3763"/>
                  <a:pt x="399021" y="5280"/>
                  <a:pt x="474134" y="11289"/>
                </a:cubicBezTo>
                <a:cubicBezTo>
                  <a:pt x="493260" y="12819"/>
                  <a:pt x="512612" y="15840"/>
                  <a:pt x="530578" y="22577"/>
                </a:cubicBezTo>
                <a:cubicBezTo>
                  <a:pt x="543282" y="27341"/>
                  <a:pt x="553156" y="37629"/>
                  <a:pt x="564445" y="45155"/>
                </a:cubicBezTo>
                <a:cubicBezTo>
                  <a:pt x="616200" y="122790"/>
                  <a:pt x="601019" y="87146"/>
                  <a:pt x="620889" y="146755"/>
                </a:cubicBezTo>
                <a:cubicBezTo>
                  <a:pt x="609600" y="180622"/>
                  <a:pt x="616726" y="228553"/>
                  <a:pt x="587023" y="248355"/>
                </a:cubicBezTo>
                <a:lnTo>
                  <a:pt x="519289" y="293511"/>
                </a:lnTo>
                <a:cubicBezTo>
                  <a:pt x="508000" y="301037"/>
                  <a:pt x="498294" y="311799"/>
                  <a:pt x="485423" y="316089"/>
                </a:cubicBezTo>
                <a:lnTo>
                  <a:pt x="451556" y="327377"/>
                </a:lnTo>
                <a:cubicBezTo>
                  <a:pt x="440267" y="338666"/>
                  <a:pt x="429954" y="351023"/>
                  <a:pt x="417689" y="361244"/>
                </a:cubicBezTo>
                <a:cubicBezTo>
                  <a:pt x="407266" y="369930"/>
                  <a:pt x="393417" y="374228"/>
                  <a:pt x="383823" y="383822"/>
                </a:cubicBezTo>
                <a:cubicBezTo>
                  <a:pt x="374229" y="393416"/>
                  <a:pt x="369931" y="407266"/>
                  <a:pt x="361245" y="417689"/>
                </a:cubicBezTo>
                <a:cubicBezTo>
                  <a:pt x="351024" y="429953"/>
                  <a:pt x="338667" y="440266"/>
                  <a:pt x="327378" y="451555"/>
                </a:cubicBezTo>
                <a:cubicBezTo>
                  <a:pt x="323615" y="466607"/>
                  <a:pt x="316089" y="481196"/>
                  <a:pt x="316089" y="496711"/>
                </a:cubicBezTo>
                <a:cubicBezTo>
                  <a:pt x="316089" y="545774"/>
                  <a:pt x="327378" y="643466"/>
                  <a:pt x="327378" y="643466"/>
                </a:cubicBezTo>
              </a:path>
            </a:pathLst>
          </a:custGeom>
          <a:noFill/>
          <a:ln w="88900" algn="ctr">
            <a:solidFill>
              <a:schemeClr val="tx1"/>
            </a:solidFill>
            <a:round/>
            <a:headEnd/>
            <a:tailEnd/>
          </a:ln>
        </p:spPr>
        <p:txBody>
          <a:bodyPr/>
          <a:lstStyle/>
          <a:p>
            <a:pPr hangingPunct="0">
              <a:lnSpc>
                <a:spcPct val="93000"/>
              </a:lnSpc>
              <a:buClr>
                <a:srgbClr val="000000"/>
              </a:buClr>
              <a:buSzPct val="45000"/>
              <a:buFont typeface="Wingdings" pitchFamily="2" charset="2"/>
              <a:buNone/>
            </a:pPr>
            <a:endParaRPr lang="sk-SK"/>
          </a:p>
        </p:txBody>
      </p:sp>
      <p:sp>
        <p:nvSpPr>
          <p:cNvPr id="26" name="Oval 25"/>
          <p:cNvSpPr>
            <a:spLocks noChangeArrowheads="1"/>
          </p:cNvSpPr>
          <p:nvPr/>
        </p:nvSpPr>
        <p:spPr bwMode="auto">
          <a:xfrm>
            <a:off x="6886575" y="5391150"/>
            <a:ext cx="142875" cy="142875"/>
          </a:xfrm>
          <a:prstGeom prst="ellipse">
            <a:avLst/>
          </a:prstGeom>
          <a:solidFill>
            <a:schemeClr val="tx1"/>
          </a:solidFill>
          <a:ln w="9525" algn="ctr">
            <a:solidFill>
              <a:schemeClr val="tx1"/>
            </a:solidFill>
            <a:round/>
            <a:headEnd/>
            <a:tailEnd/>
          </a:ln>
        </p:spPr>
        <p:txBody>
          <a:bodyPr/>
          <a:lstStyle/>
          <a:p>
            <a:pPr hangingPunct="0">
              <a:lnSpc>
                <a:spcPct val="93000"/>
              </a:lnSpc>
              <a:buClr>
                <a:srgbClr val="000000"/>
              </a:buClr>
              <a:buSzPct val="45000"/>
              <a:buFont typeface="Wingdings" pitchFamily="2" charset="2"/>
              <a:buNone/>
            </a:pPr>
            <a:endParaRPr lang="sk-SK"/>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right)">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right)">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down)">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2"/>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Grafové modely</a:t>
            </a:r>
            <a:endParaRPr lang="sk-SK" b="1" dirty="0"/>
          </a:p>
        </p:txBody>
      </p:sp>
      <p:sp>
        <p:nvSpPr>
          <p:cNvPr id="3" name="Content Placeholder 2"/>
          <p:cNvSpPr>
            <a:spLocks noGrp="1"/>
          </p:cNvSpPr>
          <p:nvPr>
            <p:ph idx="1"/>
          </p:nvPr>
        </p:nvSpPr>
        <p:spPr>
          <a:xfrm>
            <a:off x="1066800" y="2057400"/>
            <a:ext cx="7620000" cy="4068763"/>
          </a:xfrm>
        </p:spPr>
        <p:txBody>
          <a:bodyPr/>
          <a:lstStyle/>
          <a:p>
            <a:r>
              <a:rPr lang="sk-SK" sz="3000" b="1" dirty="0" smtClean="0"/>
              <a:t>m</a:t>
            </a:r>
            <a:r>
              <a:rPr lang="sk-SK" sz="3000" b="1" dirty="0" smtClean="0"/>
              <a:t>odel </a:t>
            </a:r>
            <a:r>
              <a:rPr lang="sk-SK" sz="3000" b="1" dirty="0" smtClean="0"/>
              <a:t>maximálnej entropie</a:t>
            </a:r>
          </a:p>
          <a:p>
            <a:r>
              <a:rPr lang="sk-SK" sz="3000" b="1" dirty="0" smtClean="0"/>
              <a:t>s</a:t>
            </a:r>
            <a:r>
              <a:rPr lang="sk-SK" sz="3000" b="1" dirty="0" smtClean="0"/>
              <a:t>krytý </a:t>
            </a:r>
            <a:r>
              <a:rPr lang="sk-SK" sz="3000" b="1" dirty="0" smtClean="0"/>
              <a:t>Markov model</a:t>
            </a:r>
          </a:p>
          <a:p>
            <a:r>
              <a:rPr lang="sk-SK" sz="3000" b="1" dirty="0" smtClean="0"/>
              <a:t>m</a:t>
            </a:r>
            <a:r>
              <a:rPr lang="sk-SK" sz="3000" b="1" dirty="0" smtClean="0"/>
              <a:t>odel </a:t>
            </a:r>
            <a:r>
              <a:rPr lang="sk-SK" sz="3000" b="1" dirty="0" smtClean="0"/>
              <a:t>podmienených náhodných polí</a:t>
            </a:r>
          </a:p>
          <a:p>
            <a:pPr lvl="1"/>
            <a:endParaRPr lang="sk-SK"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lstStyle/>
          <a:p>
            <a:endParaRPr lang="sk-SK"/>
          </a:p>
        </p:txBody>
      </p:sp>
      <p:pic>
        <p:nvPicPr>
          <p:cNvPr id="4098" name="Picture 2" descr="C:\Users\bubo\Pictures\CB_Intro.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Prečo?</a:t>
            </a:r>
            <a:endParaRPr lang="sk-SK" b="1" dirty="0"/>
          </a:p>
        </p:txBody>
      </p:sp>
      <p:sp>
        <p:nvSpPr>
          <p:cNvPr id="3" name="Content Placeholder 2"/>
          <p:cNvSpPr>
            <a:spLocks noGrp="1"/>
          </p:cNvSpPr>
          <p:nvPr>
            <p:ph idx="1"/>
          </p:nvPr>
        </p:nvSpPr>
        <p:spPr>
          <a:xfrm>
            <a:off x="762000" y="1600200"/>
            <a:ext cx="7924800" cy="4525963"/>
          </a:xfrm>
        </p:spPr>
        <p:txBody>
          <a:bodyPr>
            <a:normAutofit fontScale="92500" lnSpcReduction="10000"/>
          </a:bodyPr>
          <a:lstStyle/>
          <a:p>
            <a:r>
              <a:rPr lang="sk-SK" b="1" dirty="0" smtClean="0"/>
              <a:t>p</a:t>
            </a:r>
            <a:r>
              <a:rPr lang="sk-SK" b="1" dirty="0" smtClean="0"/>
              <a:t>ríliš </a:t>
            </a:r>
            <a:r>
              <a:rPr lang="sk-SK" b="1" dirty="0" smtClean="0"/>
              <a:t>mnoho informácií na Internete</a:t>
            </a:r>
          </a:p>
          <a:p>
            <a:pPr lvl="1">
              <a:buFont typeface="Arial" pitchFamily="34" charset="0"/>
              <a:buChar char="•"/>
            </a:pPr>
            <a:r>
              <a:rPr lang="sk-SK" sz="2600" dirty="0" smtClean="0"/>
              <a:t>potreba automatického spracovania</a:t>
            </a:r>
            <a:r>
              <a:rPr lang="en-US" sz="2600" dirty="0" smtClean="0"/>
              <a:t> </a:t>
            </a:r>
            <a:r>
              <a:rPr lang="sk-SK" sz="2600" dirty="0" smtClean="0"/>
              <a:t>alebo</a:t>
            </a:r>
            <a:r>
              <a:rPr lang="en-US" sz="2600" dirty="0" smtClean="0"/>
              <a:t> </a:t>
            </a:r>
            <a:r>
              <a:rPr lang="sk-SK" sz="2600" dirty="0" smtClean="0"/>
              <a:t>predspracovania údajov</a:t>
            </a:r>
          </a:p>
          <a:p>
            <a:r>
              <a:rPr lang="sk-SK" b="1" dirty="0" smtClean="0"/>
              <a:t>ú</a:t>
            </a:r>
            <a:r>
              <a:rPr lang="sk-SK" b="1" dirty="0" smtClean="0"/>
              <a:t>daje </a:t>
            </a:r>
            <a:r>
              <a:rPr lang="sk-SK" b="1" dirty="0" smtClean="0"/>
              <a:t>na Internete sú</a:t>
            </a:r>
          </a:p>
          <a:p>
            <a:pPr lvl="1">
              <a:buFont typeface="Arial" pitchFamily="34" charset="0"/>
              <a:buChar char="•"/>
            </a:pPr>
            <a:r>
              <a:rPr lang="sk-SK" sz="2600" dirty="0" smtClean="0"/>
              <a:t>n</a:t>
            </a:r>
            <a:r>
              <a:rPr lang="sk-SK" sz="2600" dirty="0" smtClean="0"/>
              <a:t>ejednotné </a:t>
            </a:r>
            <a:endParaRPr lang="sk-SK" sz="2600" dirty="0" smtClean="0"/>
          </a:p>
          <a:p>
            <a:pPr lvl="1">
              <a:buFont typeface="Arial" pitchFamily="34" charset="0"/>
              <a:buChar char="•"/>
            </a:pPr>
            <a:r>
              <a:rPr lang="sk-SK" sz="2600" dirty="0" smtClean="0"/>
              <a:t>nejednoznačné</a:t>
            </a:r>
          </a:p>
          <a:p>
            <a:pPr lvl="1">
              <a:buFont typeface="Arial" pitchFamily="34" charset="0"/>
              <a:buChar char="•"/>
            </a:pPr>
            <a:r>
              <a:rPr lang="sk-SK" sz="2600" dirty="0" smtClean="0"/>
              <a:t>r</a:t>
            </a:r>
            <a:r>
              <a:rPr lang="sk-SK" sz="2600" dirty="0" smtClean="0"/>
              <a:t>ôzne </a:t>
            </a:r>
            <a:r>
              <a:rPr lang="sk-SK" sz="2600" dirty="0" smtClean="0"/>
              <a:t>štruktúrované</a:t>
            </a:r>
          </a:p>
          <a:p>
            <a:pPr lvl="1">
              <a:buFont typeface="Arial" pitchFamily="34" charset="0"/>
              <a:buChar char="•"/>
            </a:pPr>
            <a:r>
              <a:rPr lang="sk-SK" sz="2600" dirty="0" smtClean="0"/>
              <a:t>n</a:t>
            </a:r>
            <a:r>
              <a:rPr lang="sk-SK" sz="2600" dirty="0" smtClean="0"/>
              <a:t>enormalizované </a:t>
            </a:r>
            <a:endParaRPr lang="sk-SK" sz="2600" dirty="0" smtClean="0"/>
          </a:p>
          <a:p>
            <a:pPr lvl="1">
              <a:buFont typeface="Arial" pitchFamily="34" charset="0"/>
              <a:buChar char="•"/>
            </a:pPr>
            <a:r>
              <a:rPr lang="sk-SK" sz="2600" dirty="0" smtClean="0"/>
              <a:t>u</a:t>
            </a:r>
            <a:r>
              <a:rPr lang="sk-SK" sz="2600" dirty="0" smtClean="0"/>
              <a:t>rčené </a:t>
            </a:r>
            <a:r>
              <a:rPr lang="sk-SK" sz="2600" dirty="0" smtClean="0"/>
              <a:t>pre </a:t>
            </a:r>
            <a:r>
              <a:rPr lang="sk-SK" sz="2600" dirty="0" smtClean="0"/>
              <a:t>človeka</a:t>
            </a:r>
            <a:endParaRPr lang="sk-SK" sz="2600" dirty="0" smtClean="0"/>
          </a:p>
          <a:p>
            <a:r>
              <a:rPr lang="sk-SK" b="1" dirty="0" smtClean="0"/>
              <a:t>n</a:t>
            </a:r>
            <a:r>
              <a:rPr lang="sk-SK" b="1" dirty="0" smtClean="0"/>
              <a:t>ie </a:t>
            </a:r>
            <a:r>
              <a:rPr lang="sk-SK" b="1" dirty="0" smtClean="0"/>
              <a:t>je možné „zmeniť“ celý Internet</a:t>
            </a:r>
          </a:p>
          <a:p>
            <a:pPr lvl="1"/>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5"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Extrakcia informácií</a:t>
            </a:r>
            <a:endParaRPr lang="sk-SK" b="1" dirty="0"/>
          </a:p>
        </p:txBody>
      </p:sp>
      <p:sp>
        <p:nvSpPr>
          <p:cNvPr id="4" name="Rectangle 3"/>
          <p:cNvSpPr/>
          <p:nvPr/>
        </p:nvSpPr>
        <p:spPr bwMode="auto">
          <a:xfrm>
            <a:off x="1295400" y="1724025"/>
            <a:ext cx="1571625" cy="642938"/>
          </a:xfrm>
          <a:prstGeom prst="rect">
            <a:avLst/>
          </a:prstGeom>
          <a:solidFill>
            <a:schemeClr val="tx1">
              <a:lumMod val="95000"/>
              <a:lumOff val="5000"/>
            </a:schemeClr>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b="1" dirty="0">
                <a:solidFill>
                  <a:schemeClr val="bg1"/>
                </a:solidFill>
              </a:rPr>
              <a:t>segmentácia</a:t>
            </a:r>
          </a:p>
        </p:txBody>
      </p:sp>
      <p:sp>
        <p:nvSpPr>
          <p:cNvPr id="5" name="Rectangle 4"/>
          <p:cNvSpPr/>
          <p:nvPr/>
        </p:nvSpPr>
        <p:spPr bwMode="auto">
          <a:xfrm>
            <a:off x="1295400" y="2724150"/>
            <a:ext cx="1571625" cy="642938"/>
          </a:xfrm>
          <a:prstGeom prst="rect">
            <a:avLst/>
          </a:prstGeom>
          <a:solidFill>
            <a:schemeClr val="tx1">
              <a:lumMod val="75000"/>
              <a:lumOff val="25000"/>
            </a:schemeClr>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b="1" dirty="0">
                <a:solidFill>
                  <a:schemeClr val="bg1"/>
                </a:solidFill>
              </a:rPr>
              <a:t>klasifikácia</a:t>
            </a:r>
          </a:p>
        </p:txBody>
      </p:sp>
      <p:sp>
        <p:nvSpPr>
          <p:cNvPr id="6" name="Rectangle 5"/>
          <p:cNvSpPr/>
          <p:nvPr/>
        </p:nvSpPr>
        <p:spPr bwMode="auto">
          <a:xfrm>
            <a:off x="1295400" y="5724525"/>
            <a:ext cx="1571625" cy="642938"/>
          </a:xfrm>
          <a:prstGeom prst="rect">
            <a:avLst/>
          </a:prstGeom>
          <a:solidFill>
            <a:schemeClr val="bg1">
              <a:lumMod val="65000"/>
            </a:schemeClr>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b="1" dirty="0">
                <a:solidFill>
                  <a:schemeClr val="bg1"/>
                </a:solidFill>
              </a:rPr>
              <a:t>odstránenie</a:t>
            </a:r>
          </a:p>
          <a:p>
            <a:pPr algn="ctr">
              <a:defRPr/>
            </a:pPr>
            <a:r>
              <a:rPr lang="sk-SK" b="1" dirty="0">
                <a:solidFill>
                  <a:schemeClr val="bg1"/>
                </a:solidFill>
              </a:rPr>
              <a:t>duplikácií</a:t>
            </a:r>
          </a:p>
        </p:txBody>
      </p:sp>
      <p:sp>
        <p:nvSpPr>
          <p:cNvPr id="7" name="Rectangle 6"/>
          <p:cNvSpPr/>
          <p:nvPr/>
        </p:nvSpPr>
        <p:spPr bwMode="auto">
          <a:xfrm>
            <a:off x="1295400" y="3724275"/>
            <a:ext cx="1571625" cy="642938"/>
          </a:xfrm>
          <a:prstGeom prst="rect">
            <a:avLst/>
          </a:prstGeom>
          <a:solidFill>
            <a:schemeClr val="tx1">
              <a:lumMod val="65000"/>
              <a:lumOff val="35000"/>
            </a:schemeClr>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b="1" dirty="0">
                <a:solidFill>
                  <a:schemeClr val="bg1"/>
                </a:solidFill>
              </a:rPr>
              <a:t>asociácia</a:t>
            </a:r>
          </a:p>
        </p:txBody>
      </p:sp>
      <p:sp>
        <p:nvSpPr>
          <p:cNvPr id="8" name="Rectangle 7"/>
          <p:cNvSpPr/>
          <p:nvPr/>
        </p:nvSpPr>
        <p:spPr bwMode="auto">
          <a:xfrm>
            <a:off x="1295400" y="4724400"/>
            <a:ext cx="1571625" cy="642938"/>
          </a:xfrm>
          <a:prstGeom prst="rect">
            <a:avLst/>
          </a:prstGeom>
          <a:solidFill>
            <a:schemeClr val="bg1">
              <a:lumMod val="50000"/>
            </a:schemeClr>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b="1" dirty="0">
                <a:solidFill>
                  <a:schemeClr val="bg1"/>
                </a:solidFill>
              </a:rPr>
              <a:t>normalizácia</a:t>
            </a:r>
          </a:p>
        </p:txBody>
      </p:sp>
      <p:sp>
        <p:nvSpPr>
          <p:cNvPr id="9" name="Down Arrow 8"/>
          <p:cNvSpPr/>
          <p:nvPr/>
        </p:nvSpPr>
        <p:spPr bwMode="auto">
          <a:xfrm>
            <a:off x="1724025" y="2438400"/>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Down Arrow 9"/>
          <p:cNvSpPr/>
          <p:nvPr/>
        </p:nvSpPr>
        <p:spPr bwMode="auto">
          <a:xfrm>
            <a:off x="1724025" y="3438525"/>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Down Arrow 10"/>
          <p:cNvSpPr/>
          <p:nvPr/>
        </p:nvSpPr>
        <p:spPr bwMode="auto">
          <a:xfrm>
            <a:off x="1724025" y="4438650"/>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Down Arrow 11"/>
          <p:cNvSpPr/>
          <p:nvPr/>
        </p:nvSpPr>
        <p:spPr bwMode="auto">
          <a:xfrm>
            <a:off x="1724025" y="5438775"/>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Down Arrow 12"/>
          <p:cNvSpPr/>
          <p:nvPr/>
        </p:nvSpPr>
        <p:spPr bwMode="auto">
          <a:xfrm>
            <a:off x="1724025" y="1438275"/>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4" name="Down Arrow 13"/>
          <p:cNvSpPr/>
          <p:nvPr/>
        </p:nvSpPr>
        <p:spPr bwMode="auto">
          <a:xfrm>
            <a:off x="1724025" y="6438900"/>
            <a:ext cx="642937" cy="214313"/>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5" name="Title 29"/>
          <p:cNvSpPr txBox="1">
            <a:spLocks/>
          </p:cNvSpPr>
          <p:nvPr/>
        </p:nvSpPr>
        <p:spPr>
          <a:xfrm>
            <a:off x="4295775" y="1295400"/>
            <a:ext cx="3000375" cy="64293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sk-SK" sz="2400" i="0" u="none" strike="noStrike" kern="1200" cap="none" spc="0" normalizeH="0" baseline="0" noProof="0" dirty="0" smtClean="0">
                <a:ln>
                  <a:noFill/>
                </a:ln>
                <a:solidFill>
                  <a:schemeClr val="tx1"/>
                </a:solidFill>
                <a:effectLst/>
                <a:uLnTx/>
                <a:uFillTx/>
                <a:latin typeface="+mj-lt"/>
                <a:ea typeface="+mj-ea"/>
                <a:cs typeface="+mj-cs"/>
              </a:rPr>
              <a:t>w</a:t>
            </a:r>
            <a:r>
              <a:rPr kumimoji="0" lang="en-US" sz="2400" i="0" u="none" strike="noStrike" kern="1200" cap="none" spc="0" normalizeH="0" baseline="0" noProof="0" dirty="0" err="1" smtClean="0">
                <a:ln>
                  <a:noFill/>
                </a:ln>
                <a:solidFill>
                  <a:schemeClr val="tx1"/>
                </a:solidFill>
                <a:effectLst/>
                <a:uLnTx/>
                <a:uFillTx/>
                <a:latin typeface="+mj-lt"/>
                <a:ea typeface="+mj-ea"/>
                <a:cs typeface="+mj-cs"/>
              </a:rPr>
              <a:t>ebov</a:t>
            </a:r>
            <a:r>
              <a:rPr kumimoji="0" lang="sk-SK" sz="2400" i="0" u="none" strike="noStrike" kern="1200" cap="none" spc="0" normalizeH="0" baseline="0" noProof="0" dirty="0" smtClean="0">
                <a:ln>
                  <a:noFill/>
                </a:ln>
                <a:solidFill>
                  <a:schemeClr val="tx1"/>
                </a:solidFill>
                <a:effectLst/>
                <a:uLnTx/>
                <a:uFillTx/>
                <a:latin typeface="+mj-lt"/>
                <a:ea typeface="+mj-ea"/>
                <a:cs typeface="+mj-cs"/>
              </a:rPr>
              <a:t>á stránka</a:t>
            </a:r>
          </a:p>
        </p:txBody>
      </p:sp>
      <p:sp>
        <p:nvSpPr>
          <p:cNvPr id="16" name="Title 29"/>
          <p:cNvSpPr txBox="1">
            <a:spLocks/>
          </p:cNvSpPr>
          <p:nvPr/>
        </p:nvSpPr>
        <p:spPr bwMode="auto">
          <a:xfrm>
            <a:off x="4295775" y="2224088"/>
            <a:ext cx="3786187" cy="642937"/>
          </a:xfrm>
          <a:prstGeom prst="rect">
            <a:avLst/>
          </a:prstGeom>
          <a:noFill/>
          <a:ln w="9525">
            <a:noFill/>
            <a:round/>
            <a:headEnd/>
            <a:tailEnd/>
          </a:ln>
        </p:spPr>
        <p:txBody>
          <a:bodyPr lIns="0" tIns="0" rIns="0" bIns="0" anchor="ctr"/>
          <a:lstStyle/>
          <a:p>
            <a:pPr eaLnBrk="0">
              <a:defRPr/>
            </a:pPr>
            <a:r>
              <a:rPr lang="sk-SK" sz="2400" kern="0" dirty="0" smtClean="0">
                <a:solidFill>
                  <a:srgbClr val="000000"/>
                </a:solidFill>
                <a:latin typeface="+mj-lt"/>
                <a:ea typeface="+mj-ea"/>
                <a:cs typeface="+mj-cs"/>
              </a:rPr>
              <a:t>sekvencie </a:t>
            </a:r>
            <a:r>
              <a:rPr lang="sk-SK" sz="2400" kern="0" dirty="0">
                <a:solidFill>
                  <a:srgbClr val="000000"/>
                </a:solidFill>
                <a:latin typeface="+mj-lt"/>
                <a:ea typeface="+mj-ea"/>
                <a:cs typeface="+mj-cs"/>
              </a:rPr>
              <a:t>segmentov</a:t>
            </a:r>
          </a:p>
        </p:txBody>
      </p:sp>
      <p:sp>
        <p:nvSpPr>
          <p:cNvPr id="17" name="Title 29"/>
          <p:cNvSpPr txBox="1">
            <a:spLocks/>
          </p:cNvSpPr>
          <p:nvPr/>
        </p:nvSpPr>
        <p:spPr bwMode="auto">
          <a:xfrm>
            <a:off x="4300538" y="3152775"/>
            <a:ext cx="5072062" cy="642938"/>
          </a:xfrm>
          <a:prstGeom prst="rect">
            <a:avLst/>
          </a:prstGeom>
          <a:noFill/>
          <a:ln w="9525">
            <a:noFill/>
            <a:round/>
            <a:headEnd/>
            <a:tailEnd/>
          </a:ln>
        </p:spPr>
        <p:txBody>
          <a:bodyPr lIns="0" tIns="0" rIns="0" bIns="0" anchor="ctr"/>
          <a:lstStyle/>
          <a:p>
            <a:pPr eaLnBrk="0">
              <a:defRPr/>
            </a:pPr>
            <a:r>
              <a:rPr lang="sk-SK" sz="2400" kern="0" dirty="0" smtClean="0">
                <a:solidFill>
                  <a:srgbClr val="000000"/>
                </a:solidFill>
                <a:latin typeface="+mj-lt"/>
                <a:ea typeface="+mj-ea"/>
                <a:cs typeface="+mj-cs"/>
              </a:rPr>
              <a:t>sekvencie </a:t>
            </a:r>
            <a:r>
              <a:rPr lang="sk-SK" sz="2400" kern="0" dirty="0">
                <a:solidFill>
                  <a:srgbClr val="000000"/>
                </a:solidFill>
                <a:latin typeface="+mj-lt"/>
                <a:ea typeface="+mj-ea"/>
                <a:cs typeface="+mj-cs"/>
              </a:rPr>
              <a:t>klasifikovaných segmentov</a:t>
            </a:r>
          </a:p>
        </p:txBody>
      </p:sp>
      <p:sp>
        <p:nvSpPr>
          <p:cNvPr id="18" name="Title 29"/>
          <p:cNvSpPr txBox="1">
            <a:spLocks/>
          </p:cNvSpPr>
          <p:nvPr/>
        </p:nvSpPr>
        <p:spPr bwMode="auto">
          <a:xfrm>
            <a:off x="4300538" y="4152900"/>
            <a:ext cx="5072062" cy="642938"/>
          </a:xfrm>
          <a:prstGeom prst="rect">
            <a:avLst/>
          </a:prstGeom>
          <a:noFill/>
          <a:ln w="9525">
            <a:noFill/>
            <a:round/>
            <a:headEnd/>
            <a:tailEnd/>
          </a:ln>
        </p:spPr>
        <p:txBody>
          <a:bodyPr lIns="0" tIns="0" rIns="0" bIns="0" anchor="ctr"/>
          <a:lstStyle/>
          <a:p>
            <a:pPr eaLnBrk="0">
              <a:defRPr/>
            </a:pPr>
            <a:r>
              <a:rPr lang="sk-SK" sz="2400" kern="0" dirty="0">
                <a:solidFill>
                  <a:srgbClr val="000000"/>
                </a:solidFill>
                <a:latin typeface="+mj-lt"/>
                <a:ea typeface="+mj-ea"/>
                <a:cs typeface="+mj-cs"/>
              </a:rPr>
              <a:t>sémantické objekty</a:t>
            </a:r>
          </a:p>
        </p:txBody>
      </p:sp>
      <p:sp>
        <p:nvSpPr>
          <p:cNvPr id="19" name="Title 29"/>
          <p:cNvSpPr txBox="1">
            <a:spLocks/>
          </p:cNvSpPr>
          <p:nvPr/>
        </p:nvSpPr>
        <p:spPr bwMode="auto">
          <a:xfrm>
            <a:off x="4300538" y="5081588"/>
            <a:ext cx="5072062" cy="642937"/>
          </a:xfrm>
          <a:prstGeom prst="rect">
            <a:avLst/>
          </a:prstGeom>
          <a:noFill/>
          <a:ln w="9525">
            <a:noFill/>
            <a:round/>
            <a:headEnd/>
            <a:tailEnd/>
          </a:ln>
        </p:spPr>
        <p:txBody>
          <a:bodyPr lIns="0" tIns="0" rIns="0" bIns="0" anchor="ctr"/>
          <a:lstStyle/>
          <a:p>
            <a:pPr eaLnBrk="0">
              <a:defRPr/>
            </a:pPr>
            <a:r>
              <a:rPr lang="sk-SK" sz="2400" kern="0" dirty="0">
                <a:solidFill>
                  <a:srgbClr val="000000"/>
                </a:solidFill>
                <a:latin typeface="+mj-lt"/>
                <a:ea typeface="+mj-ea"/>
                <a:cs typeface="+mj-cs"/>
              </a:rPr>
              <a:t>jednotný tvar objektov</a:t>
            </a:r>
          </a:p>
        </p:txBody>
      </p:sp>
      <p:sp>
        <p:nvSpPr>
          <p:cNvPr id="20" name="Title 29"/>
          <p:cNvSpPr txBox="1">
            <a:spLocks/>
          </p:cNvSpPr>
          <p:nvPr/>
        </p:nvSpPr>
        <p:spPr bwMode="auto">
          <a:xfrm>
            <a:off x="4300538" y="6010275"/>
            <a:ext cx="5072062" cy="642938"/>
          </a:xfrm>
          <a:prstGeom prst="rect">
            <a:avLst/>
          </a:prstGeom>
          <a:noFill/>
          <a:ln w="9525">
            <a:noFill/>
            <a:round/>
            <a:headEnd/>
            <a:tailEnd/>
          </a:ln>
        </p:spPr>
        <p:txBody>
          <a:bodyPr lIns="0" tIns="0" rIns="0" bIns="0" anchor="ctr"/>
          <a:lstStyle/>
          <a:p>
            <a:pPr eaLnBrk="0">
              <a:defRPr/>
            </a:pPr>
            <a:r>
              <a:rPr lang="sk-SK" sz="2400" kern="0" dirty="0">
                <a:solidFill>
                  <a:srgbClr val="000000"/>
                </a:solidFill>
                <a:latin typeface="+mj-lt"/>
                <a:ea typeface="+mj-ea"/>
                <a:cs typeface="+mj-cs"/>
              </a:rPr>
              <a:t>polia v databáze</a:t>
            </a:r>
          </a:p>
        </p:txBody>
      </p:sp>
      <p:cxnSp>
        <p:nvCxnSpPr>
          <p:cNvPr id="21" name="Straight Arrow Connector 20"/>
          <p:cNvCxnSpPr/>
          <p:nvPr/>
        </p:nvCxnSpPr>
        <p:spPr bwMode="auto">
          <a:xfrm rot="10800000">
            <a:off x="3081337" y="1509713"/>
            <a:ext cx="1071563" cy="71437"/>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bwMode="auto">
          <a:xfrm rot="10800000">
            <a:off x="3081337" y="2509838"/>
            <a:ext cx="1071563" cy="71437"/>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bwMode="auto">
          <a:xfrm rot="10800000">
            <a:off x="3081337" y="3509963"/>
            <a:ext cx="1071563" cy="0"/>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bwMode="auto">
          <a:xfrm rot="10800000">
            <a:off x="3081337" y="4510088"/>
            <a:ext cx="1071563" cy="0"/>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bwMode="auto">
          <a:xfrm rot="10800000" flipV="1">
            <a:off x="3081337" y="5438775"/>
            <a:ext cx="1071563" cy="71438"/>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bwMode="auto">
          <a:xfrm rot="10800000" flipV="1">
            <a:off x="3081337" y="6367463"/>
            <a:ext cx="1071563" cy="71437"/>
          </a:xfrm>
          <a:prstGeom prst="straightConnector1">
            <a:avLst/>
          </a:prstGeom>
          <a:ln w="28575">
            <a:headEnd type="none" w="med" len="med"/>
            <a:tailEnd type="stealth" w="lg" len="lg"/>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Picture 75" descr="D:\Presentations\198992659_dac91a1bd2_o.jpg"/>
          <p:cNvPicPr>
            <a:picLocks noChangeAspect="1" noChangeArrowheads="1"/>
          </p:cNvPicPr>
          <p:nvPr/>
        </p:nvPicPr>
        <p:blipFill>
          <a:blip r:embed="rId2"/>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a:xfrm>
            <a:off x="457200" y="274638"/>
            <a:ext cx="8382000" cy="1143000"/>
          </a:xfrm>
        </p:spPr>
        <p:txBody>
          <a:bodyPr/>
          <a:lstStyle/>
          <a:p>
            <a:pPr algn="r"/>
            <a:r>
              <a:rPr lang="sk-SK" b="1" dirty="0" smtClean="0"/>
              <a:t>Podmienené náhodné polia</a:t>
            </a:r>
            <a:endParaRPr lang="sk-SK" b="1" dirty="0"/>
          </a:p>
        </p:txBody>
      </p:sp>
      <p:sp>
        <p:nvSpPr>
          <p:cNvPr id="40" name="Right Arrow 39"/>
          <p:cNvSpPr/>
          <p:nvPr/>
        </p:nvSpPr>
        <p:spPr bwMode="auto">
          <a:xfrm>
            <a:off x="1676399" y="2163762"/>
            <a:ext cx="466725" cy="503238"/>
          </a:xfrm>
          <a:prstGeom prst="right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a:p>
        </p:txBody>
      </p:sp>
      <p:sp>
        <p:nvSpPr>
          <p:cNvPr id="41" name="Right Arrow 40"/>
          <p:cNvSpPr/>
          <p:nvPr/>
        </p:nvSpPr>
        <p:spPr bwMode="auto">
          <a:xfrm>
            <a:off x="1676400" y="4343400"/>
            <a:ext cx="461963" cy="512763"/>
          </a:xfrm>
          <a:prstGeom prst="right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sk-SK"/>
          </a:p>
        </p:txBody>
      </p:sp>
      <p:sp>
        <p:nvSpPr>
          <p:cNvPr id="42" name="Rectangle 2"/>
          <p:cNvSpPr txBox="1">
            <a:spLocks noChangeArrowheads="1"/>
          </p:cNvSpPr>
          <p:nvPr/>
        </p:nvSpPr>
        <p:spPr bwMode="auto">
          <a:xfrm>
            <a:off x="381000" y="2057400"/>
            <a:ext cx="1285875" cy="671513"/>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a:solidFill>
                  <a:srgbClr val="000000"/>
                </a:solidFill>
              </a:rPr>
              <a:t>Značky</a:t>
            </a:r>
            <a:endParaRPr lang="en-GB" sz="2800" b="1" kern="0" dirty="0">
              <a:solidFill>
                <a:srgbClr val="000000"/>
              </a:solidFill>
              <a:latin typeface="+mj-lt"/>
              <a:ea typeface="+mj-ea"/>
              <a:cs typeface="+mj-cs"/>
            </a:endParaRPr>
          </a:p>
        </p:txBody>
      </p:sp>
      <p:sp>
        <p:nvSpPr>
          <p:cNvPr id="43" name="Rectangle 2"/>
          <p:cNvSpPr txBox="1">
            <a:spLocks noChangeArrowheads="1"/>
          </p:cNvSpPr>
          <p:nvPr/>
        </p:nvSpPr>
        <p:spPr bwMode="auto">
          <a:xfrm>
            <a:off x="304800" y="4191000"/>
            <a:ext cx="1285875" cy="671513"/>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smtClean="0">
                <a:solidFill>
                  <a:srgbClr val="000000"/>
                </a:solidFill>
              </a:rPr>
              <a:t>Vstupy</a:t>
            </a:r>
            <a:endParaRPr lang="en-GB" sz="2800" b="1" kern="0" dirty="0">
              <a:solidFill>
                <a:srgbClr val="000000"/>
              </a:solidFill>
              <a:latin typeface="+mj-lt"/>
              <a:ea typeface="+mj-ea"/>
              <a:cs typeface="+mj-cs"/>
            </a:endParaRPr>
          </a:p>
        </p:txBody>
      </p:sp>
      <p:sp>
        <p:nvSpPr>
          <p:cNvPr id="44" name="Rectangle 2"/>
          <p:cNvSpPr txBox="1">
            <a:spLocks noChangeArrowheads="1"/>
          </p:cNvSpPr>
          <p:nvPr/>
        </p:nvSpPr>
        <p:spPr bwMode="auto">
          <a:xfrm>
            <a:off x="2182813" y="4836634"/>
            <a:ext cx="100012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a:solidFill>
                  <a:srgbClr val="000000"/>
                </a:solidFill>
                <a:latin typeface="+mj-lt"/>
                <a:ea typeface="+mj-ea"/>
                <a:cs typeface="+mj-cs"/>
              </a:rPr>
              <a:t>I</a:t>
            </a:r>
            <a:endParaRPr lang="en-GB" sz="2400" b="1" kern="0" dirty="0">
              <a:solidFill>
                <a:srgbClr val="000000"/>
              </a:solidFill>
              <a:latin typeface="+mj-lt"/>
              <a:ea typeface="+mj-ea"/>
              <a:cs typeface="+mj-cs"/>
            </a:endParaRPr>
          </a:p>
        </p:txBody>
      </p:sp>
      <p:sp>
        <p:nvSpPr>
          <p:cNvPr id="45" name="Rectangle 2"/>
          <p:cNvSpPr txBox="1">
            <a:spLocks noChangeArrowheads="1"/>
          </p:cNvSpPr>
          <p:nvPr/>
        </p:nvSpPr>
        <p:spPr bwMode="auto">
          <a:xfrm>
            <a:off x="3284056" y="4810258"/>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err="1">
                <a:solidFill>
                  <a:srgbClr val="000000"/>
                </a:solidFill>
                <a:latin typeface="+mj-lt"/>
                <a:ea typeface="+mj-ea"/>
                <a:cs typeface="+mj-cs"/>
              </a:rPr>
              <a:t>really</a:t>
            </a:r>
            <a:endParaRPr lang="en-GB" sz="2400" b="1" kern="0" dirty="0">
              <a:solidFill>
                <a:srgbClr val="000000"/>
              </a:solidFill>
              <a:latin typeface="+mj-lt"/>
              <a:ea typeface="+mj-ea"/>
              <a:cs typeface="+mj-cs"/>
            </a:endParaRPr>
          </a:p>
        </p:txBody>
      </p:sp>
      <p:sp>
        <p:nvSpPr>
          <p:cNvPr id="46" name="Rectangle 2"/>
          <p:cNvSpPr txBox="1">
            <a:spLocks noChangeArrowheads="1"/>
          </p:cNvSpPr>
          <p:nvPr/>
        </p:nvSpPr>
        <p:spPr bwMode="auto">
          <a:xfrm>
            <a:off x="4800600" y="4812320"/>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err="1">
                <a:solidFill>
                  <a:srgbClr val="000000"/>
                </a:solidFill>
                <a:latin typeface="+mj-lt"/>
                <a:ea typeface="+mj-ea"/>
                <a:cs typeface="+mj-cs"/>
              </a:rPr>
              <a:t>like</a:t>
            </a:r>
            <a:endParaRPr lang="en-GB" sz="2400" b="1" kern="0" dirty="0">
              <a:solidFill>
                <a:srgbClr val="000000"/>
              </a:solidFill>
              <a:latin typeface="+mj-lt"/>
              <a:ea typeface="+mj-ea"/>
              <a:cs typeface="+mj-cs"/>
            </a:endParaRPr>
          </a:p>
        </p:txBody>
      </p:sp>
      <p:sp>
        <p:nvSpPr>
          <p:cNvPr id="47" name="Rectangle 2"/>
          <p:cNvSpPr txBox="1">
            <a:spLocks noChangeArrowheads="1"/>
          </p:cNvSpPr>
          <p:nvPr/>
        </p:nvSpPr>
        <p:spPr bwMode="auto">
          <a:xfrm>
            <a:off x="6248400" y="4953000"/>
            <a:ext cx="2068513" cy="884238"/>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err="1">
                <a:solidFill>
                  <a:srgbClr val="000000"/>
                </a:solidFill>
                <a:latin typeface="+mj-lt"/>
                <a:ea typeface="+mj-ea"/>
                <a:cs typeface="+mj-cs"/>
              </a:rPr>
              <a:t>computers</a:t>
            </a:r>
            <a:endParaRPr lang="en-GB" sz="2400" b="1" kern="0" dirty="0">
              <a:solidFill>
                <a:srgbClr val="000000"/>
              </a:solidFill>
              <a:latin typeface="+mj-lt"/>
              <a:ea typeface="+mj-ea"/>
              <a:cs typeface="+mj-cs"/>
            </a:endParaRPr>
          </a:p>
        </p:txBody>
      </p:sp>
      <p:sp>
        <p:nvSpPr>
          <p:cNvPr id="48" name="Oval 4"/>
          <p:cNvSpPr>
            <a:spLocks noChangeArrowheads="1"/>
          </p:cNvSpPr>
          <p:nvPr/>
        </p:nvSpPr>
        <p:spPr bwMode="auto">
          <a:xfrm>
            <a:off x="2305050" y="1981201"/>
            <a:ext cx="742950" cy="761999"/>
          </a:xfrm>
          <a:prstGeom prst="ellipse">
            <a:avLst/>
          </a:prstGeom>
          <a:solidFill>
            <a:srgbClr val="CCFFFF"/>
          </a:solidFill>
          <a:ln w="9525">
            <a:solidFill>
              <a:schemeClr val="tx1"/>
            </a:solidFill>
            <a:round/>
            <a:headEnd/>
            <a:tailEnd/>
          </a:ln>
        </p:spPr>
        <p:txBody>
          <a:bodyPr wrap="none" anchor="ctr"/>
          <a:lstStyle/>
          <a:p>
            <a:pPr algn="ctr"/>
            <a:endParaRPr lang="sk-SK" sz="2000" b="1"/>
          </a:p>
        </p:txBody>
      </p:sp>
      <p:sp>
        <p:nvSpPr>
          <p:cNvPr id="49" name="Oval 5"/>
          <p:cNvSpPr>
            <a:spLocks noChangeArrowheads="1"/>
          </p:cNvSpPr>
          <p:nvPr/>
        </p:nvSpPr>
        <p:spPr bwMode="auto">
          <a:xfrm>
            <a:off x="2303463" y="4214448"/>
            <a:ext cx="744537" cy="747713"/>
          </a:xfrm>
          <a:prstGeom prst="ellipse">
            <a:avLst/>
          </a:prstGeom>
          <a:solidFill>
            <a:schemeClr val="bg1"/>
          </a:solidFill>
          <a:ln w="9525">
            <a:solidFill>
              <a:schemeClr val="tx1"/>
            </a:solidFill>
            <a:round/>
            <a:headEnd/>
            <a:tailEnd/>
          </a:ln>
        </p:spPr>
        <p:txBody>
          <a:bodyPr wrap="none" anchor="ctr"/>
          <a:lstStyle/>
          <a:p>
            <a:pPr algn="ctr"/>
            <a:endParaRPr lang="sk-SK" sz="2400" b="1"/>
          </a:p>
        </p:txBody>
      </p:sp>
      <p:sp>
        <p:nvSpPr>
          <p:cNvPr id="50" name="Line 6"/>
          <p:cNvSpPr>
            <a:spLocks noChangeShapeType="1"/>
          </p:cNvSpPr>
          <p:nvPr/>
        </p:nvSpPr>
        <p:spPr bwMode="auto">
          <a:xfrm flipV="1">
            <a:off x="2684098" y="2750777"/>
            <a:ext cx="0" cy="1439862"/>
          </a:xfrm>
          <a:prstGeom prst="line">
            <a:avLst/>
          </a:prstGeom>
          <a:noFill/>
          <a:ln w="9525">
            <a:solidFill>
              <a:schemeClr val="tx1"/>
            </a:solidFill>
            <a:round/>
            <a:headEnd/>
            <a:tailEnd type="none" w="lg" len="lg"/>
          </a:ln>
        </p:spPr>
        <p:txBody>
          <a:bodyPr/>
          <a:lstStyle/>
          <a:p>
            <a:endParaRPr lang="sk-SK"/>
          </a:p>
        </p:txBody>
      </p:sp>
      <p:sp>
        <p:nvSpPr>
          <p:cNvPr id="51" name="Oval 7"/>
          <p:cNvSpPr>
            <a:spLocks noChangeArrowheads="1"/>
          </p:cNvSpPr>
          <p:nvPr/>
        </p:nvSpPr>
        <p:spPr bwMode="auto">
          <a:xfrm>
            <a:off x="3782037" y="1981201"/>
            <a:ext cx="763587" cy="762000"/>
          </a:xfrm>
          <a:prstGeom prst="ellipse">
            <a:avLst/>
          </a:prstGeom>
          <a:solidFill>
            <a:srgbClr val="CCFFFF"/>
          </a:solidFill>
          <a:ln w="9525">
            <a:solidFill>
              <a:schemeClr val="tx1"/>
            </a:solidFill>
            <a:round/>
            <a:headEnd/>
            <a:tailEnd/>
          </a:ln>
        </p:spPr>
        <p:txBody>
          <a:bodyPr wrap="none" anchor="ctr"/>
          <a:lstStyle/>
          <a:p>
            <a:pPr algn="ctr"/>
            <a:endParaRPr lang="sk-SK" sz="2000" b="1"/>
          </a:p>
        </p:txBody>
      </p:sp>
      <p:sp>
        <p:nvSpPr>
          <p:cNvPr id="52" name="Oval 8"/>
          <p:cNvSpPr>
            <a:spLocks noChangeArrowheads="1"/>
          </p:cNvSpPr>
          <p:nvPr/>
        </p:nvSpPr>
        <p:spPr bwMode="auto">
          <a:xfrm>
            <a:off x="3762865" y="4199792"/>
            <a:ext cx="765175" cy="747713"/>
          </a:xfrm>
          <a:prstGeom prst="ellipse">
            <a:avLst/>
          </a:prstGeom>
          <a:solidFill>
            <a:schemeClr val="bg1"/>
          </a:solidFill>
          <a:ln w="9525">
            <a:solidFill>
              <a:schemeClr val="tx1"/>
            </a:solidFill>
            <a:round/>
            <a:headEnd/>
            <a:tailEnd/>
          </a:ln>
        </p:spPr>
        <p:txBody>
          <a:bodyPr wrap="none" anchor="ctr"/>
          <a:lstStyle/>
          <a:p>
            <a:pPr algn="ctr"/>
            <a:endParaRPr lang="sk-SK" sz="2400" b="1"/>
          </a:p>
        </p:txBody>
      </p:sp>
      <p:sp>
        <p:nvSpPr>
          <p:cNvPr id="53" name="Line 9"/>
          <p:cNvSpPr>
            <a:spLocks noChangeShapeType="1"/>
          </p:cNvSpPr>
          <p:nvPr/>
        </p:nvSpPr>
        <p:spPr bwMode="auto">
          <a:xfrm flipV="1">
            <a:off x="4138248" y="2754928"/>
            <a:ext cx="0" cy="1439862"/>
          </a:xfrm>
          <a:prstGeom prst="line">
            <a:avLst/>
          </a:prstGeom>
          <a:noFill/>
          <a:ln w="9525">
            <a:solidFill>
              <a:schemeClr val="tx1"/>
            </a:solidFill>
            <a:round/>
            <a:headEnd/>
            <a:tailEnd type="none" w="lg" len="lg"/>
          </a:ln>
        </p:spPr>
        <p:txBody>
          <a:bodyPr/>
          <a:lstStyle/>
          <a:p>
            <a:endParaRPr lang="sk-SK"/>
          </a:p>
        </p:txBody>
      </p:sp>
      <p:sp>
        <p:nvSpPr>
          <p:cNvPr id="54" name="Oval 10"/>
          <p:cNvSpPr>
            <a:spLocks noChangeArrowheads="1"/>
          </p:cNvSpPr>
          <p:nvPr/>
        </p:nvSpPr>
        <p:spPr bwMode="auto">
          <a:xfrm>
            <a:off x="5287112" y="1981201"/>
            <a:ext cx="782637" cy="762000"/>
          </a:xfrm>
          <a:prstGeom prst="ellipse">
            <a:avLst/>
          </a:prstGeom>
          <a:solidFill>
            <a:srgbClr val="CCFFFF"/>
          </a:solidFill>
          <a:ln w="9525">
            <a:solidFill>
              <a:schemeClr val="tx1"/>
            </a:solidFill>
            <a:round/>
            <a:headEnd/>
            <a:tailEnd/>
          </a:ln>
        </p:spPr>
        <p:txBody>
          <a:bodyPr wrap="none" anchor="ctr"/>
          <a:lstStyle/>
          <a:p>
            <a:pPr algn="ctr"/>
            <a:endParaRPr lang="sk-SK" sz="2000" b="1"/>
          </a:p>
        </p:txBody>
      </p:sp>
      <p:sp>
        <p:nvSpPr>
          <p:cNvPr id="55" name="Oval 11"/>
          <p:cNvSpPr>
            <a:spLocks noChangeArrowheads="1"/>
          </p:cNvSpPr>
          <p:nvPr/>
        </p:nvSpPr>
        <p:spPr bwMode="auto">
          <a:xfrm>
            <a:off x="5257800" y="4191000"/>
            <a:ext cx="860425" cy="823913"/>
          </a:xfrm>
          <a:prstGeom prst="ellipse">
            <a:avLst/>
          </a:prstGeom>
          <a:solidFill>
            <a:schemeClr val="bg1"/>
          </a:solidFill>
          <a:ln w="9525">
            <a:solidFill>
              <a:schemeClr val="tx1"/>
            </a:solidFill>
            <a:round/>
            <a:headEnd/>
            <a:tailEnd/>
          </a:ln>
        </p:spPr>
        <p:txBody>
          <a:bodyPr wrap="none" anchor="ctr"/>
          <a:lstStyle/>
          <a:p>
            <a:pPr algn="ctr"/>
            <a:endParaRPr lang="sk-SK" sz="2400" b="1"/>
          </a:p>
        </p:txBody>
      </p:sp>
      <p:sp>
        <p:nvSpPr>
          <p:cNvPr id="56" name="Line 12"/>
          <p:cNvSpPr>
            <a:spLocks noChangeShapeType="1"/>
          </p:cNvSpPr>
          <p:nvPr/>
        </p:nvSpPr>
        <p:spPr bwMode="auto">
          <a:xfrm flipV="1">
            <a:off x="5682760" y="2743200"/>
            <a:ext cx="0" cy="1439862"/>
          </a:xfrm>
          <a:prstGeom prst="line">
            <a:avLst/>
          </a:prstGeom>
          <a:noFill/>
          <a:ln w="9525">
            <a:solidFill>
              <a:schemeClr val="tx1"/>
            </a:solidFill>
            <a:round/>
            <a:headEnd/>
            <a:tailEnd type="none" w="lg" len="lg"/>
          </a:ln>
        </p:spPr>
        <p:txBody>
          <a:bodyPr/>
          <a:lstStyle/>
          <a:p>
            <a:endParaRPr lang="sk-SK"/>
          </a:p>
        </p:txBody>
      </p:sp>
      <p:sp>
        <p:nvSpPr>
          <p:cNvPr id="57" name="Oval 13"/>
          <p:cNvSpPr>
            <a:spLocks noChangeArrowheads="1"/>
          </p:cNvSpPr>
          <p:nvPr/>
        </p:nvSpPr>
        <p:spPr bwMode="auto">
          <a:xfrm>
            <a:off x="6811112" y="1981201"/>
            <a:ext cx="803275" cy="762000"/>
          </a:xfrm>
          <a:prstGeom prst="ellipse">
            <a:avLst/>
          </a:prstGeom>
          <a:solidFill>
            <a:srgbClr val="CCFFFF"/>
          </a:solidFill>
          <a:ln w="9525">
            <a:solidFill>
              <a:schemeClr val="tx1"/>
            </a:solidFill>
            <a:round/>
            <a:headEnd/>
            <a:tailEnd/>
          </a:ln>
        </p:spPr>
        <p:txBody>
          <a:bodyPr wrap="none" anchor="ctr"/>
          <a:lstStyle/>
          <a:p>
            <a:pPr algn="ctr"/>
            <a:endParaRPr lang="sk-SK" sz="2000" b="1"/>
          </a:p>
        </p:txBody>
      </p:sp>
      <p:sp>
        <p:nvSpPr>
          <p:cNvPr id="58" name="Oval 14"/>
          <p:cNvSpPr>
            <a:spLocks noChangeArrowheads="1"/>
          </p:cNvSpPr>
          <p:nvPr/>
        </p:nvSpPr>
        <p:spPr bwMode="auto">
          <a:xfrm>
            <a:off x="6831624" y="4191000"/>
            <a:ext cx="804862" cy="823913"/>
          </a:xfrm>
          <a:prstGeom prst="ellipse">
            <a:avLst/>
          </a:prstGeom>
          <a:solidFill>
            <a:schemeClr val="bg1"/>
          </a:solidFill>
          <a:ln w="9525">
            <a:solidFill>
              <a:schemeClr val="tx1"/>
            </a:solidFill>
            <a:round/>
            <a:headEnd/>
            <a:tailEnd/>
          </a:ln>
        </p:spPr>
        <p:txBody>
          <a:bodyPr wrap="none" anchor="ctr"/>
          <a:lstStyle/>
          <a:p>
            <a:pPr algn="ctr"/>
            <a:endParaRPr lang="sk-SK" sz="2400" b="1"/>
          </a:p>
        </p:txBody>
      </p:sp>
      <p:sp>
        <p:nvSpPr>
          <p:cNvPr id="59" name="Line 15"/>
          <p:cNvSpPr>
            <a:spLocks noChangeShapeType="1"/>
          </p:cNvSpPr>
          <p:nvPr/>
        </p:nvSpPr>
        <p:spPr bwMode="auto">
          <a:xfrm flipV="1">
            <a:off x="7233136" y="2766648"/>
            <a:ext cx="0" cy="1439862"/>
          </a:xfrm>
          <a:prstGeom prst="line">
            <a:avLst/>
          </a:prstGeom>
          <a:noFill/>
          <a:ln w="9525">
            <a:solidFill>
              <a:schemeClr val="tx1"/>
            </a:solidFill>
            <a:round/>
            <a:headEnd/>
            <a:tailEnd type="none" w="lg" len="lg"/>
          </a:ln>
        </p:spPr>
        <p:txBody>
          <a:bodyPr/>
          <a:lstStyle/>
          <a:p>
            <a:endParaRPr lang="sk-SK"/>
          </a:p>
        </p:txBody>
      </p:sp>
      <p:sp>
        <p:nvSpPr>
          <p:cNvPr id="60" name="Line 16"/>
          <p:cNvSpPr>
            <a:spLocks noChangeShapeType="1"/>
          </p:cNvSpPr>
          <p:nvPr/>
        </p:nvSpPr>
        <p:spPr bwMode="auto">
          <a:xfrm>
            <a:off x="3048000" y="2413000"/>
            <a:ext cx="720725" cy="0"/>
          </a:xfrm>
          <a:prstGeom prst="line">
            <a:avLst/>
          </a:prstGeom>
          <a:noFill/>
          <a:ln w="9525">
            <a:solidFill>
              <a:schemeClr val="tx1"/>
            </a:solidFill>
            <a:round/>
            <a:headEnd/>
            <a:tailEnd/>
          </a:ln>
        </p:spPr>
        <p:txBody>
          <a:bodyPr/>
          <a:lstStyle/>
          <a:p>
            <a:endParaRPr lang="sk-SK"/>
          </a:p>
        </p:txBody>
      </p:sp>
      <p:sp>
        <p:nvSpPr>
          <p:cNvPr id="61" name="Line 17"/>
          <p:cNvSpPr>
            <a:spLocks noChangeShapeType="1"/>
          </p:cNvSpPr>
          <p:nvPr/>
        </p:nvSpPr>
        <p:spPr bwMode="auto">
          <a:xfrm>
            <a:off x="4563208" y="2413000"/>
            <a:ext cx="720725" cy="0"/>
          </a:xfrm>
          <a:prstGeom prst="line">
            <a:avLst/>
          </a:prstGeom>
          <a:noFill/>
          <a:ln w="9525">
            <a:solidFill>
              <a:schemeClr val="tx1"/>
            </a:solidFill>
            <a:round/>
            <a:headEnd/>
            <a:tailEnd/>
          </a:ln>
        </p:spPr>
        <p:txBody>
          <a:bodyPr/>
          <a:lstStyle/>
          <a:p>
            <a:endParaRPr lang="sk-SK"/>
          </a:p>
        </p:txBody>
      </p:sp>
      <p:sp>
        <p:nvSpPr>
          <p:cNvPr id="62" name="Line 18"/>
          <p:cNvSpPr>
            <a:spLocks noChangeShapeType="1"/>
          </p:cNvSpPr>
          <p:nvPr/>
        </p:nvSpPr>
        <p:spPr bwMode="auto">
          <a:xfrm>
            <a:off x="6084280" y="2412024"/>
            <a:ext cx="719138" cy="0"/>
          </a:xfrm>
          <a:prstGeom prst="line">
            <a:avLst/>
          </a:prstGeom>
          <a:noFill/>
          <a:ln w="9525">
            <a:solidFill>
              <a:schemeClr val="tx1"/>
            </a:solidFill>
            <a:round/>
            <a:headEnd/>
            <a:tailEnd/>
          </a:ln>
        </p:spPr>
        <p:txBody>
          <a:bodyPr/>
          <a:lstStyle/>
          <a:p>
            <a:endParaRPr lang="sk-SK"/>
          </a:p>
        </p:txBody>
      </p:sp>
      <p:sp>
        <p:nvSpPr>
          <p:cNvPr id="63" name="Rectangle 19"/>
          <p:cNvSpPr>
            <a:spLocks noChangeArrowheads="1"/>
          </p:cNvSpPr>
          <p:nvPr/>
        </p:nvSpPr>
        <p:spPr bwMode="auto">
          <a:xfrm>
            <a:off x="1264259" y="5369168"/>
            <a:ext cx="1947861" cy="806450"/>
          </a:xfrm>
          <a:prstGeom prst="rect">
            <a:avLst/>
          </a:prstGeom>
          <a:solidFill>
            <a:srgbClr val="DBDBDB"/>
          </a:solidFill>
          <a:ln w="9525">
            <a:solidFill>
              <a:schemeClr val="tx1"/>
            </a:solidFill>
            <a:miter lim="800000"/>
            <a:headEnd/>
            <a:tailEnd/>
          </a:ln>
        </p:spPr>
        <p:txBody>
          <a:bodyPr wrap="none" anchor="ctr"/>
          <a:lstStyle/>
          <a:p>
            <a:pPr algn="ctr"/>
            <a:r>
              <a:rPr lang="sk-SK" sz="2000" b="1" dirty="0"/>
              <a:t>Stavová funkcia</a:t>
            </a:r>
          </a:p>
          <a:p>
            <a:pPr algn="ctr"/>
            <a:r>
              <a:rPr lang="en-US" sz="2000" b="1" dirty="0"/>
              <a:t>s(</a:t>
            </a:r>
            <a:r>
              <a:rPr lang="en-US" sz="2000" b="1" dirty="0" err="1"/>
              <a:t>x,y</a:t>
            </a:r>
            <a:r>
              <a:rPr lang="en-US" sz="2000" b="1" dirty="0"/>
              <a:t>)</a:t>
            </a:r>
            <a:endParaRPr lang="sk-SK" sz="2000" b="1" dirty="0"/>
          </a:p>
        </p:txBody>
      </p:sp>
      <p:sp>
        <p:nvSpPr>
          <p:cNvPr id="64" name="Line 20"/>
          <p:cNvSpPr>
            <a:spLocks noChangeShapeType="1"/>
          </p:cNvSpPr>
          <p:nvPr/>
        </p:nvSpPr>
        <p:spPr bwMode="auto">
          <a:xfrm flipV="1">
            <a:off x="1655763" y="3581400"/>
            <a:ext cx="1011237" cy="1784350"/>
          </a:xfrm>
          <a:prstGeom prst="line">
            <a:avLst/>
          </a:prstGeom>
          <a:noFill/>
          <a:ln w="9525">
            <a:solidFill>
              <a:schemeClr val="tx1"/>
            </a:solidFill>
            <a:round/>
            <a:headEnd/>
            <a:tailEnd type="triangle" w="med" len="med"/>
          </a:ln>
        </p:spPr>
        <p:txBody>
          <a:bodyPr/>
          <a:lstStyle/>
          <a:p>
            <a:endParaRPr lang="sk-SK"/>
          </a:p>
        </p:txBody>
      </p:sp>
      <p:sp>
        <p:nvSpPr>
          <p:cNvPr id="65" name="Line 21"/>
          <p:cNvSpPr>
            <a:spLocks noChangeShapeType="1"/>
          </p:cNvSpPr>
          <p:nvPr/>
        </p:nvSpPr>
        <p:spPr bwMode="auto">
          <a:xfrm flipV="1">
            <a:off x="2042501" y="3505200"/>
            <a:ext cx="2098675" cy="1860550"/>
          </a:xfrm>
          <a:prstGeom prst="line">
            <a:avLst/>
          </a:prstGeom>
          <a:noFill/>
          <a:ln w="9525">
            <a:solidFill>
              <a:schemeClr val="tx1"/>
            </a:solidFill>
            <a:round/>
            <a:headEnd/>
            <a:tailEnd type="triangle" w="med" len="med"/>
          </a:ln>
        </p:spPr>
        <p:txBody>
          <a:bodyPr/>
          <a:lstStyle/>
          <a:p>
            <a:endParaRPr lang="sk-SK"/>
          </a:p>
        </p:txBody>
      </p:sp>
      <p:sp>
        <p:nvSpPr>
          <p:cNvPr id="66" name="Line 22"/>
          <p:cNvSpPr>
            <a:spLocks noChangeShapeType="1"/>
          </p:cNvSpPr>
          <p:nvPr/>
        </p:nvSpPr>
        <p:spPr bwMode="auto">
          <a:xfrm flipV="1">
            <a:off x="2412757" y="3429000"/>
            <a:ext cx="3267075" cy="1936750"/>
          </a:xfrm>
          <a:prstGeom prst="line">
            <a:avLst/>
          </a:prstGeom>
          <a:noFill/>
          <a:ln w="9525">
            <a:solidFill>
              <a:schemeClr val="tx1"/>
            </a:solidFill>
            <a:round/>
            <a:headEnd/>
            <a:tailEnd type="triangle" w="med" len="med"/>
          </a:ln>
        </p:spPr>
        <p:txBody>
          <a:bodyPr/>
          <a:lstStyle/>
          <a:p>
            <a:endParaRPr lang="sk-SK"/>
          </a:p>
        </p:txBody>
      </p:sp>
      <p:sp>
        <p:nvSpPr>
          <p:cNvPr id="67" name="Line 23"/>
          <p:cNvSpPr>
            <a:spLocks noChangeShapeType="1"/>
          </p:cNvSpPr>
          <p:nvPr/>
        </p:nvSpPr>
        <p:spPr bwMode="auto">
          <a:xfrm flipV="1">
            <a:off x="2952750" y="3429000"/>
            <a:ext cx="4286250" cy="1936750"/>
          </a:xfrm>
          <a:prstGeom prst="line">
            <a:avLst/>
          </a:prstGeom>
          <a:noFill/>
          <a:ln w="9525">
            <a:solidFill>
              <a:schemeClr val="tx1"/>
            </a:solidFill>
            <a:round/>
            <a:headEnd/>
            <a:tailEnd type="triangle" w="med" len="med"/>
          </a:ln>
        </p:spPr>
        <p:txBody>
          <a:bodyPr/>
          <a:lstStyle/>
          <a:p>
            <a:endParaRPr lang="sk-SK"/>
          </a:p>
        </p:txBody>
      </p:sp>
      <p:sp>
        <p:nvSpPr>
          <p:cNvPr id="68" name="Rectangle 24"/>
          <p:cNvSpPr>
            <a:spLocks noChangeArrowheads="1"/>
          </p:cNvSpPr>
          <p:nvPr/>
        </p:nvSpPr>
        <p:spPr bwMode="auto">
          <a:xfrm>
            <a:off x="6685088" y="3781425"/>
            <a:ext cx="2362200" cy="714375"/>
          </a:xfrm>
          <a:prstGeom prst="rect">
            <a:avLst/>
          </a:prstGeom>
          <a:solidFill>
            <a:srgbClr val="DBDBDB"/>
          </a:solidFill>
          <a:ln w="9525">
            <a:solidFill>
              <a:schemeClr val="tx1"/>
            </a:solidFill>
            <a:miter lim="800000"/>
            <a:headEnd/>
            <a:tailEnd/>
          </a:ln>
        </p:spPr>
        <p:txBody>
          <a:bodyPr wrap="none" anchor="ctr"/>
          <a:lstStyle/>
          <a:p>
            <a:pPr algn="ctr"/>
            <a:r>
              <a:rPr lang="sk-SK" sz="2000" b="1" dirty="0"/>
              <a:t>Prechodová funkcia</a:t>
            </a:r>
          </a:p>
          <a:p>
            <a:pPr algn="ctr"/>
            <a:r>
              <a:rPr lang="en-US" sz="2000" b="1" dirty="0"/>
              <a:t>t(x,y</a:t>
            </a:r>
            <a:r>
              <a:rPr lang="en-US" sz="2000" b="1" baseline="-25000" dirty="0"/>
              <a:t>k</a:t>
            </a:r>
            <a:r>
              <a:rPr lang="en-US" sz="2000" b="1" dirty="0"/>
              <a:t>,y</a:t>
            </a:r>
            <a:r>
              <a:rPr lang="en-US" sz="2000" b="1" baseline="-25000" dirty="0"/>
              <a:t>k</a:t>
            </a:r>
            <a:r>
              <a:rPr lang="en-US" sz="2400" b="1" baseline="-25000" dirty="0"/>
              <a:t>-1</a:t>
            </a:r>
            <a:r>
              <a:rPr lang="en-US" sz="2000" b="1" dirty="0"/>
              <a:t>)</a:t>
            </a:r>
            <a:endParaRPr lang="sk-SK" sz="2000" b="1" dirty="0"/>
          </a:p>
        </p:txBody>
      </p:sp>
      <p:sp>
        <p:nvSpPr>
          <p:cNvPr id="69" name="Line 25"/>
          <p:cNvSpPr>
            <a:spLocks noChangeShapeType="1"/>
          </p:cNvSpPr>
          <p:nvPr/>
        </p:nvSpPr>
        <p:spPr bwMode="auto">
          <a:xfrm flipH="1" flipV="1">
            <a:off x="3200400" y="2413000"/>
            <a:ext cx="4248150" cy="1368425"/>
          </a:xfrm>
          <a:prstGeom prst="line">
            <a:avLst/>
          </a:prstGeom>
          <a:noFill/>
          <a:ln w="9525">
            <a:solidFill>
              <a:schemeClr val="tx1"/>
            </a:solidFill>
            <a:round/>
            <a:headEnd/>
            <a:tailEnd type="triangle" w="med" len="med"/>
          </a:ln>
        </p:spPr>
        <p:txBody>
          <a:bodyPr/>
          <a:lstStyle/>
          <a:p>
            <a:endParaRPr lang="sk-SK"/>
          </a:p>
        </p:txBody>
      </p:sp>
      <p:sp>
        <p:nvSpPr>
          <p:cNvPr id="70" name="Line 26"/>
          <p:cNvSpPr>
            <a:spLocks noChangeShapeType="1"/>
          </p:cNvSpPr>
          <p:nvPr/>
        </p:nvSpPr>
        <p:spPr bwMode="auto">
          <a:xfrm flipH="1" flipV="1">
            <a:off x="4856163" y="2413000"/>
            <a:ext cx="2879725" cy="1368425"/>
          </a:xfrm>
          <a:prstGeom prst="line">
            <a:avLst/>
          </a:prstGeom>
          <a:noFill/>
          <a:ln w="9525">
            <a:solidFill>
              <a:schemeClr val="tx1"/>
            </a:solidFill>
            <a:round/>
            <a:headEnd/>
            <a:tailEnd type="triangle" w="med" len="med"/>
          </a:ln>
        </p:spPr>
        <p:txBody>
          <a:bodyPr/>
          <a:lstStyle/>
          <a:p>
            <a:endParaRPr lang="sk-SK"/>
          </a:p>
        </p:txBody>
      </p:sp>
      <p:sp>
        <p:nvSpPr>
          <p:cNvPr id="71" name="Line 27"/>
          <p:cNvSpPr>
            <a:spLocks noChangeShapeType="1"/>
          </p:cNvSpPr>
          <p:nvPr/>
        </p:nvSpPr>
        <p:spPr bwMode="auto">
          <a:xfrm flipH="1" flipV="1">
            <a:off x="6440488" y="2413000"/>
            <a:ext cx="1655762" cy="1368425"/>
          </a:xfrm>
          <a:prstGeom prst="line">
            <a:avLst/>
          </a:prstGeom>
          <a:noFill/>
          <a:ln w="9525">
            <a:solidFill>
              <a:schemeClr val="tx1"/>
            </a:solidFill>
            <a:round/>
            <a:headEnd/>
            <a:tailEnd type="triangle" w="med" len="med"/>
          </a:ln>
        </p:spPr>
        <p:txBody>
          <a:bodyPr/>
          <a:lstStyle/>
          <a:p>
            <a:endParaRPr lang="sk-SK"/>
          </a:p>
        </p:txBody>
      </p:sp>
      <p:sp>
        <p:nvSpPr>
          <p:cNvPr id="72" name="Rectangle 2"/>
          <p:cNvSpPr txBox="1">
            <a:spLocks noChangeArrowheads="1"/>
          </p:cNvSpPr>
          <p:nvPr/>
        </p:nvSpPr>
        <p:spPr bwMode="auto">
          <a:xfrm>
            <a:off x="2136528" y="1371600"/>
            <a:ext cx="1143000" cy="671512"/>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000" b="1" kern="0" dirty="0">
                <a:solidFill>
                  <a:srgbClr val="000000"/>
                </a:solidFill>
              </a:rPr>
              <a:t>osoba</a:t>
            </a:r>
            <a:endParaRPr lang="en-GB" sz="2000" b="1" kern="0" dirty="0">
              <a:solidFill>
                <a:srgbClr val="000000"/>
              </a:solidFill>
              <a:latin typeface="+mj-lt"/>
              <a:ea typeface="+mj-ea"/>
              <a:cs typeface="+mj-cs"/>
            </a:endParaRPr>
          </a:p>
        </p:txBody>
      </p:sp>
      <p:sp>
        <p:nvSpPr>
          <p:cNvPr id="73" name="Rectangle 2"/>
          <p:cNvSpPr txBox="1">
            <a:spLocks noChangeArrowheads="1"/>
          </p:cNvSpPr>
          <p:nvPr/>
        </p:nvSpPr>
        <p:spPr bwMode="auto">
          <a:xfrm>
            <a:off x="5127151" y="1347176"/>
            <a:ext cx="1143000" cy="671512"/>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000" b="1" kern="0" dirty="0">
                <a:solidFill>
                  <a:srgbClr val="000000"/>
                </a:solidFill>
                <a:latin typeface="+mj-lt"/>
                <a:ea typeface="+mj-ea"/>
                <a:cs typeface="+mj-cs"/>
              </a:rPr>
              <a:t>vzťah</a:t>
            </a:r>
            <a:endParaRPr lang="en-GB" sz="2000" b="1" kern="0" dirty="0">
              <a:solidFill>
                <a:srgbClr val="000000"/>
              </a:solidFill>
              <a:latin typeface="+mj-lt"/>
              <a:ea typeface="+mj-ea"/>
              <a:cs typeface="+mj-cs"/>
            </a:endParaRPr>
          </a:p>
        </p:txBody>
      </p:sp>
      <p:sp>
        <p:nvSpPr>
          <p:cNvPr id="74" name="Rectangle 2"/>
          <p:cNvSpPr txBox="1">
            <a:spLocks noChangeArrowheads="1"/>
          </p:cNvSpPr>
          <p:nvPr/>
        </p:nvSpPr>
        <p:spPr bwMode="auto">
          <a:xfrm>
            <a:off x="6558104" y="1320800"/>
            <a:ext cx="1357313" cy="671512"/>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000" b="1" kern="0" dirty="0">
                <a:solidFill>
                  <a:srgbClr val="000000"/>
                </a:solidFill>
                <a:latin typeface="+mj-lt"/>
                <a:ea typeface="+mj-ea"/>
                <a:cs typeface="+mj-cs"/>
              </a:rPr>
              <a:t>predmet</a:t>
            </a:r>
            <a:endParaRPr lang="en-GB" sz="2000" b="1" kern="0" dirty="0">
              <a:solidFill>
                <a:srgbClr val="000000"/>
              </a:solidFill>
              <a:latin typeface="+mj-lt"/>
              <a:ea typeface="+mj-ea"/>
              <a:cs typeface="+mj-cs"/>
            </a:endParaRPr>
          </a:p>
        </p:txBody>
      </p:sp>
      <p:sp>
        <p:nvSpPr>
          <p:cNvPr id="75" name="Rectangle 2"/>
          <p:cNvSpPr txBox="1">
            <a:spLocks noChangeArrowheads="1"/>
          </p:cNvSpPr>
          <p:nvPr/>
        </p:nvSpPr>
        <p:spPr bwMode="auto">
          <a:xfrm>
            <a:off x="3436824" y="1363658"/>
            <a:ext cx="1500188" cy="671513"/>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000" b="1" kern="0" dirty="0">
                <a:solidFill>
                  <a:srgbClr val="000000"/>
                </a:solidFill>
                <a:latin typeface="+mj-lt"/>
                <a:ea typeface="+mj-ea"/>
                <a:cs typeface="+mj-cs"/>
              </a:rPr>
              <a:t>vlastnosť</a:t>
            </a:r>
          </a:p>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000" b="1" kern="0" dirty="0">
                <a:solidFill>
                  <a:srgbClr val="000000"/>
                </a:solidFill>
                <a:latin typeface="+mj-lt"/>
                <a:ea typeface="+mj-ea"/>
                <a:cs typeface="+mj-cs"/>
              </a:rPr>
              <a:t>vzťahu</a:t>
            </a:r>
            <a:endParaRPr lang="en-GB" sz="2000" b="1" kern="0" dirty="0">
              <a:solidFill>
                <a:srgbClr val="000000"/>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5" grpId="0" animBg="1"/>
      <p:bldP spid="66" grpId="0" animBg="1"/>
      <p:bldP spid="67" grpId="0" animBg="1"/>
      <p:bldP spid="68" grpId="0" animBg="1"/>
      <p:bldP spid="69" grpId="0" animBg="1"/>
      <p:bldP spid="70" grpId="0" animBg="1"/>
      <p:bldP spid="7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a:xfrm>
            <a:off x="457200" y="274638"/>
            <a:ext cx="8229600" cy="2925762"/>
          </a:xfrm>
        </p:spPr>
        <p:txBody>
          <a:bodyPr>
            <a:normAutofit/>
          </a:bodyPr>
          <a:lstStyle/>
          <a:p>
            <a:pPr algn="r"/>
            <a:r>
              <a:rPr lang="sk-SK" b="1" dirty="0" smtClean="0"/>
              <a:t>Metóda extrakcie údajov z neštruktúrovaného zdroja</a:t>
            </a:r>
            <a:endParaRPr lang="sk-SK" b="1" dirty="0"/>
          </a:p>
        </p:txBody>
      </p:sp>
      <p:sp>
        <p:nvSpPr>
          <p:cNvPr id="3" name="Content Placeholder 2"/>
          <p:cNvSpPr>
            <a:spLocks noGrp="1"/>
          </p:cNvSpPr>
          <p:nvPr>
            <p:ph idx="1"/>
          </p:nvPr>
        </p:nvSpPr>
        <p:spPr>
          <a:xfrm>
            <a:off x="914400" y="3429001"/>
            <a:ext cx="7772400" cy="2286000"/>
          </a:xfrm>
        </p:spPr>
        <p:txBody>
          <a:bodyPr>
            <a:normAutofit fontScale="92500" lnSpcReduction="20000"/>
          </a:bodyPr>
          <a:lstStyle/>
          <a:p>
            <a:r>
              <a:rPr lang="sk-SK" dirty="0" smtClean="0"/>
              <a:t>p</a:t>
            </a:r>
            <a:r>
              <a:rPr lang="sk-SK" dirty="0" smtClean="0"/>
              <a:t>oužitie </a:t>
            </a:r>
            <a:r>
              <a:rPr lang="sk-SK" dirty="0" smtClean="0"/>
              <a:t>modelu podmienené náhodné polia.</a:t>
            </a:r>
          </a:p>
          <a:p>
            <a:r>
              <a:rPr lang="sk-SK" dirty="0" smtClean="0"/>
              <a:t>a</a:t>
            </a:r>
            <a:r>
              <a:rPr lang="sk-SK" dirty="0" smtClean="0"/>
              <a:t>plikácia </a:t>
            </a:r>
            <a:r>
              <a:rPr lang="sk-SK" dirty="0" smtClean="0"/>
              <a:t>pre neštruktúrovaný text</a:t>
            </a:r>
            <a:r>
              <a:rPr lang="sk-SK" dirty="0" smtClean="0"/>
              <a:t>,</a:t>
            </a:r>
            <a:endParaRPr lang="sk-SK" dirty="0" smtClean="0"/>
          </a:p>
          <a:p>
            <a:pPr lvl="1">
              <a:buFont typeface="Arial" pitchFamily="34" charset="0"/>
              <a:buChar char="•"/>
            </a:pPr>
            <a:r>
              <a:rPr lang="sk-SK" dirty="0" smtClean="0"/>
              <a:t>e</a:t>
            </a:r>
            <a:r>
              <a:rPr lang="sk-SK" dirty="0" smtClean="0"/>
              <a:t>xtrakcia vo forme kľúčových slov,</a:t>
            </a:r>
          </a:p>
          <a:p>
            <a:pPr lvl="1">
              <a:buFont typeface="Arial" pitchFamily="34" charset="0"/>
              <a:buChar char="•"/>
            </a:pPr>
            <a:r>
              <a:rPr lang="sk-SK" dirty="0" smtClean="0"/>
              <a:t>použitie </a:t>
            </a:r>
            <a:r>
              <a:rPr lang="sk-SK" dirty="0" smtClean="0"/>
              <a:t>a optimalizácia slovníka slov,</a:t>
            </a:r>
          </a:p>
          <a:p>
            <a:pPr lvl="1">
              <a:buFont typeface="Arial" pitchFamily="34" charset="0"/>
              <a:buChar char="•"/>
            </a:pPr>
            <a:r>
              <a:rPr lang="sk-SK" dirty="0" smtClean="0"/>
              <a:t>reprezentácia údajov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Reprezentácia údajov</a:t>
            </a:r>
            <a:endParaRPr lang="sk-SK" b="1" dirty="0"/>
          </a:p>
        </p:txBody>
      </p:sp>
      <p:sp>
        <p:nvSpPr>
          <p:cNvPr id="3" name="Content Placeholder 2"/>
          <p:cNvSpPr>
            <a:spLocks noGrp="1"/>
          </p:cNvSpPr>
          <p:nvPr>
            <p:ph idx="1"/>
          </p:nvPr>
        </p:nvSpPr>
        <p:spPr>
          <a:xfrm>
            <a:off x="762000" y="1600201"/>
            <a:ext cx="7924800" cy="3276599"/>
          </a:xfrm>
        </p:spPr>
        <p:txBody>
          <a:bodyPr>
            <a:normAutofit lnSpcReduction="10000"/>
          </a:bodyPr>
          <a:lstStyle/>
          <a:p>
            <a:r>
              <a:rPr lang="sk-SK" b="1" dirty="0" smtClean="0"/>
              <a:t>z</a:t>
            </a:r>
            <a:r>
              <a:rPr lang="en-US" b="1" dirty="0" err="1" smtClean="0"/>
              <a:t>na</a:t>
            </a:r>
            <a:r>
              <a:rPr lang="sk-SK" b="1" dirty="0" err="1" smtClean="0"/>
              <a:t>čka</a:t>
            </a:r>
            <a:r>
              <a:rPr lang="sk-SK" b="1" dirty="0" smtClean="0"/>
              <a:t> (segment)</a:t>
            </a:r>
          </a:p>
          <a:p>
            <a:pPr lvl="1">
              <a:buFont typeface="Arial" pitchFamily="34" charset="0"/>
              <a:buChar char="•"/>
            </a:pPr>
            <a:r>
              <a:rPr lang="sk-SK" sz="2600" dirty="0" smtClean="0"/>
              <a:t>korene </a:t>
            </a:r>
            <a:r>
              <a:rPr lang="sk-SK" sz="2600" dirty="0" smtClean="0"/>
              <a:t>slov</a:t>
            </a:r>
          </a:p>
          <a:p>
            <a:pPr lvl="2">
              <a:buFont typeface="Calibri" pitchFamily="34" charset="0"/>
              <a:buChar char="∙"/>
            </a:pPr>
            <a:r>
              <a:rPr lang="sk-SK" dirty="0" smtClean="0"/>
              <a:t> </a:t>
            </a:r>
            <a:r>
              <a:rPr lang="sk-SK" dirty="0" err="1" smtClean="0"/>
              <a:t>Porter-stemmer</a:t>
            </a:r>
            <a:r>
              <a:rPr lang="sk-SK" dirty="0" smtClean="0"/>
              <a:t> </a:t>
            </a:r>
            <a:r>
              <a:rPr lang="sk-SK" dirty="0" smtClean="0"/>
              <a:t>algoritmus</a:t>
            </a:r>
          </a:p>
          <a:p>
            <a:pPr lvl="1">
              <a:buFont typeface="Arial" pitchFamily="34" charset="0"/>
              <a:buChar char="•"/>
            </a:pPr>
            <a:r>
              <a:rPr lang="sk-SK" sz="2600" dirty="0" smtClean="0"/>
              <a:t>sémantické kategórie (miesto, záujmy)</a:t>
            </a:r>
          </a:p>
          <a:p>
            <a:r>
              <a:rPr lang="sk-SK" b="1" dirty="0" smtClean="0"/>
              <a:t>vzťah medzi značkami</a:t>
            </a:r>
          </a:p>
          <a:p>
            <a:pPr lvl="1">
              <a:buFont typeface="Arial" pitchFamily="34" charset="0"/>
              <a:buChar char="•"/>
            </a:pPr>
            <a:r>
              <a:rPr lang="sk-SK" sz="2600" dirty="0" smtClean="0"/>
              <a:t>p</a:t>
            </a:r>
            <a:r>
              <a:rPr lang="sk-SK" sz="2600" dirty="0" smtClean="0"/>
              <a:t>ravdepodobnosti </a:t>
            </a:r>
            <a:r>
              <a:rPr lang="sk-SK" sz="2600" dirty="0" smtClean="0"/>
              <a:t>prechodu medzi slovami vo vetách</a:t>
            </a:r>
            <a:endParaRPr lang="sk-SK"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smtClean="0"/>
              <a:t>Trénovanie</a:t>
            </a:r>
            <a:endParaRPr lang="sk-SK" b="1" dirty="0"/>
          </a:p>
        </p:txBody>
      </p:sp>
      <p:sp>
        <p:nvSpPr>
          <p:cNvPr id="3" name="Content Placeholder 2"/>
          <p:cNvSpPr>
            <a:spLocks noGrp="1"/>
          </p:cNvSpPr>
          <p:nvPr>
            <p:ph idx="1"/>
          </p:nvPr>
        </p:nvSpPr>
        <p:spPr>
          <a:xfrm>
            <a:off x="990600" y="1524000"/>
            <a:ext cx="7696200" cy="2286000"/>
          </a:xfrm>
        </p:spPr>
        <p:txBody>
          <a:bodyPr>
            <a:normAutofit fontScale="92500"/>
          </a:bodyPr>
          <a:lstStyle/>
          <a:p>
            <a:r>
              <a:rPr lang="sk-SK" sz="2800" b="1" dirty="0" err="1" smtClean="0"/>
              <a:t>trénovacie</a:t>
            </a:r>
            <a:r>
              <a:rPr lang="sk-SK" sz="2800" b="1" dirty="0" smtClean="0"/>
              <a:t> algoritmy: </a:t>
            </a:r>
            <a:r>
              <a:rPr lang="sk-SK" sz="2800" b="1" dirty="0" err="1" smtClean="0"/>
              <a:t>k-means</a:t>
            </a:r>
            <a:r>
              <a:rPr lang="sk-SK" sz="2800" b="1" dirty="0" smtClean="0"/>
              <a:t>, </a:t>
            </a:r>
            <a:r>
              <a:rPr lang="sk-SK" sz="2800" b="1" dirty="0" err="1" smtClean="0"/>
              <a:t>forward-backward</a:t>
            </a:r>
            <a:endParaRPr lang="sk-SK" sz="2800" b="1" dirty="0" smtClean="0"/>
          </a:p>
          <a:p>
            <a:r>
              <a:rPr lang="sk-SK" sz="2800" b="1" dirty="0" smtClean="0"/>
              <a:t>f</a:t>
            </a:r>
            <a:r>
              <a:rPr lang="sk-SK" sz="2800" b="1" dirty="0" smtClean="0"/>
              <a:t>ormát </a:t>
            </a:r>
            <a:r>
              <a:rPr lang="sk-SK" sz="2800" b="1" dirty="0" err="1" smtClean="0"/>
              <a:t>trénovacích</a:t>
            </a:r>
            <a:r>
              <a:rPr lang="sk-SK" sz="2800" b="1" dirty="0" smtClean="0"/>
              <a:t> údajov </a:t>
            </a:r>
          </a:p>
          <a:p>
            <a:pPr lvl="1">
              <a:buFont typeface="Arial" pitchFamily="34" charset="0"/>
              <a:buChar char="•"/>
            </a:pPr>
            <a:r>
              <a:rPr lang="sk-SK" sz="2600" dirty="0" smtClean="0"/>
              <a:t>slová </a:t>
            </a:r>
            <a:r>
              <a:rPr lang="sk-SK" sz="2600" dirty="0" smtClean="0"/>
              <a:t>označujúce extrahovaný údaj označíme sémantickou kategóriou</a:t>
            </a:r>
          </a:p>
          <a:p>
            <a:pPr lvl="1">
              <a:buFont typeface="Arial" pitchFamily="34" charset="0"/>
              <a:buChar char="•"/>
            </a:pPr>
            <a:r>
              <a:rPr lang="sk-SK" sz="2600" dirty="0" smtClean="0"/>
              <a:t>ostatné slová označíme koreňom slova </a:t>
            </a:r>
          </a:p>
        </p:txBody>
      </p:sp>
      <p:sp>
        <p:nvSpPr>
          <p:cNvPr id="4" name="Rectangle 2"/>
          <p:cNvSpPr txBox="1">
            <a:spLocks noChangeArrowheads="1"/>
          </p:cNvSpPr>
          <p:nvPr/>
        </p:nvSpPr>
        <p:spPr bwMode="auto">
          <a:xfrm>
            <a:off x="1093176" y="3755872"/>
            <a:ext cx="100012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smtClean="0">
                <a:solidFill>
                  <a:srgbClr val="000000"/>
                </a:solidFill>
                <a:latin typeface="+mj-lt"/>
                <a:ea typeface="+mj-ea"/>
                <a:cs typeface="+mj-cs"/>
              </a:rPr>
              <a:t>I</a:t>
            </a:r>
            <a:endParaRPr lang="en-GB" sz="4000" kern="0" dirty="0">
              <a:solidFill>
                <a:srgbClr val="000000"/>
              </a:solidFill>
              <a:latin typeface="+mj-lt"/>
              <a:ea typeface="+mj-ea"/>
              <a:cs typeface="+mj-cs"/>
            </a:endParaRPr>
          </a:p>
        </p:txBody>
      </p:sp>
      <p:sp>
        <p:nvSpPr>
          <p:cNvPr id="5" name="Rectangle 2"/>
          <p:cNvSpPr txBox="1">
            <a:spLocks noChangeArrowheads="1"/>
          </p:cNvSpPr>
          <p:nvPr/>
        </p:nvSpPr>
        <p:spPr bwMode="auto">
          <a:xfrm>
            <a:off x="1878988" y="3755872"/>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err="1">
                <a:solidFill>
                  <a:srgbClr val="000000"/>
                </a:solidFill>
                <a:latin typeface="+mj-lt"/>
                <a:ea typeface="+mj-ea"/>
                <a:cs typeface="+mj-cs"/>
              </a:rPr>
              <a:t>really</a:t>
            </a:r>
            <a:endParaRPr lang="en-GB" sz="4000" kern="0" dirty="0">
              <a:solidFill>
                <a:srgbClr val="000000"/>
              </a:solidFill>
              <a:latin typeface="+mj-lt"/>
              <a:ea typeface="+mj-ea"/>
              <a:cs typeface="+mj-cs"/>
            </a:endParaRPr>
          </a:p>
        </p:txBody>
      </p:sp>
      <p:sp>
        <p:nvSpPr>
          <p:cNvPr id="6" name="Rectangle 2"/>
          <p:cNvSpPr txBox="1">
            <a:spLocks noChangeArrowheads="1"/>
          </p:cNvSpPr>
          <p:nvPr/>
        </p:nvSpPr>
        <p:spPr bwMode="auto">
          <a:xfrm>
            <a:off x="3522051" y="3755872"/>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err="1">
                <a:solidFill>
                  <a:srgbClr val="000000"/>
                </a:solidFill>
                <a:latin typeface="+mj-lt"/>
                <a:ea typeface="+mj-ea"/>
                <a:cs typeface="+mj-cs"/>
              </a:rPr>
              <a:t>like</a:t>
            </a:r>
            <a:endParaRPr lang="en-GB" sz="4000" kern="0" dirty="0">
              <a:solidFill>
                <a:srgbClr val="000000"/>
              </a:solidFill>
              <a:latin typeface="+mj-lt"/>
              <a:ea typeface="+mj-ea"/>
              <a:cs typeface="+mj-cs"/>
            </a:endParaRPr>
          </a:p>
        </p:txBody>
      </p:sp>
      <p:sp>
        <p:nvSpPr>
          <p:cNvPr id="7" name="Rectangle 2"/>
          <p:cNvSpPr txBox="1">
            <a:spLocks noChangeArrowheads="1"/>
          </p:cNvSpPr>
          <p:nvPr/>
        </p:nvSpPr>
        <p:spPr bwMode="auto">
          <a:xfrm>
            <a:off x="5093676" y="3755872"/>
            <a:ext cx="3143250"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err="1">
                <a:solidFill>
                  <a:srgbClr val="000000"/>
                </a:solidFill>
                <a:latin typeface="+mj-lt"/>
                <a:ea typeface="+mj-ea"/>
                <a:cs typeface="+mj-cs"/>
              </a:rPr>
              <a:t>computers</a:t>
            </a:r>
            <a:endParaRPr lang="en-GB" sz="4000" kern="0" dirty="0">
              <a:solidFill>
                <a:srgbClr val="000000"/>
              </a:solidFill>
              <a:latin typeface="+mj-lt"/>
              <a:ea typeface="+mj-ea"/>
              <a:cs typeface="+mj-cs"/>
            </a:endParaRPr>
          </a:p>
        </p:txBody>
      </p:sp>
      <p:sp>
        <p:nvSpPr>
          <p:cNvPr id="8" name="Oval 7"/>
          <p:cNvSpPr/>
          <p:nvPr/>
        </p:nvSpPr>
        <p:spPr bwMode="auto">
          <a:xfrm>
            <a:off x="1985351" y="4827434"/>
            <a:ext cx="2357437" cy="785813"/>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sz="2000" b="1" dirty="0"/>
              <a:t>korene slov</a:t>
            </a:r>
          </a:p>
        </p:txBody>
      </p:sp>
      <p:sp>
        <p:nvSpPr>
          <p:cNvPr id="9" name="Oval 8"/>
          <p:cNvSpPr/>
          <p:nvPr/>
        </p:nvSpPr>
        <p:spPr bwMode="auto">
          <a:xfrm>
            <a:off x="5700101" y="4827434"/>
            <a:ext cx="1857375" cy="785813"/>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r>
              <a:rPr lang="sk-SK" sz="2000" b="1" dirty="0"/>
              <a:t>kategória</a:t>
            </a:r>
          </a:p>
        </p:txBody>
      </p:sp>
      <p:cxnSp>
        <p:nvCxnSpPr>
          <p:cNvPr id="10" name="Straight Arrow Connector 9"/>
          <p:cNvCxnSpPr>
            <a:cxnSpLocks noChangeShapeType="1"/>
          </p:cNvCxnSpPr>
          <p:nvPr/>
        </p:nvCxnSpPr>
        <p:spPr bwMode="auto">
          <a:xfrm>
            <a:off x="1771038" y="4681384"/>
            <a:ext cx="557213" cy="271463"/>
          </a:xfrm>
          <a:prstGeom prst="straightConnector1">
            <a:avLst/>
          </a:prstGeom>
          <a:noFill/>
          <a:ln w="9525" algn="ctr">
            <a:solidFill>
              <a:schemeClr val="tx1"/>
            </a:solidFill>
            <a:round/>
            <a:headEnd/>
            <a:tailEnd type="arrow" w="med" len="med"/>
          </a:ln>
        </p:spPr>
      </p:cxnSp>
      <p:cxnSp>
        <p:nvCxnSpPr>
          <p:cNvPr id="11" name="Straight Arrow Connector 10"/>
          <p:cNvCxnSpPr>
            <a:cxnSpLocks noChangeShapeType="1"/>
          </p:cNvCxnSpPr>
          <p:nvPr/>
        </p:nvCxnSpPr>
        <p:spPr bwMode="auto">
          <a:xfrm rot="16200000" flipH="1">
            <a:off x="2609238" y="4695672"/>
            <a:ext cx="214313" cy="71437"/>
          </a:xfrm>
          <a:prstGeom prst="straightConnector1">
            <a:avLst/>
          </a:prstGeom>
          <a:noFill/>
          <a:ln w="9525" algn="ctr">
            <a:solidFill>
              <a:schemeClr val="tx1"/>
            </a:solidFill>
            <a:round/>
            <a:headEnd/>
            <a:tailEnd type="arrow" w="med" len="med"/>
          </a:ln>
        </p:spPr>
      </p:cxnSp>
      <p:cxnSp>
        <p:nvCxnSpPr>
          <p:cNvPr id="12" name="Straight Arrow Connector 11"/>
          <p:cNvCxnSpPr>
            <a:cxnSpLocks noChangeShapeType="1"/>
            <a:endCxn id="8" idx="7"/>
          </p:cNvCxnSpPr>
          <p:nvPr/>
        </p:nvCxnSpPr>
        <p:spPr bwMode="auto">
          <a:xfrm rot="10800000" flipV="1">
            <a:off x="3998301" y="4609947"/>
            <a:ext cx="344487" cy="333375"/>
          </a:xfrm>
          <a:prstGeom prst="straightConnector1">
            <a:avLst/>
          </a:prstGeom>
          <a:noFill/>
          <a:ln w="9525" algn="ctr">
            <a:solidFill>
              <a:schemeClr val="tx1"/>
            </a:solidFill>
            <a:round/>
            <a:headEnd/>
            <a:tailEnd type="arrow" w="med" len="med"/>
          </a:ln>
        </p:spPr>
      </p:cxnSp>
      <p:cxnSp>
        <p:nvCxnSpPr>
          <p:cNvPr id="13" name="Straight Arrow Connector 12"/>
          <p:cNvCxnSpPr>
            <a:cxnSpLocks noChangeShapeType="1"/>
          </p:cNvCxnSpPr>
          <p:nvPr/>
        </p:nvCxnSpPr>
        <p:spPr bwMode="auto">
          <a:xfrm rot="5400000">
            <a:off x="6520838" y="4719484"/>
            <a:ext cx="217488" cy="1588"/>
          </a:xfrm>
          <a:prstGeom prst="straightConnector1">
            <a:avLst/>
          </a:prstGeom>
          <a:noFill/>
          <a:ln w="9525" algn="ctr">
            <a:solidFill>
              <a:schemeClr val="tx1"/>
            </a:solidFill>
            <a:round/>
            <a:headEnd/>
            <a:tailEnd type="arrow" w="med" len="med"/>
          </a:ln>
        </p:spPr>
      </p:cxnSp>
      <p:sp>
        <p:nvSpPr>
          <p:cNvPr id="14" name="Rectangle 2"/>
          <p:cNvSpPr txBox="1">
            <a:spLocks noChangeArrowheads="1"/>
          </p:cNvSpPr>
          <p:nvPr/>
        </p:nvSpPr>
        <p:spPr bwMode="auto">
          <a:xfrm>
            <a:off x="1128101" y="5538634"/>
            <a:ext cx="100012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a:solidFill>
                  <a:srgbClr val="000000"/>
                </a:solidFill>
                <a:latin typeface="+mj-lt"/>
                <a:ea typeface="+mj-ea"/>
                <a:cs typeface="+mj-cs"/>
              </a:rPr>
              <a:t>I</a:t>
            </a:r>
            <a:endParaRPr lang="en-GB" sz="4000" kern="0" dirty="0">
              <a:solidFill>
                <a:srgbClr val="000000"/>
              </a:solidFill>
              <a:latin typeface="+mj-lt"/>
              <a:ea typeface="+mj-ea"/>
              <a:cs typeface="+mj-cs"/>
            </a:endParaRPr>
          </a:p>
        </p:txBody>
      </p:sp>
      <p:sp>
        <p:nvSpPr>
          <p:cNvPr id="15" name="Rectangle 2"/>
          <p:cNvSpPr txBox="1">
            <a:spLocks noChangeArrowheads="1"/>
          </p:cNvSpPr>
          <p:nvPr/>
        </p:nvSpPr>
        <p:spPr bwMode="auto">
          <a:xfrm>
            <a:off x="1913913" y="5538634"/>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err="1">
                <a:solidFill>
                  <a:srgbClr val="000000"/>
                </a:solidFill>
                <a:latin typeface="+mj-lt"/>
                <a:ea typeface="+mj-ea"/>
                <a:cs typeface="+mj-cs"/>
              </a:rPr>
              <a:t>realli</a:t>
            </a:r>
            <a:endParaRPr lang="en-GB" sz="4000" kern="0" dirty="0">
              <a:solidFill>
                <a:srgbClr val="000000"/>
              </a:solidFill>
              <a:latin typeface="+mj-lt"/>
              <a:ea typeface="+mj-ea"/>
              <a:cs typeface="+mj-cs"/>
            </a:endParaRPr>
          </a:p>
        </p:txBody>
      </p:sp>
      <p:sp>
        <p:nvSpPr>
          <p:cNvPr id="16" name="Rectangle 2"/>
          <p:cNvSpPr txBox="1">
            <a:spLocks noChangeArrowheads="1"/>
          </p:cNvSpPr>
          <p:nvPr/>
        </p:nvSpPr>
        <p:spPr bwMode="auto">
          <a:xfrm>
            <a:off x="3556976" y="5538634"/>
            <a:ext cx="1857375"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4000" kern="0" dirty="0" err="1">
                <a:solidFill>
                  <a:srgbClr val="000000"/>
                </a:solidFill>
                <a:latin typeface="+mj-lt"/>
                <a:ea typeface="+mj-ea"/>
                <a:cs typeface="+mj-cs"/>
              </a:rPr>
              <a:t>like</a:t>
            </a:r>
            <a:endParaRPr lang="en-GB" sz="4000" kern="0" dirty="0">
              <a:solidFill>
                <a:srgbClr val="000000"/>
              </a:solidFill>
              <a:latin typeface="+mj-lt"/>
              <a:ea typeface="+mj-ea"/>
              <a:cs typeface="+mj-cs"/>
            </a:endParaRPr>
          </a:p>
        </p:txBody>
      </p:sp>
      <p:sp>
        <p:nvSpPr>
          <p:cNvPr id="17" name="Rectangle 2"/>
          <p:cNvSpPr txBox="1">
            <a:spLocks noChangeArrowheads="1"/>
          </p:cNvSpPr>
          <p:nvPr/>
        </p:nvSpPr>
        <p:spPr bwMode="auto">
          <a:xfrm>
            <a:off x="5128601" y="5538634"/>
            <a:ext cx="3143250" cy="11715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200" b="1" kern="0" dirty="0">
                <a:solidFill>
                  <a:srgbClr val="000000"/>
                </a:solidFill>
                <a:latin typeface="+mj-lt"/>
                <a:ea typeface="+mj-ea"/>
                <a:cs typeface="+mj-cs"/>
              </a:rPr>
              <a:t>$</a:t>
            </a:r>
            <a:r>
              <a:rPr lang="sk-SK" sz="3200" b="1" kern="0" dirty="0">
                <a:solidFill>
                  <a:srgbClr val="000000"/>
                </a:solidFill>
                <a:latin typeface="+mj-lt"/>
                <a:ea typeface="+mj-ea"/>
                <a:cs typeface="+mj-cs"/>
              </a:rPr>
              <a:t>(</a:t>
            </a:r>
            <a:r>
              <a:rPr lang="en-US" sz="3200" b="1" kern="0" dirty="0">
                <a:solidFill>
                  <a:srgbClr val="000000"/>
                </a:solidFill>
                <a:latin typeface="+mj-lt"/>
                <a:ea typeface="+mj-ea"/>
                <a:cs typeface="+mj-cs"/>
              </a:rPr>
              <a:t>interest</a:t>
            </a:r>
            <a:r>
              <a:rPr lang="sk-SK" sz="3200" b="1" kern="0" dirty="0">
                <a:solidFill>
                  <a:srgbClr val="000000"/>
                </a:solidFill>
                <a:latin typeface="+mj-lt"/>
                <a:ea typeface="+mj-ea"/>
                <a:cs typeface="+mj-cs"/>
              </a:rPr>
              <a:t>)</a:t>
            </a:r>
            <a:endParaRPr lang="en-GB" sz="3200" b="1" kern="0" dirty="0">
              <a:solidFill>
                <a:srgbClr val="000000"/>
              </a:solidFill>
              <a:latin typeface="+mj-lt"/>
              <a:ea typeface="+mj-ea"/>
              <a:cs typeface="+mj-cs"/>
            </a:endParaRPr>
          </a:p>
        </p:txBody>
      </p:sp>
      <p:cxnSp>
        <p:nvCxnSpPr>
          <p:cNvPr id="18" name="Straight Arrow Connector 17"/>
          <p:cNvCxnSpPr>
            <a:cxnSpLocks noChangeShapeType="1"/>
          </p:cNvCxnSpPr>
          <p:nvPr/>
        </p:nvCxnSpPr>
        <p:spPr bwMode="auto">
          <a:xfrm rot="10800000" flipV="1">
            <a:off x="1771038" y="5478309"/>
            <a:ext cx="500063" cy="323850"/>
          </a:xfrm>
          <a:prstGeom prst="straightConnector1">
            <a:avLst/>
          </a:prstGeom>
          <a:noFill/>
          <a:ln w="9525" algn="ctr">
            <a:solidFill>
              <a:schemeClr val="tx1"/>
            </a:solidFill>
            <a:round/>
            <a:headEnd/>
            <a:tailEnd type="arrow" w="med" len="med"/>
          </a:ln>
        </p:spPr>
      </p:cxnSp>
      <p:cxnSp>
        <p:nvCxnSpPr>
          <p:cNvPr id="19" name="Straight Arrow Connector 18"/>
          <p:cNvCxnSpPr>
            <a:cxnSpLocks noChangeShapeType="1"/>
          </p:cNvCxnSpPr>
          <p:nvPr/>
        </p:nvCxnSpPr>
        <p:spPr bwMode="auto">
          <a:xfrm rot="5400000">
            <a:off x="2699726" y="5681509"/>
            <a:ext cx="214312" cy="71438"/>
          </a:xfrm>
          <a:prstGeom prst="straightConnector1">
            <a:avLst/>
          </a:prstGeom>
          <a:noFill/>
          <a:ln w="9525" algn="ctr">
            <a:solidFill>
              <a:schemeClr val="tx1"/>
            </a:solidFill>
            <a:round/>
            <a:headEnd/>
            <a:tailEnd type="arrow" w="med" len="med"/>
          </a:ln>
        </p:spPr>
      </p:cxnSp>
      <p:cxnSp>
        <p:nvCxnSpPr>
          <p:cNvPr id="20" name="Straight Arrow Connector 19"/>
          <p:cNvCxnSpPr>
            <a:cxnSpLocks noChangeShapeType="1"/>
            <a:stCxn id="8" idx="5"/>
          </p:cNvCxnSpPr>
          <p:nvPr/>
        </p:nvCxnSpPr>
        <p:spPr bwMode="auto">
          <a:xfrm rot="16200000" flipH="1">
            <a:off x="4007826" y="5489422"/>
            <a:ext cx="325437" cy="344487"/>
          </a:xfrm>
          <a:prstGeom prst="straightConnector1">
            <a:avLst/>
          </a:prstGeom>
          <a:noFill/>
          <a:ln w="9525" algn="ctr">
            <a:solidFill>
              <a:schemeClr val="tx1"/>
            </a:solidFill>
            <a:round/>
            <a:headEnd/>
            <a:tailEnd type="arrow" w="med" len="med"/>
          </a:ln>
        </p:spPr>
      </p:cxnSp>
      <p:cxnSp>
        <p:nvCxnSpPr>
          <p:cNvPr id="21" name="Straight Arrow Connector 20"/>
          <p:cNvCxnSpPr>
            <a:cxnSpLocks noChangeShapeType="1"/>
          </p:cNvCxnSpPr>
          <p:nvPr/>
        </p:nvCxnSpPr>
        <p:spPr bwMode="auto">
          <a:xfrm rot="16200000" flipH="1">
            <a:off x="6486707" y="5752153"/>
            <a:ext cx="285750" cy="1588"/>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P spid="9" grpId="0" animBg="1"/>
      <p:bldP spid="14" grpId="0"/>
      <p:bldP spid="15" grpId="0"/>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en-US" b="1" dirty="0" err="1" smtClean="0"/>
              <a:t>Odvodzovanie</a:t>
            </a:r>
            <a:r>
              <a:rPr lang="en-US" b="1" dirty="0" smtClean="0"/>
              <a:t> v </a:t>
            </a:r>
            <a:r>
              <a:rPr lang="en-US" b="1" dirty="0" err="1" smtClean="0"/>
              <a:t>modeli</a:t>
            </a:r>
            <a:endParaRPr lang="sk-SK" b="1" dirty="0"/>
          </a:p>
        </p:txBody>
      </p:sp>
      <p:sp>
        <p:nvSpPr>
          <p:cNvPr id="4" name="Oval 3"/>
          <p:cNvSpPr/>
          <p:nvPr/>
        </p:nvSpPr>
        <p:spPr bwMode="auto">
          <a:xfrm>
            <a:off x="2244968" y="2231044"/>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5" name="Oval 4"/>
          <p:cNvSpPr/>
          <p:nvPr/>
        </p:nvSpPr>
        <p:spPr bwMode="auto">
          <a:xfrm>
            <a:off x="3602280" y="3016857"/>
            <a:ext cx="500063"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6" name="Oval 5"/>
          <p:cNvSpPr/>
          <p:nvPr/>
        </p:nvSpPr>
        <p:spPr bwMode="auto">
          <a:xfrm>
            <a:off x="4602405" y="1945294"/>
            <a:ext cx="500063"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7" name="Oval 6"/>
          <p:cNvSpPr/>
          <p:nvPr/>
        </p:nvSpPr>
        <p:spPr bwMode="auto">
          <a:xfrm>
            <a:off x="5602530" y="2445357"/>
            <a:ext cx="500063"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8" name="Oval 7"/>
          <p:cNvSpPr/>
          <p:nvPr/>
        </p:nvSpPr>
        <p:spPr bwMode="auto">
          <a:xfrm>
            <a:off x="816218" y="3231169"/>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9" name="Oval 8"/>
          <p:cNvSpPr/>
          <p:nvPr/>
        </p:nvSpPr>
        <p:spPr bwMode="auto">
          <a:xfrm>
            <a:off x="1101968" y="5660044"/>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0" name="Oval 9"/>
          <p:cNvSpPr/>
          <p:nvPr/>
        </p:nvSpPr>
        <p:spPr bwMode="auto">
          <a:xfrm>
            <a:off x="3387968" y="5445732"/>
            <a:ext cx="500062"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1" name="Oval 10"/>
          <p:cNvSpPr/>
          <p:nvPr/>
        </p:nvSpPr>
        <p:spPr bwMode="auto">
          <a:xfrm>
            <a:off x="2530718" y="4659919"/>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2" name="Oval 11"/>
          <p:cNvSpPr/>
          <p:nvPr/>
        </p:nvSpPr>
        <p:spPr bwMode="auto">
          <a:xfrm>
            <a:off x="1173405" y="4517044"/>
            <a:ext cx="500063"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3" name="Oval 12"/>
          <p:cNvSpPr/>
          <p:nvPr/>
        </p:nvSpPr>
        <p:spPr bwMode="auto">
          <a:xfrm>
            <a:off x="3673718" y="4231294"/>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4" name="Oval 13"/>
          <p:cNvSpPr/>
          <p:nvPr/>
        </p:nvSpPr>
        <p:spPr bwMode="auto">
          <a:xfrm>
            <a:off x="5673968" y="4659919"/>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5" name="Oval 14"/>
          <p:cNvSpPr/>
          <p:nvPr/>
        </p:nvSpPr>
        <p:spPr bwMode="auto">
          <a:xfrm>
            <a:off x="5959718" y="3374044"/>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6" name="Oval 15"/>
          <p:cNvSpPr/>
          <p:nvPr/>
        </p:nvSpPr>
        <p:spPr bwMode="auto">
          <a:xfrm>
            <a:off x="1887780" y="3516919"/>
            <a:ext cx="500063"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7" name="Oval 16"/>
          <p:cNvSpPr/>
          <p:nvPr/>
        </p:nvSpPr>
        <p:spPr bwMode="auto">
          <a:xfrm>
            <a:off x="7602780" y="2873982"/>
            <a:ext cx="500063"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8" name="Oval 17"/>
          <p:cNvSpPr/>
          <p:nvPr/>
        </p:nvSpPr>
        <p:spPr bwMode="auto">
          <a:xfrm>
            <a:off x="7817093" y="5017107"/>
            <a:ext cx="500062"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19" name="Oval 18"/>
          <p:cNvSpPr/>
          <p:nvPr/>
        </p:nvSpPr>
        <p:spPr bwMode="auto">
          <a:xfrm>
            <a:off x="4745280" y="5159982"/>
            <a:ext cx="500063"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20" name="Oval 19"/>
          <p:cNvSpPr/>
          <p:nvPr/>
        </p:nvSpPr>
        <p:spPr bwMode="auto">
          <a:xfrm>
            <a:off x="4816718" y="3588357"/>
            <a:ext cx="500062"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
        <p:nvSpPr>
          <p:cNvPr id="21" name="Oval 20"/>
          <p:cNvSpPr/>
          <p:nvPr/>
        </p:nvSpPr>
        <p:spPr bwMode="auto">
          <a:xfrm>
            <a:off x="6959843" y="2088169"/>
            <a:ext cx="500062" cy="500063"/>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cxnSp>
        <p:nvCxnSpPr>
          <p:cNvPr id="22" name="Straight Connector 26"/>
          <p:cNvCxnSpPr>
            <a:cxnSpLocks noChangeShapeType="1"/>
            <a:stCxn id="8" idx="7"/>
            <a:endCxn id="4" idx="3"/>
          </p:cNvCxnSpPr>
          <p:nvPr/>
        </p:nvCxnSpPr>
        <p:spPr bwMode="auto">
          <a:xfrm rot="5400000" flipH="1" flipV="1">
            <a:off x="1457568" y="2443769"/>
            <a:ext cx="646112" cy="1074738"/>
          </a:xfrm>
          <a:prstGeom prst="line">
            <a:avLst/>
          </a:prstGeom>
          <a:noFill/>
          <a:ln w="9525" algn="ctr">
            <a:solidFill>
              <a:schemeClr val="tx1"/>
            </a:solidFill>
            <a:round/>
            <a:headEnd/>
            <a:tailEnd/>
          </a:ln>
        </p:spPr>
      </p:cxnSp>
      <p:cxnSp>
        <p:nvCxnSpPr>
          <p:cNvPr id="23" name="Straight Connector 28"/>
          <p:cNvCxnSpPr>
            <a:cxnSpLocks noChangeShapeType="1"/>
            <a:stCxn id="8" idx="6"/>
            <a:endCxn id="16" idx="1"/>
          </p:cNvCxnSpPr>
          <p:nvPr/>
        </p:nvCxnSpPr>
        <p:spPr bwMode="auto">
          <a:xfrm>
            <a:off x="1316280" y="3480407"/>
            <a:ext cx="644525" cy="109537"/>
          </a:xfrm>
          <a:prstGeom prst="line">
            <a:avLst/>
          </a:prstGeom>
          <a:noFill/>
          <a:ln w="9525" algn="ctr">
            <a:solidFill>
              <a:schemeClr val="tx1"/>
            </a:solidFill>
            <a:round/>
            <a:headEnd/>
            <a:tailEnd/>
          </a:ln>
        </p:spPr>
      </p:cxnSp>
      <p:cxnSp>
        <p:nvCxnSpPr>
          <p:cNvPr id="24" name="Straight Connector 30"/>
          <p:cNvCxnSpPr>
            <a:cxnSpLocks noChangeShapeType="1"/>
            <a:stCxn id="12" idx="0"/>
            <a:endCxn id="16" idx="3"/>
          </p:cNvCxnSpPr>
          <p:nvPr/>
        </p:nvCxnSpPr>
        <p:spPr bwMode="auto">
          <a:xfrm rot="5400000" flipH="1" flipV="1">
            <a:off x="1405974" y="3962213"/>
            <a:ext cx="573087" cy="536575"/>
          </a:xfrm>
          <a:prstGeom prst="line">
            <a:avLst/>
          </a:prstGeom>
          <a:noFill/>
          <a:ln w="9525" algn="ctr">
            <a:solidFill>
              <a:schemeClr val="tx1"/>
            </a:solidFill>
            <a:round/>
            <a:headEnd/>
            <a:tailEnd/>
          </a:ln>
        </p:spPr>
      </p:cxnSp>
      <p:cxnSp>
        <p:nvCxnSpPr>
          <p:cNvPr id="25" name="Straight Connector 32"/>
          <p:cNvCxnSpPr>
            <a:cxnSpLocks noChangeShapeType="1"/>
            <a:stCxn id="4" idx="7"/>
            <a:endCxn id="6" idx="2"/>
          </p:cNvCxnSpPr>
          <p:nvPr/>
        </p:nvCxnSpPr>
        <p:spPr bwMode="auto">
          <a:xfrm rot="5400000" flipH="1" flipV="1">
            <a:off x="3582436" y="1284101"/>
            <a:ext cx="109537" cy="1930400"/>
          </a:xfrm>
          <a:prstGeom prst="line">
            <a:avLst/>
          </a:prstGeom>
          <a:noFill/>
          <a:ln w="9525" algn="ctr">
            <a:solidFill>
              <a:schemeClr val="tx1"/>
            </a:solidFill>
            <a:round/>
            <a:headEnd/>
            <a:tailEnd/>
          </a:ln>
        </p:spPr>
      </p:cxnSp>
      <p:cxnSp>
        <p:nvCxnSpPr>
          <p:cNvPr id="26" name="Straight Connector 34"/>
          <p:cNvCxnSpPr>
            <a:cxnSpLocks noChangeShapeType="1"/>
            <a:stCxn id="20" idx="6"/>
            <a:endCxn id="15" idx="2"/>
          </p:cNvCxnSpPr>
          <p:nvPr/>
        </p:nvCxnSpPr>
        <p:spPr bwMode="auto">
          <a:xfrm flipV="1">
            <a:off x="5316780" y="3623282"/>
            <a:ext cx="642938" cy="214312"/>
          </a:xfrm>
          <a:prstGeom prst="line">
            <a:avLst/>
          </a:prstGeom>
          <a:noFill/>
          <a:ln w="9525" algn="ctr">
            <a:solidFill>
              <a:schemeClr val="tx1"/>
            </a:solidFill>
            <a:round/>
            <a:headEnd/>
            <a:tailEnd/>
          </a:ln>
        </p:spPr>
      </p:cxnSp>
      <p:cxnSp>
        <p:nvCxnSpPr>
          <p:cNvPr id="27" name="Straight Connector 36"/>
          <p:cNvCxnSpPr>
            <a:cxnSpLocks noChangeShapeType="1"/>
            <a:stCxn id="7" idx="2"/>
            <a:endCxn id="4" idx="6"/>
          </p:cNvCxnSpPr>
          <p:nvPr/>
        </p:nvCxnSpPr>
        <p:spPr bwMode="auto">
          <a:xfrm rot="10800000">
            <a:off x="2745030" y="2481869"/>
            <a:ext cx="2857500" cy="212725"/>
          </a:xfrm>
          <a:prstGeom prst="line">
            <a:avLst/>
          </a:prstGeom>
          <a:noFill/>
          <a:ln w="9525" algn="ctr">
            <a:solidFill>
              <a:schemeClr val="tx1"/>
            </a:solidFill>
            <a:round/>
            <a:headEnd/>
            <a:tailEnd/>
          </a:ln>
        </p:spPr>
      </p:cxnSp>
      <p:cxnSp>
        <p:nvCxnSpPr>
          <p:cNvPr id="28" name="Straight Connector 42"/>
          <p:cNvCxnSpPr>
            <a:cxnSpLocks noChangeShapeType="1"/>
            <a:stCxn id="5" idx="4"/>
            <a:endCxn id="13" idx="0"/>
          </p:cNvCxnSpPr>
          <p:nvPr/>
        </p:nvCxnSpPr>
        <p:spPr bwMode="auto">
          <a:xfrm rot="16200000" flipH="1">
            <a:off x="3530049" y="3838388"/>
            <a:ext cx="714375" cy="71437"/>
          </a:xfrm>
          <a:prstGeom prst="line">
            <a:avLst/>
          </a:prstGeom>
          <a:noFill/>
          <a:ln w="9525" algn="ctr">
            <a:solidFill>
              <a:schemeClr val="tx1"/>
            </a:solidFill>
            <a:round/>
            <a:headEnd/>
            <a:tailEnd/>
          </a:ln>
        </p:spPr>
      </p:cxnSp>
      <p:cxnSp>
        <p:nvCxnSpPr>
          <p:cNvPr id="29" name="Straight Connector 44"/>
          <p:cNvCxnSpPr>
            <a:cxnSpLocks noChangeShapeType="1"/>
            <a:stCxn id="4" idx="4"/>
            <a:endCxn id="16" idx="0"/>
          </p:cNvCxnSpPr>
          <p:nvPr/>
        </p:nvCxnSpPr>
        <p:spPr bwMode="auto">
          <a:xfrm rot="5400000">
            <a:off x="1922706" y="2945419"/>
            <a:ext cx="785812" cy="357187"/>
          </a:xfrm>
          <a:prstGeom prst="line">
            <a:avLst/>
          </a:prstGeom>
          <a:noFill/>
          <a:ln w="9525" algn="ctr">
            <a:solidFill>
              <a:schemeClr val="tx1"/>
            </a:solidFill>
            <a:round/>
            <a:headEnd/>
            <a:tailEnd/>
          </a:ln>
        </p:spPr>
      </p:cxnSp>
      <p:cxnSp>
        <p:nvCxnSpPr>
          <p:cNvPr id="30" name="Straight Connector 46"/>
          <p:cNvCxnSpPr>
            <a:cxnSpLocks noChangeShapeType="1"/>
            <a:stCxn id="16" idx="6"/>
            <a:endCxn id="13" idx="1"/>
          </p:cNvCxnSpPr>
          <p:nvPr/>
        </p:nvCxnSpPr>
        <p:spPr bwMode="auto">
          <a:xfrm>
            <a:off x="2387843" y="3767744"/>
            <a:ext cx="1358900" cy="536575"/>
          </a:xfrm>
          <a:prstGeom prst="line">
            <a:avLst/>
          </a:prstGeom>
          <a:noFill/>
          <a:ln w="9525" algn="ctr">
            <a:solidFill>
              <a:schemeClr val="tx1"/>
            </a:solidFill>
            <a:round/>
            <a:headEnd/>
            <a:tailEnd/>
          </a:ln>
        </p:spPr>
      </p:cxnSp>
      <p:cxnSp>
        <p:nvCxnSpPr>
          <p:cNvPr id="31" name="Straight Connector 50"/>
          <p:cNvCxnSpPr>
            <a:cxnSpLocks noChangeShapeType="1"/>
            <a:stCxn id="5" idx="1"/>
            <a:endCxn id="4" idx="5"/>
          </p:cNvCxnSpPr>
          <p:nvPr/>
        </p:nvCxnSpPr>
        <p:spPr bwMode="auto">
          <a:xfrm rot="16200000" flipV="1">
            <a:off x="2957755" y="2372332"/>
            <a:ext cx="431800" cy="1003300"/>
          </a:xfrm>
          <a:prstGeom prst="line">
            <a:avLst/>
          </a:prstGeom>
          <a:noFill/>
          <a:ln w="9525" algn="ctr">
            <a:solidFill>
              <a:schemeClr val="tx1"/>
            </a:solidFill>
            <a:round/>
            <a:headEnd/>
            <a:tailEnd/>
          </a:ln>
        </p:spPr>
      </p:cxnSp>
      <p:cxnSp>
        <p:nvCxnSpPr>
          <p:cNvPr id="32" name="Straight Connector 55"/>
          <p:cNvCxnSpPr>
            <a:cxnSpLocks noChangeShapeType="1"/>
            <a:stCxn id="12" idx="4"/>
            <a:endCxn id="9" idx="0"/>
          </p:cNvCxnSpPr>
          <p:nvPr/>
        </p:nvCxnSpPr>
        <p:spPr bwMode="auto">
          <a:xfrm rot="5400000">
            <a:off x="1065455" y="5302857"/>
            <a:ext cx="642937" cy="71438"/>
          </a:xfrm>
          <a:prstGeom prst="line">
            <a:avLst/>
          </a:prstGeom>
          <a:noFill/>
          <a:ln w="9525" algn="ctr">
            <a:solidFill>
              <a:schemeClr val="tx1"/>
            </a:solidFill>
            <a:round/>
            <a:headEnd/>
            <a:tailEnd/>
          </a:ln>
        </p:spPr>
      </p:cxnSp>
      <p:cxnSp>
        <p:nvCxnSpPr>
          <p:cNvPr id="33" name="Straight Connector 58"/>
          <p:cNvCxnSpPr>
            <a:cxnSpLocks noChangeShapeType="1"/>
            <a:stCxn id="9" idx="6"/>
            <a:endCxn id="10" idx="2"/>
          </p:cNvCxnSpPr>
          <p:nvPr/>
        </p:nvCxnSpPr>
        <p:spPr bwMode="auto">
          <a:xfrm flipV="1">
            <a:off x="1602030" y="5696557"/>
            <a:ext cx="1785938" cy="214312"/>
          </a:xfrm>
          <a:prstGeom prst="line">
            <a:avLst/>
          </a:prstGeom>
          <a:noFill/>
          <a:ln w="9525" algn="ctr">
            <a:solidFill>
              <a:schemeClr val="tx1"/>
            </a:solidFill>
            <a:round/>
            <a:headEnd/>
            <a:tailEnd/>
          </a:ln>
        </p:spPr>
      </p:cxnSp>
      <p:cxnSp>
        <p:nvCxnSpPr>
          <p:cNvPr id="34" name="Straight Connector 60"/>
          <p:cNvCxnSpPr>
            <a:cxnSpLocks noChangeShapeType="1"/>
            <a:stCxn id="11" idx="3"/>
            <a:endCxn id="9" idx="7"/>
          </p:cNvCxnSpPr>
          <p:nvPr/>
        </p:nvCxnSpPr>
        <p:spPr bwMode="auto">
          <a:xfrm rot="5400000">
            <a:off x="1743318" y="4872644"/>
            <a:ext cx="646112" cy="1074738"/>
          </a:xfrm>
          <a:prstGeom prst="line">
            <a:avLst/>
          </a:prstGeom>
          <a:noFill/>
          <a:ln w="9525" algn="ctr">
            <a:solidFill>
              <a:schemeClr val="tx1"/>
            </a:solidFill>
            <a:round/>
            <a:headEnd/>
            <a:tailEnd/>
          </a:ln>
        </p:spPr>
      </p:cxnSp>
      <p:cxnSp>
        <p:nvCxnSpPr>
          <p:cNvPr id="35" name="Straight Connector 62"/>
          <p:cNvCxnSpPr>
            <a:cxnSpLocks noChangeShapeType="1"/>
            <a:stCxn id="11" idx="5"/>
            <a:endCxn id="10" idx="1"/>
          </p:cNvCxnSpPr>
          <p:nvPr/>
        </p:nvCxnSpPr>
        <p:spPr bwMode="auto">
          <a:xfrm rot="16200000" flipH="1">
            <a:off x="2993474" y="5051238"/>
            <a:ext cx="431800" cy="503238"/>
          </a:xfrm>
          <a:prstGeom prst="line">
            <a:avLst/>
          </a:prstGeom>
          <a:noFill/>
          <a:ln w="9525" algn="ctr">
            <a:solidFill>
              <a:schemeClr val="tx1"/>
            </a:solidFill>
            <a:round/>
            <a:headEnd/>
            <a:tailEnd/>
          </a:ln>
        </p:spPr>
      </p:cxnSp>
      <p:cxnSp>
        <p:nvCxnSpPr>
          <p:cNvPr id="36" name="Straight Connector 64"/>
          <p:cNvCxnSpPr>
            <a:cxnSpLocks noChangeShapeType="1"/>
            <a:stCxn id="12" idx="6"/>
            <a:endCxn id="11" idx="2"/>
          </p:cNvCxnSpPr>
          <p:nvPr/>
        </p:nvCxnSpPr>
        <p:spPr bwMode="auto">
          <a:xfrm>
            <a:off x="1673468" y="4767869"/>
            <a:ext cx="857250" cy="142875"/>
          </a:xfrm>
          <a:prstGeom prst="line">
            <a:avLst/>
          </a:prstGeom>
          <a:noFill/>
          <a:ln w="9525" algn="ctr">
            <a:solidFill>
              <a:schemeClr val="tx1"/>
            </a:solidFill>
            <a:round/>
            <a:headEnd/>
            <a:tailEnd/>
          </a:ln>
        </p:spPr>
      </p:cxnSp>
      <p:cxnSp>
        <p:nvCxnSpPr>
          <p:cNvPr id="37" name="Straight Connector 66"/>
          <p:cNvCxnSpPr>
            <a:cxnSpLocks noChangeShapeType="1"/>
            <a:stCxn id="11" idx="6"/>
            <a:endCxn id="13" idx="3"/>
          </p:cNvCxnSpPr>
          <p:nvPr/>
        </p:nvCxnSpPr>
        <p:spPr bwMode="auto">
          <a:xfrm flipV="1">
            <a:off x="3030780" y="4658332"/>
            <a:ext cx="715963" cy="252412"/>
          </a:xfrm>
          <a:prstGeom prst="line">
            <a:avLst/>
          </a:prstGeom>
          <a:noFill/>
          <a:ln w="9525" algn="ctr">
            <a:solidFill>
              <a:schemeClr val="tx1"/>
            </a:solidFill>
            <a:round/>
            <a:headEnd/>
            <a:tailEnd/>
          </a:ln>
        </p:spPr>
      </p:cxnSp>
      <p:cxnSp>
        <p:nvCxnSpPr>
          <p:cNvPr id="38" name="Straight Connector 68"/>
          <p:cNvCxnSpPr>
            <a:cxnSpLocks noChangeShapeType="1"/>
            <a:stCxn id="10" idx="6"/>
            <a:endCxn id="19" idx="3"/>
          </p:cNvCxnSpPr>
          <p:nvPr/>
        </p:nvCxnSpPr>
        <p:spPr bwMode="auto">
          <a:xfrm flipV="1">
            <a:off x="3888030" y="5587019"/>
            <a:ext cx="930275" cy="109538"/>
          </a:xfrm>
          <a:prstGeom prst="line">
            <a:avLst/>
          </a:prstGeom>
          <a:noFill/>
          <a:ln w="9525" algn="ctr">
            <a:solidFill>
              <a:schemeClr val="tx1"/>
            </a:solidFill>
            <a:round/>
            <a:headEnd/>
            <a:tailEnd/>
          </a:ln>
        </p:spPr>
      </p:cxnSp>
      <p:cxnSp>
        <p:nvCxnSpPr>
          <p:cNvPr id="39" name="Straight Connector 71"/>
          <p:cNvCxnSpPr>
            <a:cxnSpLocks noChangeShapeType="1"/>
            <a:stCxn id="13" idx="5"/>
            <a:endCxn id="19" idx="1"/>
          </p:cNvCxnSpPr>
          <p:nvPr/>
        </p:nvCxnSpPr>
        <p:spPr bwMode="auto">
          <a:xfrm rot="16200000" flipH="1">
            <a:off x="4172192" y="4586895"/>
            <a:ext cx="574675" cy="717550"/>
          </a:xfrm>
          <a:prstGeom prst="line">
            <a:avLst/>
          </a:prstGeom>
          <a:noFill/>
          <a:ln w="9525" algn="ctr">
            <a:solidFill>
              <a:schemeClr val="tx1"/>
            </a:solidFill>
            <a:round/>
            <a:headEnd/>
            <a:tailEnd/>
          </a:ln>
        </p:spPr>
      </p:cxnSp>
      <p:cxnSp>
        <p:nvCxnSpPr>
          <p:cNvPr id="40" name="Straight Connector 73"/>
          <p:cNvCxnSpPr>
            <a:cxnSpLocks noChangeShapeType="1"/>
            <a:stCxn id="13" idx="7"/>
            <a:endCxn id="20" idx="3"/>
          </p:cNvCxnSpPr>
          <p:nvPr/>
        </p:nvCxnSpPr>
        <p:spPr bwMode="auto">
          <a:xfrm rot="5400000" flipH="1" flipV="1">
            <a:off x="4350786" y="3765363"/>
            <a:ext cx="288925" cy="788988"/>
          </a:xfrm>
          <a:prstGeom prst="line">
            <a:avLst/>
          </a:prstGeom>
          <a:noFill/>
          <a:ln w="9525" algn="ctr">
            <a:solidFill>
              <a:schemeClr val="tx1"/>
            </a:solidFill>
            <a:round/>
            <a:headEnd/>
            <a:tailEnd/>
          </a:ln>
        </p:spPr>
      </p:cxnSp>
      <p:cxnSp>
        <p:nvCxnSpPr>
          <p:cNvPr id="41" name="Straight Connector 77"/>
          <p:cNvCxnSpPr>
            <a:cxnSpLocks noChangeShapeType="1"/>
            <a:stCxn id="6" idx="4"/>
            <a:endCxn id="20" idx="0"/>
          </p:cNvCxnSpPr>
          <p:nvPr/>
        </p:nvCxnSpPr>
        <p:spPr bwMode="auto">
          <a:xfrm rot="16200000" flipH="1">
            <a:off x="4388093" y="2908907"/>
            <a:ext cx="1143000" cy="215900"/>
          </a:xfrm>
          <a:prstGeom prst="line">
            <a:avLst/>
          </a:prstGeom>
          <a:noFill/>
          <a:ln w="9525" algn="ctr">
            <a:solidFill>
              <a:schemeClr val="tx1"/>
            </a:solidFill>
            <a:round/>
            <a:headEnd/>
            <a:tailEnd/>
          </a:ln>
        </p:spPr>
      </p:cxnSp>
      <p:cxnSp>
        <p:nvCxnSpPr>
          <p:cNvPr id="42" name="Straight Connector 79"/>
          <p:cNvCxnSpPr>
            <a:cxnSpLocks noChangeShapeType="1"/>
            <a:stCxn id="7" idx="6"/>
            <a:endCxn id="21" idx="3"/>
          </p:cNvCxnSpPr>
          <p:nvPr/>
        </p:nvCxnSpPr>
        <p:spPr bwMode="auto">
          <a:xfrm flipV="1">
            <a:off x="6102593" y="2515207"/>
            <a:ext cx="930275" cy="179387"/>
          </a:xfrm>
          <a:prstGeom prst="line">
            <a:avLst/>
          </a:prstGeom>
          <a:noFill/>
          <a:ln w="9525" algn="ctr">
            <a:solidFill>
              <a:schemeClr val="tx1"/>
            </a:solidFill>
            <a:round/>
            <a:headEnd/>
            <a:tailEnd/>
          </a:ln>
        </p:spPr>
      </p:cxnSp>
      <p:cxnSp>
        <p:nvCxnSpPr>
          <p:cNvPr id="43" name="Straight Connector 81"/>
          <p:cNvCxnSpPr>
            <a:cxnSpLocks noChangeShapeType="1"/>
            <a:stCxn id="21" idx="5"/>
            <a:endCxn id="17" idx="1"/>
          </p:cNvCxnSpPr>
          <p:nvPr/>
        </p:nvCxnSpPr>
        <p:spPr bwMode="auto">
          <a:xfrm rot="16200000" flipH="1">
            <a:off x="7315443" y="2586644"/>
            <a:ext cx="431800" cy="288925"/>
          </a:xfrm>
          <a:prstGeom prst="line">
            <a:avLst/>
          </a:prstGeom>
          <a:noFill/>
          <a:ln w="9525" algn="ctr">
            <a:solidFill>
              <a:schemeClr val="tx1"/>
            </a:solidFill>
            <a:round/>
            <a:headEnd/>
            <a:tailEnd/>
          </a:ln>
        </p:spPr>
      </p:cxnSp>
      <p:cxnSp>
        <p:nvCxnSpPr>
          <p:cNvPr id="44" name="Straight Connector 83"/>
          <p:cNvCxnSpPr>
            <a:cxnSpLocks noChangeShapeType="1"/>
            <a:stCxn id="15" idx="6"/>
            <a:endCxn id="17" idx="3"/>
          </p:cNvCxnSpPr>
          <p:nvPr/>
        </p:nvCxnSpPr>
        <p:spPr bwMode="auto">
          <a:xfrm flipV="1">
            <a:off x="6459780" y="3301019"/>
            <a:ext cx="1216025" cy="322263"/>
          </a:xfrm>
          <a:prstGeom prst="line">
            <a:avLst/>
          </a:prstGeom>
          <a:noFill/>
          <a:ln w="9525" algn="ctr">
            <a:solidFill>
              <a:schemeClr val="tx1"/>
            </a:solidFill>
            <a:round/>
            <a:headEnd/>
            <a:tailEnd/>
          </a:ln>
        </p:spPr>
      </p:cxnSp>
      <p:cxnSp>
        <p:nvCxnSpPr>
          <p:cNvPr id="45" name="Straight Connector 85"/>
          <p:cNvCxnSpPr>
            <a:cxnSpLocks noChangeShapeType="1"/>
            <a:stCxn id="7" idx="5"/>
            <a:endCxn id="15" idx="0"/>
          </p:cNvCxnSpPr>
          <p:nvPr/>
        </p:nvCxnSpPr>
        <p:spPr bwMode="auto">
          <a:xfrm rot="16200000" flipH="1">
            <a:off x="5868437" y="3033525"/>
            <a:ext cx="501650" cy="179387"/>
          </a:xfrm>
          <a:prstGeom prst="line">
            <a:avLst/>
          </a:prstGeom>
          <a:noFill/>
          <a:ln w="9525" algn="ctr">
            <a:solidFill>
              <a:schemeClr val="tx1"/>
            </a:solidFill>
            <a:round/>
            <a:headEnd/>
            <a:tailEnd/>
          </a:ln>
        </p:spPr>
      </p:cxnSp>
      <p:cxnSp>
        <p:nvCxnSpPr>
          <p:cNvPr id="46" name="Straight Connector 87"/>
          <p:cNvCxnSpPr>
            <a:cxnSpLocks noChangeShapeType="1"/>
            <a:stCxn id="6" idx="6"/>
            <a:endCxn id="21" idx="2"/>
          </p:cNvCxnSpPr>
          <p:nvPr/>
        </p:nvCxnSpPr>
        <p:spPr bwMode="auto">
          <a:xfrm>
            <a:off x="5102468" y="2194532"/>
            <a:ext cx="1857375" cy="144462"/>
          </a:xfrm>
          <a:prstGeom prst="line">
            <a:avLst/>
          </a:prstGeom>
          <a:noFill/>
          <a:ln w="9525" algn="ctr">
            <a:solidFill>
              <a:schemeClr val="tx1"/>
            </a:solidFill>
            <a:round/>
            <a:headEnd/>
            <a:tailEnd/>
          </a:ln>
        </p:spPr>
      </p:cxnSp>
      <p:cxnSp>
        <p:nvCxnSpPr>
          <p:cNvPr id="47" name="Straight Connector 89"/>
          <p:cNvCxnSpPr>
            <a:cxnSpLocks noChangeShapeType="1"/>
            <a:stCxn id="17" idx="4"/>
            <a:endCxn id="18" idx="0"/>
          </p:cNvCxnSpPr>
          <p:nvPr/>
        </p:nvCxnSpPr>
        <p:spPr bwMode="auto">
          <a:xfrm rot="16200000" flipH="1">
            <a:off x="7139230" y="4088419"/>
            <a:ext cx="1643063" cy="214313"/>
          </a:xfrm>
          <a:prstGeom prst="line">
            <a:avLst/>
          </a:prstGeom>
          <a:noFill/>
          <a:ln w="9525" algn="ctr">
            <a:solidFill>
              <a:schemeClr val="tx1"/>
            </a:solidFill>
            <a:round/>
            <a:headEnd/>
            <a:tailEnd/>
          </a:ln>
        </p:spPr>
      </p:cxnSp>
      <p:cxnSp>
        <p:nvCxnSpPr>
          <p:cNvPr id="48" name="Straight Connector 91"/>
          <p:cNvCxnSpPr>
            <a:cxnSpLocks noChangeShapeType="1"/>
            <a:stCxn id="19" idx="7"/>
            <a:endCxn id="14" idx="2"/>
          </p:cNvCxnSpPr>
          <p:nvPr/>
        </p:nvCxnSpPr>
        <p:spPr bwMode="auto">
          <a:xfrm rot="5400000" flipH="1" flipV="1">
            <a:off x="5262011" y="4821051"/>
            <a:ext cx="322263" cy="501650"/>
          </a:xfrm>
          <a:prstGeom prst="line">
            <a:avLst/>
          </a:prstGeom>
          <a:noFill/>
          <a:ln w="9525" algn="ctr">
            <a:solidFill>
              <a:schemeClr val="tx1"/>
            </a:solidFill>
            <a:round/>
            <a:headEnd/>
            <a:tailEnd/>
          </a:ln>
        </p:spPr>
      </p:cxnSp>
      <p:cxnSp>
        <p:nvCxnSpPr>
          <p:cNvPr id="49" name="Straight Connector 93"/>
          <p:cNvCxnSpPr>
            <a:cxnSpLocks noChangeShapeType="1"/>
            <a:stCxn id="13" idx="6"/>
            <a:endCxn id="81" idx="2"/>
          </p:cNvCxnSpPr>
          <p:nvPr/>
        </p:nvCxnSpPr>
        <p:spPr bwMode="auto">
          <a:xfrm flipV="1">
            <a:off x="4173780" y="4410682"/>
            <a:ext cx="2643188" cy="71437"/>
          </a:xfrm>
          <a:prstGeom prst="line">
            <a:avLst/>
          </a:prstGeom>
          <a:noFill/>
          <a:ln w="9525" algn="ctr">
            <a:solidFill>
              <a:schemeClr val="tx1"/>
            </a:solidFill>
            <a:round/>
            <a:headEnd/>
            <a:tailEnd/>
          </a:ln>
        </p:spPr>
      </p:cxnSp>
      <p:cxnSp>
        <p:nvCxnSpPr>
          <p:cNvPr id="50" name="Straight Connector 95"/>
          <p:cNvCxnSpPr>
            <a:cxnSpLocks noChangeShapeType="1"/>
            <a:stCxn id="20" idx="5"/>
            <a:endCxn id="81" idx="1"/>
          </p:cNvCxnSpPr>
          <p:nvPr/>
        </p:nvCxnSpPr>
        <p:spPr bwMode="auto">
          <a:xfrm rot="16200000" flipH="1">
            <a:off x="5958130" y="3301019"/>
            <a:ext cx="217488" cy="1646238"/>
          </a:xfrm>
          <a:prstGeom prst="line">
            <a:avLst/>
          </a:prstGeom>
          <a:noFill/>
          <a:ln w="9525" algn="ctr">
            <a:solidFill>
              <a:schemeClr val="tx1"/>
            </a:solidFill>
            <a:round/>
            <a:headEnd/>
            <a:tailEnd/>
          </a:ln>
        </p:spPr>
      </p:cxnSp>
      <p:cxnSp>
        <p:nvCxnSpPr>
          <p:cNvPr id="51" name="Straight Connector 97"/>
          <p:cNvCxnSpPr>
            <a:cxnSpLocks noChangeShapeType="1"/>
            <a:stCxn id="14" idx="6"/>
            <a:endCxn id="81" idx="3"/>
          </p:cNvCxnSpPr>
          <p:nvPr/>
        </p:nvCxnSpPr>
        <p:spPr bwMode="auto">
          <a:xfrm flipV="1">
            <a:off x="6174030" y="4586894"/>
            <a:ext cx="715963" cy="323850"/>
          </a:xfrm>
          <a:prstGeom prst="line">
            <a:avLst/>
          </a:prstGeom>
          <a:noFill/>
          <a:ln w="9525" algn="ctr">
            <a:solidFill>
              <a:schemeClr val="tx1"/>
            </a:solidFill>
            <a:round/>
            <a:headEnd/>
            <a:tailEnd/>
          </a:ln>
        </p:spPr>
      </p:cxnSp>
      <p:cxnSp>
        <p:nvCxnSpPr>
          <p:cNvPr id="52" name="Straight Connector 102"/>
          <p:cNvCxnSpPr>
            <a:cxnSpLocks noChangeShapeType="1"/>
            <a:stCxn id="81" idx="5"/>
            <a:endCxn id="18" idx="1"/>
          </p:cNvCxnSpPr>
          <p:nvPr/>
        </p:nvCxnSpPr>
        <p:spPr bwMode="auto">
          <a:xfrm rot="16200000" flipH="1">
            <a:off x="7315443" y="4515456"/>
            <a:ext cx="503238" cy="646113"/>
          </a:xfrm>
          <a:prstGeom prst="line">
            <a:avLst/>
          </a:prstGeom>
          <a:noFill/>
          <a:ln w="9525" algn="ctr">
            <a:solidFill>
              <a:schemeClr val="tx1"/>
            </a:solidFill>
            <a:round/>
            <a:headEnd/>
            <a:tailEnd/>
          </a:ln>
        </p:spPr>
      </p:cxnSp>
      <p:cxnSp>
        <p:nvCxnSpPr>
          <p:cNvPr id="53" name="Straight Connector 105"/>
          <p:cNvCxnSpPr>
            <a:cxnSpLocks noChangeShapeType="1"/>
            <a:stCxn id="8" idx="1"/>
          </p:cNvCxnSpPr>
          <p:nvPr/>
        </p:nvCxnSpPr>
        <p:spPr bwMode="auto">
          <a:xfrm rot="16200000" flipV="1">
            <a:off x="137562" y="2552513"/>
            <a:ext cx="573087" cy="930275"/>
          </a:xfrm>
          <a:prstGeom prst="line">
            <a:avLst/>
          </a:prstGeom>
          <a:noFill/>
          <a:ln w="9525" algn="ctr">
            <a:solidFill>
              <a:schemeClr val="tx1"/>
            </a:solidFill>
            <a:round/>
            <a:headEnd/>
            <a:tailEnd/>
          </a:ln>
        </p:spPr>
      </p:cxnSp>
      <p:cxnSp>
        <p:nvCxnSpPr>
          <p:cNvPr id="54" name="Straight Connector 107"/>
          <p:cNvCxnSpPr>
            <a:cxnSpLocks noChangeShapeType="1"/>
            <a:stCxn id="8" idx="3"/>
          </p:cNvCxnSpPr>
          <p:nvPr/>
        </p:nvCxnSpPr>
        <p:spPr bwMode="auto">
          <a:xfrm rot="5400000">
            <a:off x="173281" y="3443894"/>
            <a:ext cx="501650" cy="930275"/>
          </a:xfrm>
          <a:prstGeom prst="line">
            <a:avLst/>
          </a:prstGeom>
          <a:noFill/>
          <a:ln w="9525" algn="ctr">
            <a:solidFill>
              <a:schemeClr val="tx1"/>
            </a:solidFill>
            <a:round/>
            <a:headEnd/>
            <a:tailEnd/>
          </a:ln>
        </p:spPr>
      </p:cxnSp>
      <p:cxnSp>
        <p:nvCxnSpPr>
          <p:cNvPr id="55" name="Straight Connector 109"/>
          <p:cNvCxnSpPr>
            <a:cxnSpLocks noChangeShapeType="1"/>
            <a:stCxn id="12" idx="2"/>
          </p:cNvCxnSpPr>
          <p:nvPr/>
        </p:nvCxnSpPr>
        <p:spPr bwMode="auto">
          <a:xfrm rot="10800000">
            <a:off x="30405" y="4374169"/>
            <a:ext cx="1143000" cy="393700"/>
          </a:xfrm>
          <a:prstGeom prst="line">
            <a:avLst/>
          </a:prstGeom>
          <a:noFill/>
          <a:ln w="9525" algn="ctr">
            <a:solidFill>
              <a:schemeClr val="tx1"/>
            </a:solidFill>
            <a:round/>
            <a:headEnd/>
            <a:tailEnd/>
          </a:ln>
        </p:spPr>
      </p:cxnSp>
      <p:cxnSp>
        <p:nvCxnSpPr>
          <p:cNvPr id="56" name="Straight Connector 111"/>
          <p:cNvCxnSpPr>
            <a:cxnSpLocks noChangeShapeType="1"/>
            <a:stCxn id="9" idx="2"/>
          </p:cNvCxnSpPr>
          <p:nvPr/>
        </p:nvCxnSpPr>
        <p:spPr bwMode="auto">
          <a:xfrm rot="10800000">
            <a:off x="30405" y="5874357"/>
            <a:ext cx="1071563" cy="36512"/>
          </a:xfrm>
          <a:prstGeom prst="line">
            <a:avLst/>
          </a:prstGeom>
          <a:noFill/>
          <a:ln w="9525" algn="ctr">
            <a:solidFill>
              <a:schemeClr val="tx1"/>
            </a:solidFill>
            <a:round/>
            <a:headEnd/>
            <a:tailEnd/>
          </a:ln>
        </p:spPr>
      </p:cxnSp>
      <p:cxnSp>
        <p:nvCxnSpPr>
          <p:cNvPr id="57" name="Straight Connector 113"/>
          <p:cNvCxnSpPr>
            <a:cxnSpLocks noChangeShapeType="1"/>
            <a:stCxn id="9" idx="5"/>
          </p:cNvCxnSpPr>
          <p:nvPr/>
        </p:nvCxnSpPr>
        <p:spPr bwMode="auto">
          <a:xfrm rot="16200000" flipH="1">
            <a:off x="1521837" y="6093836"/>
            <a:ext cx="771127" cy="757204"/>
          </a:xfrm>
          <a:prstGeom prst="line">
            <a:avLst/>
          </a:prstGeom>
          <a:noFill/>
          <a:ln w="9525" algn="ctr">
            <a:solidFill>
              <a:schemeClr val="tx1"/>
            </a:solidFill>
            <a:round/>
            <a:headEnd/>
            <a:tailEnd/>
          </a:ln>
        </p:spPr>
      </p:cxnSp>
      <p:cxnSp>
        <p:nvCxnSpPr>
          <p:cNvPr id="58" name="Straight Connector 115"/>
          <p:cNvCxnSpPr>
            <a:cxnSpLocks noChangeShapeType="1"/>
            <a:stCxn id="4" idx="2"/>
          </p:cNvCxnSpPr>
          <p:nvPr/>
        </p:nvCxnSpPr>
        <p:spPr bwMode="auto">
          <a:xfrm rot="10800000">
            <a:off x="1530593" y="2016732"/>
            <a:ext cx="714375" cy="463550"/>
          </a:xfrm>
          <a:prstGeom prst="line">
            <a:avLst/>
          </a:prstGeom>
          <a:noFill/>
          <a:ln w="9525" algn="ctr">
            <a:solidFill>
              <a:schemeClr val="tx1"/>
            </a:solidFill>
            <a:round/>
            <a:headEnd/>
            <a:tailEnd/>
          </a:ln>
        </p:spPr>
      </p:cxnSp>
      <p:cxnSp>
        <p:nvCxnSpPr>
          <p:cNvPr id="59" name="Straight Connector 117"/>
          <p:cNvCxnSpPr>
            <a:cxnSpLocks noChangeShapeType="1"/>
            <a:stCxn id="4" idx="0"/>
          </p:cNvCxnSpPr>
          <p:nvPr/>
        </p:nvCxnSpPr>
        <p:spPr bwMode="auto">
          <a:xfrm rot="5400000" flipH="1" flipV="1">
            <a:off x="2333868" y="1819881"/>
            <a:ext cx="571500" cy="250825"/>
          </a:xfrm>
          <a:prstGeom prst="line">
            <a:avLst/>
          </a:prstGeom>
          <a:noFill/>
          <a:ln w="9525" algn="ctr">
            <a:solidFill>
              <a:schemeClr val="tx1"/>
            </a:solidFill>
            <a:round/>
            <a:headEnd/>
            <a:tailEnd/>
          </a:ln>
        </p:spPr>
      </p:cxnSp>
      <p:cxnSp>
        <p:nvCxnSpPr>
          <p:cNvPr id="60" name="Straight Connector 119"/>
          <p:cNvCxnSpPr>
            <a:cxnSpLocks noChangeShapeType="1"/>
            <a:stCxn id="10" idx="3"/>
          </p:cNvCxnSpPr>
          <p:nvPr/>
        </p:nvCxnSpPr>
        <p:spPr bwMode="auto">
          <a:xfrm rot="5400000">
            <a:off x="2571380" y="5968182"/>
            <a:ext cx="985440" cy="794200"/>
          </a:xfrm>
          <a:prstGeom prst="line">
            <a:avLst/>
          </a:prstGeom>
          <a:noFill/>
          <a:ln w="9525" algn="ctr">
            <a:solidFill>
              <a:schemeClr val="tx1"/>
            </a:solidFill>
            <a:round/>
            <a:headEnd/>
            <a:tailEnd/>
          </a:ln>
        </p:spPr>
      </p:cxnSp>
      <p:cxnSp>
        <p:nvCxnSpPr>
          <p:cNvPr id="61" name="Straight Connector 121"/>
          <p:cNvCxnSpPr>
            <a:cxnSpLocks noChangeShapeType="1"/>
            <a:stCxn id="10" idx="5"/>
          </p:cNvCxnSpPr>
          <p:nvPr/>
        </p:nvCxnSpPr>
        <p:spPr bwMode="auto">
          <a:xfrm rot="16200000" flipH="1">
            <a:off x="3886443" y="5801331"/>
            <a:ext cx="858838" cy="1001713"/>
          </a:xfrm>
          <a:prstGeom prst="line">
            <a:avLst/>
          </a:prstGeom>
          <a:noFill/>
          <a:ln w="9525" algn="ctr">
            <a:solidFill>
              <a:schemeClr val="tx1"/>
            </a:solidFill>
            <a:round/>
            <a:headEnd/>
            <a:tailEnd/>
          </a:ln>
        </p:spPr>
      </p:cxnSp>
      <p:cxnSp>
        <p:nvCxnSpPr>
          <p:cNvPr id="62" name="Straight Connector 123"/>
          <p:cNvCxnSpPr>
            <a:cxnSpLocks noChangeShapeType="1"/>
            <a:stCxn id="6" idx="7"/>
          </p:cNvCxnSpPr>
          <p:nvPr/>
        </p:nvCxnSpPr>
        <p:spPr bwMode="auto">
          <a:xfrm rot="5400000" flipH="1" flipV="1">
            <a:off x="5223912" y="1417450"/>
            <a:ext cx="406400" cy="795337"/>
          </a:xfrm>
          <a:prstGeom prst="line">
            <a:avLst/>
          </a:prstGeom>
          <a:noFill/>
          <a:ln w="9525" algn="ctr">
            <a:solidFill>
              <a:schemeClr val="tx1"/>
            </a:solidFill>
            <a:round/>
            <a:headEnd/>
            <a:tailEnd/>
          </a:ln>
        </p:spPr>
      </p:cxnSp>
      <p:cxnSp>
        <p:nvCxnSpPr>
          <p:cNvPr id="63" name="Straight Connector 125"/>
          <p:cNvCxnSpPr>
            <a:cxnSpLocks noChangeShapeType="1"/>
            <a:stCxn id="21" idx="7"/>
          </p:cNvCxnSpPr>
          <p:nvPr/>
        </p:nvCxnSpPr>
        <p:spPr bwMode="auto">
          <a:xfrm rot="5400000" flipH="1" flipV="1">
            <a:off x="7494037" y="1623825"/>
            <a:ext cx="430212" cy="644525"/>
          </a:xfrm>
          <a:prstGeom prst="line">
            <a:avLst/>
          </a:prstGeom>
          <a:noFill/>
          <a:ln w="9525" algn="ctr">
            <a:solidFill>
              <a:schemeClr val="tx1"/>
            </a:solidFill>
            <a:round/>
            <a:headEnd/>
            <a:tailEnd/>
          </a:ln>
        </p:spPr>
      </p:cxnSp>
      <p:cxnSp>
        <p:nvCxnSpPr>
          <p:cNvPr id="64" name="Straight Connector 127"/>
          <p:cNvCxnSpPr>
            <a:cxnSpLocks noChangeShapeType="1"/>
            <a:stCxn id="17" idx="6"/>
          </p:cNvCxnSpPr>
          <p:nvPr/>
        </p:nvCxnSpPr>
        <p:spPr bwMode="auto">
          <a:xfrm>
            <a:off x="8102843" y="3123219"/>
            <a:ext cx="1071562" cy="107950"/>
          </a:xfrm>
          <a:prstGeom prst="line">
            <a:avLst/>
          </a:prstGeom>
          <a:noFill/>
          <a:ln w="9525" algn="ctr">
            <a:solidFill>
              <a:schemeClr val="tx1"/>
            </a:solidFill>
            <a:round/>
            <a:headEnd/>
            <a:tailEnd/>
          </a:ln>
        </p:spPr>
      </p:cxnSp>
      <p:cxnSp>
        <p:nvCxnSpPr>
          <p:cNvPr id="65" name="Straight Connector 129"/>
          <p:cNvCxnSpPr>
            <a:cxnSpLocks noChangeShapeType="1"/>
            <a:stCxn id="17" idx="0"/>
          </p:cNvCxnSpPr>
          <p:nvPr/>
        </p:nvCxnSpPr>
        <p:spPr bwMode="auto">
          <a:xfrm rot="5400000" flipH="1" flipV="1">
            <a:off x="7835349" y="2249300"/>
            <a:ext cx="642938" cy="606425"/>
          </a:xfrm>
          <a:prstGeom prst="line">
            <a:avLst/>
          </a:prstGeom>
          <a:noFill/>
          <a:ln w="9525" algn="ctr">
            <a:solidFill>
              <a:schemeClr val="tx1"/>
            </a:solidFill>
            <a:round/>
            <a:headEnd/>
            <a:tailEnd/>
          </a:ln>
        </p:spPr>
      </p:cxnSp>
      <p:cxnSp>
        <p:nvCxnSpPr>
          <p:cNvPr id="66" name="Straight Connector 131"/>
          <p:cNvCxnSpPr>
            <a:cxnSpLocks noChangeShapeType="1"/>
            <a:stCxn id="18" idx="7"/>
          </p:cNvCxnSpPr>
          <p:nvPr/>
        </p:nvCxnSpPr>
        <p:spPr bwMode="auto">
          <a:xfrm rot="5400000" flipH="1" flipV="1">
            <a:off x="8637036" y="4552763"/>
            <a:ext cx="144463" cy="930275"/>
          </a:xfrm>
          <a:prstGeom prst="line">
            <a:avLst/>
          </a:prstGeom>
          <a:noFill/>
          <a:ln w="9525" algn="ctr">
            <a:solidFill>
              <a:schemeClr val="tx1"/>
            </a:solidFill>
            <a:round/>
            <a:headEnd/>
            <a:tailEnd/>
          </a:ln>
        </p:spPr>
      </p:cxnSp>
      <p:cxnSp>
        <p:nvCxnSpPr>
          <p:cNvPr id="67" name="Straight Connector 133"/>
          <p:cNvCxnSpPr>
            <a:cxnSpLocks noChangeShapeType="1"/>
            <a:stCxn id="18" idx="4"/>
          </p:cNvCxnSpPr>
          <p:nvPr/>
        </p:nvCxnSpPr>
        <p:spPr bwMode="auto">
          <a:xfrm rot="5400000">
            <a:off x="7335286" y="5570351"/>
            <a:ext cx="785813" cy="679450"/>
          </a:xfrm>
          <a:prstGeom prst="line">
            <a:avLst/>
          </a:prstGeom>
          <a:noFill/>
          <a:ln w="9525" algn="ctr">
            <a:solidFill>
              <a:schemeClr val="tx1"/>
            </a:solidFill>
            <a:round/>
            <a:headEnd/>
            <a:tailEnd/>
          </a:ln>
        </p:spPr>
      </p:cxnSp>
      <p:cxnSp>
        <p:nvCxnSpPr>
          <p:cNvPr id="68" name="Straight Connector 141"/>
          <p:cNvCxnSpPr>
            <a:cxnSpLocks noChangeShapeType="1"/>
            <a:stCxn id="14" idx="4"/>
          </p:cNvCxnSpPr>
          <p:nvPr/>
        </p:nvCxnSpPr>
        <p:spPr bwMode="auto">
          <a:xfrm rot="16200000" flipH="1">
            <a:off x="5120725" y="5964050"/>
            <a:ext cx="1643062" cy="34925"/>
          </a:xfrm>
          <a:prstGeom prst="line">
            <a:avLst/>
          </a:prstGeom>
          <a:noFill/>
          <a:ln w="9525" algn="ctr">
            <a:solidFill>
              <a:schemeClr val="tx1"/>
            </a:solidFill>
            <a:round/>
            <a:headEnd/>
            <a:tailEnd/>
          </a:ln>
        </p:spPr>
      </p:cxnSp>
      <p:cxnSp>
        <p:nvCxnSpPr>
          <p:cNvPr id="69" name="Straight Connector 144"/>
          <p:cNvCxnSpPr>
            <a:cxnSpLocks noChangeShapeType="1"/>
            <a:stCxn id="19" idx="5"/>
          </p:cNvCxnSpPr>
          <p:nvPr/>
        </p:nvCxnSpPr>
        <p:spPr bwMode="auto">
          <a:xfrm rot="16200000" flipH="1">
            <a:off x="4850849" y="5908488"/>
            <a:ext cx="1216025" cy="573087"/>
          </a:xfrm>
          <a:prstGeom prst="line">
            <a:avLst/>
          </a:prstGeom>
          <a:noFill/>
          <a:ln w="9525" algn="ctr">
            <a:solidFill>
              <a:schemeClr val="tx1"/>
            </a:solidFill>
            <a:round/>
            <a:headEnd/>
            <a:tailEnd/>
          </a:ln>
        </p:spPr>
      </p:cxnSp>
      <p:sp>
        <p:nvSpPr>
          <p:cNvPr id="70" name="Rectangle 2"/>
          <p:cNvSpPr txBox="1">
            <a:spLocks noChangeArrowheads="1"/>
          </p:cNvSpPr>
          <p:nvPr/>
        </p:nvSpPr>
        <p:spPr bwMode="auto">
          <a:xfrm>
            <a:off x="2102093" y="5159982"/>
            <a:ext cx="1357312" cy="6000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err="1">
                <a:solidFill>
                  <a:srgbClr val="000000"/>
                </a:solidFill>
                <a:latin typeface="+mj-lt"/>
                <a:ea typeface="+mj-ea"/>
                <a:cs typeface="+mj-cs"/>
              </a:rPr>
              <a:t>really</a:t>
            </a:r>
            <a:endParaRPr lang="en-GB" sz="2800" b="1" kern="0" dirty="0">
              <a:solidFill>
                <a:srgbClr val="000000"/>
              </a:solidFill>
              <a:latin typeface="+mj-lt"/>
              <a:ea typeface="+mj-ea"/>
              <a:cs typeface="+mj-cs"/>
            </a:endParaRPr>
          </a:p>
        </p:txBody>
      </p:sp>
      <p:sp>
        <p:nvSpPr>
          <p:cNvPr id="71" name="Rectangle 2"/>
          <p:cNvSpPr txBox="1">
            <a:spLocks noChangeArrowheads="1"/>
          </p:cNvSpPr>
          <p:nvPr/>
        </p:nvSpPr>
        <p:spPr bwMode="auto">
          <a:xfrm>
            <a:off x="744780" y="4874232"/>
            <a:ext cx="682625" cy="671512"/>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a:solidFill>
                  <a:srgbClr val="000000"/>
                </a:solidFill>
                <a:latin typeface="+mj-lt"/>
                <a:ea typeface="+mj-ea"/>
                <a:cs typeface="+mj-cs"/>
              </a:rPr>
              <a:t>I</a:t>
            </a:r>
            <a:endParaRPr lang="en-GB" sz="2800" b="1" kern="0" dirty="0">
              <a:solidFill>
                <a:srgbClr val="000000"/>
              </a:solidFill>
              <a:latin typeface="+mj-lt"/>
              <a:ea typeface="+mj-ea"/>
              <a:cs typeface="+mj-cs"/>
            </a:endParaRPr>
          </a:p>
        </p:txBody>
      </p:sp>
      <p:sp>
        <p:nvSpPr>
          <p:cNvPr id="72" name="Rectangle 2"/>
          <p:cNvSpPr txBox="1">
            <a:spLocks noChangeArrowheads="1"/>
          </p:cNvSpPr>
          <p:nvPr/>
        </p:nvSpPr>
        <p:spPr bwMode="auto">
          <a:xfrm>
            <a:off x="3459405" y="4588482"/>
            <a:ext cx="1143000" cy="742950"/>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err="1">
                <a:solidFill>
                  <a:srgbClr val="000000"/>
                </a:solidFill>
                <a:latin typeface="+mj-lt"/>
                <a:ea typeface="+mj-ea"/>
                <a:cs typeface="+mj-cs"/>
              </a:rPr>
              <a:t>like</a:t>
            </a:r>
            <a:endParaRPr lang="en-GB" sz="2800" b="1" kern="0" dirty="0">
              <a:solidFill>
                <a:srgbClr val="000000"/>
              </a:solidFill>
              <a:latin typeface="+mj-lt"/>
              <a:ea typeface="+mj-ea"/>
              <a:cs typeface="+mj-cs"/>
            </a:endParaRPr>
          </a:p>
        </p:txBody>
      </p:sp>
      <p:sp>
        <p:nvSpPr>
          <p:cNvPr id="73" name="Rectangle 2"/>
          <p:cNvSpPr txBox="1">
            <a:spLocks noChangeArrowheads="1"/>
          </p:cNvSpPr>
          <p:nvPr/>
        </p:nvSpPr>
        <p:spPr bwMode="auto">
          <a:xfrm>
            <a:off x="3030780" y="2373919"/>
            <a:ext cx="1928813" cy="742950"/>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800" b="1" kern="0" dirty="0" err="1">
                <a:solidFill>
                  <a:srgbClr val="000000"/>
                </a:solidFill>
                <a:latin typeface="+mj-lt"/>
                <a:ea typeface="+mj-ea"/>
                <a:cs typeface="+mj-cs"/>
              </a:rPr>
              <a:t>computers</a:t>
            </a:r>
            <a:endParaRPr lang="en-GB" sz="2800" b="1" kern="0" dirty="0">
              <a:solidFill>
                <a:srgbClr val="000000"/>
              </a:solidFill>
              <a:latin typeface="+mj-lt"/>
              <a:ea typeface="+mj-ea"/>
              <a:cs typeface="+mj-cs"/>
            </a:endParaRPr>
          </a:p>
        </p:txBody>
      </p:sp>
      <p:cxnSp>
        <p:nvCxnSpPr>
          <p:cNvPr id="74" name="Straight Connector 83"/>
          <p:cNvCxnSpPr>
            <a:cxnSpLocks noChangeShapeType="1"/>
            <a:stCxn id="12" idx="7"/>
            <a:endCxn id="13" idx="2"/>
          </p:cNvCxnSpPr>
          <p:nvPr/>
        </p:nvCxnSpPr>
        <p:spPr bwMode="auto">
          <a:xfrm rot="5400000" flipH="1" flipV="1">
            <a:off x="2583106" y="3499456"/>
            <a:ext cx="107950" cy="2073275"/>
          </a:xfrm>
          <a:prstGeom prst="line">
            <a:avLst/>
          </a:prstGeom>
          <a:noFill/>
          <a:ln w="9525" algn="ctr">
            <a:solidFill>
              <a:schemeClr val="tx1"/>
            </a:solidFill>
            <a:round/>
            <a:headEnd/>
            <a:tailEnd/>
          </a:ln>
        </p:spPr>
      </p:cxnSp>
      <p:sp>
        <p:nvSpPr>
          <p:cNvPr id="75" name="Rectangle 2"/>
          <p:cNvSpPr txBox="1">
            <a:spLocks noChangeArrowheads="1"/>
          </p:cNvSpPr>
          <p:nvPr/>
        </p:nvSpPr>
        <p:spPr bwMode="auto">
          <a:xfrm>
            <a:off x="6102593" y="4588482"/>
            <a:ext cx="1785937" cy="742950"/>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2400" b="1" kern="0" dirty="0">
                <a:solidFill>
                  <a:srgbClr val="000000"/>
                </a:solidFill>
                <a:latin typeface="+mj-lt"/>
                <a:ea typeface="+mj-ea"/>
                <a:cs typeface="+mj-cs"/>
              </a:rPr>
              <a:t>$(interest)</a:t>
            </a:r>
            <a:endParaRPr lang="en-GB" sz="2400" b="1" kern="0" dirty="0">
              <a:solidFill>
                <a:srgbClr val="000000"/>
              </a:solidFill>
              <a:latin typeface="+mj-lt"/>
              <a:ea typeface="+mj-ea"/>
              <a:cs typeface="+mj-cs"/>
            </a:endParaRPr>
          </a:p>
        </p:txBody>
      </p:sp>
      <p:cxnSp>
        <p:nvCxnSpPr>
          <p:cNvPr id="76" name="Straight Connector 64"/>
          <p:cNvCxnSpPr>
            <a:cxnSpLocks noChangeShapeType="1"/>
          </p:cNvCxnSpPr>
          <p:nvPr/>
        </p:nvCxnSpPr>
        <p:spPr bwMode="auto">
          <a:xfrm>
            <a:off x="1673468" y="4767869"/>
            <a:ext cx="857250" cy="142875"/>
          </a:xfrm>
          <a:prstGeom prst="line">
            <a:avLst/>
          </a:prstGeom>
          <a:noFill/>
          <a:ln w="41275" algn="ctr">
            <a:solidFill>
              <a:schemeClr val="tx1"/>
            </a:solidFill>
            <a:round/>
            <a:headEnd/>
            <a:tailEnd/>
          </a:ln>
        </p:spPr>
      </p:cxnSp>
      <p:cxnSp>
        <p:nvCxnSpPr>
          <p:cNvPr id="77" name="Straight Connector 66"/>
          <p:cNvCxnSpPr>
            <a:cxnSpLocks noChangeShapeType="1"/>
          </p:cNvCxnSpPr>
          <p:nvPr/>
        </p:nvCxnSpPr>
        <p:spPr bwMode="auto">
          <a:xfrm flipV="1">
            <a:off x="3030780" y="4659919"/>
            <a:ext cx="715963" cy="250825"/>
          </a:xfrm>
          <a:prstGeom prst="line">
            <a:avLst/>
          </a:prstGeom>
          <a:noFill/>
          <a:ln w="41275" algn="ctr">
            <a:solidFill>
              <a:schemeClr val="tx1"/>
            </a:solidFill>
            <a:round/>
            <a:headEnd/>
            <a:tailEnd/>
          </a:ln>
        </p:spPr>
      </p:cxnSp>
      <p:cxnSp>
        <p:nvCxnSpPr>
          <p:cNvPr id="78" name="Straight Connector 93"/>
          <p:cNvCxnSpPr>
            <a:cxnSpLocks noChangeShapeType="1"/>
          </p:cNvCxnSpPr>
          <p:nvPr/>
        </p:nvCxnSpPr>
        <p:spPr bwMode="auto">
          <a:xfrm flipV="1">
            <a:off x="4173780" y="4412269"/>
            <a:ext cx="2643188" cy="71438"/>
          </a:xfrm>
          <a:prstGeom prst="line">
            <a:avLst/>
          </a:prstGeom>
          <a:noFill/>
          <a:ln w="41275" algn="ctr">
            <a:solidFill>
              <a:schemeClr val="tx1"/>
            </a:solidFill>
            <a:round/>
            <a:headEnd/>
            <a:tailEnd/>
          </a:ln>
        </p:spPr>
      </p:cxnSp>
      <p:sp>
        <p:nvSpPr>
          <p:cNvPr id="79" name="Rectangle 2"/>
          <p:cNvSpPr txBox="1">
            <a:spLocks noChangeArrowheads="1"/>
          </p:cNvSpPr>
          <p:nvPr/>
        </p:nvSpPr>
        <p:spPr bwMode="auto">
          <a:xfrm>
            <a:off x="6174030" y="5159982"/>
            <a:ext cx="1785938" cy="742950"/>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a:solidFill>
                  <a:srgbClr val="000000"/>
                </a:solidFill>
                <a:latin typeface="+mj-lt"/>
                <a:ea typeface="+mj-ea"/>
                <a:cs typeface="+mj-cs"/>
              </a:rPr>
              <a:t>=</a:t>
            </a:r>
          </a:p>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sk-SK" sz="2400" b="1" kern="0" dirty="0" err="1">
                <a:solidFill>
                  <a:srgbClr val="000000"/>
                </a:solidFill>
                <a:latin typeface="+mj-lt"/>
                <a:ea typeface="+mj-ea"/>
                <a:cs typeface="+mj-cs"/>
              </a:rPr>
              <a:t>computers</a:t>
            </a:r>
            <a:endParaRPr lang="en-GB" sz="2400" b="1" kern="0" dirty="0">
              <a:solidFill>
                <a:srgbClr val="000000"/>
              </a:solidFill>
              <a:latin typeface="+mj-lt"/>
              <a:ea typeface="+mj-ea"/>
              <a:cs typeface="+mj-cs"/>
            </a:endParaRPr>
          </a:p>
        </p:txBody>
      </p:sp>
      <p:cxnSp>
        <p:nvCxnSpPr>
          <p:cNvPr id="80" name="Straight Connector 79"/>
          <p:cNvCxnSpPr>
            <a:cxnSpLocks noChangeShapeType="1"/>
            <a:stCxn id="73" idx="1"/>
            <a:endCxn id="73" idx="3"/>
          </p:cNvCxnSpPr>
          <p:nvPr/>
        </p:nvCxnSpPr>
        <p:spPr bwMode="auto">
          <a:xfrm rot="10800000" flipH="1">
            <a:off x="3030780" y="2745394"/>
            <a:ext cx="1928813" cy="1588"/>
          </a:xfrm>
          <a:prstGeom prst="line">
            <a:avLst/>
          </a:prstGeom>
          <a:noFill/>
          <a:ln w="41275" algn="ctr">
            <a:solidFill>
              <a:srgbClr val="FF0000"/>
            </a:solidFill>
            <a:round/>
            <a:headEnd/>
            <a:tailEnd/>
          </a:ln>
        </p:spPr>
      </p:cxnSp>
      <p:sp>
        <p:nvSpPr>
          <p:cNvPr id="81" name="Oval 80"/>
          <p:cNvSpPr/>
          <p:nvPr/>
        </p:nvSpPr>
        <p:spPr bwMode="auto">
          <a:xfrm>
            <a:off x="6816968" y="4159857"/>
            <a:ext cx="500062" cy="500062"/>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sk-SK"/>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par>
                                <p:cTn id="8" presetID="1" presetClass="emph" presetSubtype="2" fill="hold" nodeType="withEffect">
                                  <p:stCondLst>
                                    <p:cond delay="0"/>
                                  </p:stCondLst>
                                  <p:childTnLst>
                                    <p:animClr clrSpc="rgb" dir="cw">
                                      <p:cBhvr>
                                        <p:cTn id="9" dur="500" fill="hold"/>
                                        <p:tgtEl>
                                          <p:spTgt spid="12"/>
                                        </p:tgtEl>
                                        <p:attrNameLst>
                                          <p:attrName>fillcolor</p:attrName>
                                        </p:attrNameLst>
                                      </p:cBhvr>
                                      <p:to>
                                        <a:srgbClr val="6699FF"/>
                                      </p:to>
                                    </p:animClr>
                                    <p:set>
                                      <p:cBhvr>
                                        <p:cTn id="10" dur="500" fill="hold"/>
                                        <p:tgtEl>
                                          <p:spTgt spid="12"/>
                                        </p:tgtEl>
                                        <p:attrNameLst>
                                          <p:attrName>fill.type</p:attrName>
                                        </p:attrNameLst>
                                      </p:cBhvr>
                                      <p:to>
                                        <p:strVal val="solid"/>
                                      </p:to>
                                    </p:set>
                                    <p:set>
                                      <p:cBhvr>
                                        <p:cTn id="11" dur="500" fill="hold"/>
                                        <p:tgtEl>
                                          <p:spTgt spid="12"/>
                                        </p:tgtEl>
                                        <p:attrNameLst>
                                          <p:attrName>fill.on</p:attrName>
                                        </p:attrNameLst>
                                      </p:cBhvr>
                                      <p:to>
                                        <p:strVal val="true"/>
                                      </p:to>
                                    </p:se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70"/>
                                        </p:tgtEl>
                                        <p:attrNameLst>
                                          <p:attrName>style.visibility</p:attrName>
                                        </p:attrNameLst>
                                      </p:cBhvr>
                                      <p:to>
                                        <p:strVal val="visible"/>
                                      </p:to>
                                    </p:set>
                                    <p:animEffect transition="in" filter="fade">
                                      <p:cBhvr>
                                        <p:cTn id="15" dur="500"/>
                                        <p:tgtEl>
                                          <p:spTgt spid="70"/>
                                        </p:tgtEl>
                                      </p:cBhvr>
                                    </p:animEffect>
                                  </p:childTnLst>
                                </p:cTn>
                              </p:par>
                              <p:par>
                                <p:cTn id="16" presetID="1" presetClass="emph" presetSubtype="2" fill="hold" nodeType="withEffect">
                                  <p:stCondLst>
                                    <p:cond delay="0"/>
                                  </p:stCondLst>
                                  <p:childTnLst>
                                    <p:animClr clrSpc="rgb" dir="cw">
                                      <p:cBhvr>
                                        <p:cTn id="17" dur="500" fill="hold"/>
                                        <p:tgtEl>
                                          <p:spTgt spid="11"/>
                                        </p:tgtEl>
                                        <p:attrNameLst>
                                          <p:attrName>fillcolor</p:attrName>
                                        </p:attrNameLst>
                                      </p:cBhvr>
                                      <p:to>
                                        <a:srgbClr val="6699FF"/>
                                      </p:to>
                                    </p:animClr>
                                    <p:set>
                                      <p:cBhvr>
                                        <p:cTn id="18" dur="500" fill="hold"/>
                                        <p:tgtEl>
                                          <p:spTgt spid="11"/>
                                        </p:tgtEl>
                                        <p:attrNameLst>
                                          <p:attrName>fill.type</p:attrName>
                                        </p:attrNameLst>
                                      </p:cBhvr>
                                      <p:to>
                                        <p:strVal val="solid"/>
                                      </p:to>
                                    </p:set>
                                    <p:set>
                                      <p:cBhvr>
                                        <p:cTn id="19" dur="500" fill="hold"/>
                                        <p:tgtEl>
                                          <p:spTgt spid="11"/>
                                        </p:tgtEl>
                                        <p:attrNameLst>
                                          <p:attrName>fill.on</p:attrName>
                                        </p:attrNameLst>
                                      </p:cBhvr>
                                      <p:to>
                                        <p:strVal val="true"/>
                                      </p:to>
                                    </p:se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fade">
                                      <p:cBhvr>
                                        <p:cTn id="23" dur="500"/>
                                        <p:tgtEl>
                                          <p:spTgt spid="72"/>
                                        </p:tgtEl>
                                      </p:cBhvr>
                                    </p:animEffect>
                                  </p:childTnLst>
                                </p:cTn>
                              </p:par>
                              <p:par>
                                <p:cTn id="24" presetID="1" presetClass="emph" presetSubtype="2" fill="hold" nodeType="withEffect">
                                  <p:stCondLst>
                                    <p:cond delay="0"/>
                                  </p:stCondLst>
                                  <p:childTnLst>
                                    <p:animClr clrSpc="rgb" dir="cw">
                                      <p:cBhvr>
                                        <p:cTn id="25" dur="500" fill="hold"/>
                                        <p:tgtEl>
                                          <p:spTgt spid="13"/>
                                        </p:tgtEl>
                                        <p:attrNameLst>
                                          <p:attrName>fillcolor</p:attrName>
                                        </p:attrNameLst>
                                      </p:cBhvr>
                                      <p:to>
                                        <a:srgbClr val="6699FF"/>
                                      </p:to>
                                    </p:animClr>
                                    <p:set>
                                      <p:cBhvr>
                                        <p:cTn id="26" dur="500" fill="hold"/>
                                        <p:tgtEl>
                                          <p:spTgt spid="13"/>
                                        </p:tgtEl>
                                        <p:attrNameLst>
                                          <p:attrName>fill.type</p:attrName>
                                        </p:attrNameLst>
                                      </p:cBhvr>
                                      <p:to>
                                        <p:strVal val="solid"/>
                                      </p:to>
                                    </p:set>
                                    <p:set>
                                      <p:cBhvr>
                                        <p:cTn id="27" dur="500" fill="hold"/>
                                        <p:tgtEl>
                                          <p:spTgt spid="13"/>
                                        </p:tgtEl>
                                        <p:attrNameLst>
                                          <p:attrName>fill.on</p:attrName>
                                        </p:attrNameLst>
                                      </p:cBhvr>
                                      <p:to>
                                        <p:strVal val="true"/>
                                      </p:to>
                                    </p:se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fade">
                                      <p:cBhvr>
                                        <p:cTn id="31" dur="500"/>
                                        <p:tgtEl>
                                          <p:spTgt spid="73"/>
                                        </p:tgtEl>
                                      </p:cBhvr>
                                    </p:animEffect>
                                  </p:childTnLst>
                                </p:cTn>
                              </p:par>
                              <p:par>
                                <p:cTn id="32" presetID="1" presetClass="emph" presetSubtype="2" fill="hold" nodeType="withEffect">
                                  <p:stCondLst>
                                    <p:cond delay="0"/>
                                  </p:stCondLst>
                                  <p:childTnLst>
                                    <p:animClr clrSpc="rgb" dir="cw">
                                      <p:cBhvr>
                                        <p:cTn id="33" dur="500" fill="hold"/>
                                        <p:tgtEl>
                                          <p:spTgt spid="5"/>
                                        </p:tgtEl>
                                        <p:attrNameLst>
                                          <p:attrName>fillcolor</p:attrName>
                                        </p:attrNameLst>
                                      </p:cBhvr>
                                      <p:to>
                                        <a:srgbClr val="6699FF"/>
                                      </p:to>
                                    </p:animClr>
                                    <p:set>
                                      <p:cBhvr>
                                        <p:cTn id="34" dur="500" fill="hold"/>
                                        <p:tgtEl>
                                          <p:spTgt spid="5"/>
                                        </p:tgtEl>
                                        <p:attrNameLst>
                                          <p:attrName>fill.type</p:attrName>
                                        </p:attrNameLst>
                                      </p:cBhvr>
                                      <p:to>
                                        <p:strVal val="solid"/>
                                      </p:to>
                                    </p:set>
                                    <p:set>
                                      <p:cBhvr>
                                        <p:cTn id="35" dur="500" fill="hold"/>
                                        <p:tgtEl>
                                          <p:spTgt spid="5"/>
                                        </p:tgtEl>
                                        <p:attrNameLst>
                                          <p:attrName>fill.on</p:attrName>
                                        </p:attrNameLst>
                                      </p:cBhvr>
                                      <p:to>
                                        <p:strVal val="true"/>
                                      </p:to>
                                    </p:set>
                                  </p:childTnLst>
                                </p:cTn>
                              </p:par>
                            </p:childTnLst>
                          </p:cTn>
                        </p:par>
                      </p:childTnLst>
                    </p:cTn>
                  </p:par>
                  <p:par>
                    <p:cTn id="36" fill="hold">
                      <p:stCondLst>
                        <p:cond delay="indefinite"/>
                      </p:stCondLst>
                      <p:childTnLst>
                        <p:par>
                          <p:cTn id="37" fill="hold">
                            <p:stCondLst>
                              <p:cond delay="0"/>
                            </p:stCondLst>
                            <p:childTnLst>
                              <p:par>
                                <p:cTn id="38" presetID="1" presetClass="emph" presetSubtype="2" fill="hold" nodeType="clickEffect">
                                  <p:stCondLst>
                                    <p:cond delay="0"/>
                                  </p:stCondLst>
                                  <p:childTnLst>
                                    <p:animClr clrSpc="rgb" dir="cw">
                                      <p:cBhvr>
                                        <p:cTn id="39" dur="500" fill="hold"/>
                                        <p:tgtEl>
                                          <p:spTgt spid="81"/>
                                        </p:tgtEl>
                                        <p:attrNameLst>
                                          <p:attrName>fillcolor</p:attrName>
                                        </p:attrNameLst>
                                      </p:cBhvr>
                                      <p:to>
                                        <a:srgbClr val="FF6600"/>
                                      </p:to>
                                    </p:animClr>
                                    <p:set>
                                      <p:cBhvr>
                                        <p:cTn id="40" dur="500" fill="hold"/>
                                        <p:tgtEl>
                                          <p:spTgt spid="81"/>
                                        </p:tgtEl>
                                        <p:attrNameLst>
                                          <p:attrName>fill.type</p:attrName>
                                        </p:attrNameLst>
                                      </p:cBhvr>
                                      <p:to>
                                        <p:strVal val="solid"/>
                                      </p:to>
                                    </p:set>
                                    <p:set>
                                      <p:cBhvr>
                                        <p:cTn id="41" dur="500" fill="hold"/>
                                        <p:tgtEl>
                                          <p:spTgt spid="81"/>
                                        </p:tgtEl>
                                        <p:attrNameLst>
                                          <p:attrName>fill.on</p:attrName>
                                        </p:attrNameLst>
                                      </p:cBhvr>
                                      <p:to>
                                        <p:strVal val="true"/>
                                      </p:to>
                                    </p:set>
                                  </p:childTnLst>
                                </p:cTn>
                              </p:par>
                              <p:par>
                                <p:cTn id="42" presetID="6" presetClass="emph" presetSubtype="0" fill="hold" grpId="0" nodeType="withEffect">
                                  <p:stCondLst>
                                    <p:cond delay="0"/>
                                  </p:stCondLst>
                                  <p:childTnLst>
                                    <p:animScale>
                                      <p:cBhvr>
                                        <p:cTn id="43" dur="500" fill="hold"/>
                                        <p:tgtEl>
                                          <p:spTgt spid="81"/>
                                        </p:tgtEl>
                                      </p:cBhvr>
                                      <p:by x="150000" y="150000"/>
                                    </p:animScale>
                                  </p:childTnLst>
                                </p:cTn>
                              </p:par>
                              <p:par>
                                <p:cTn id="44" presetID="10" presetClass="entr" presetSubtype="0" fill="hold" grpId="0" nodeType="withEffect">
                                  <p:stCondLst>
                                    <p:cond delay="0"/>
                                  </p:stCondLst>
                                  <p:childTnLst>
                                    <p:set>
                                      <p:cBhvr>
                                        <p:cTn id="45" dur="1" fill="hold">
                                          <p:stCondLst>
                                            <p:cond delay="0"/>
                                          </p:stCondLst>
                                        </p:cTn>
                                        <p:tgtEl>
                                          <p:spTgt spid="75"/>
                                        </p:tgtEl>
                                        <p:attrNameLst>
                                          <p:attrName>style.visibility</p:attrName>
                                        </p:attrNameLst>
                                      </p:cBhvr>
                                      <p:to>
                                        <p:strVal val="visible"/>
                                      </p:to>
                                    </p:set>
                                    <p:animEffect transition="in" filter="fade">
                                      <p:cBhvr>
                                        <p:cTn id="46" dur="500"/>
                                        <p:tgtEl>
                                          <p:spTgt spid="7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76"/>
                                        </p:tgtEl>
                                        <p:attrNameLst>
                                          <p:attrName>style.visibility</p:attrName>
                                        </p:attrNameLst>
                                      </p:cBhvr>
                                      <p:to>
                                        <p:strVal val="visible"/>
                                      </p:to>
                                    </p:set>
                                    <p:animEffect transition="in" filter="wipe(left)">
                                      <p:cBhvr>
                                        <p:cTn id="51" dur="500"/>
                                        <p:tgtEl>
                                          <p:spTgt spid="76"/>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wipe(left)">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wipe(left)">
                                      <p:cBhvr>
                                        <p:cTn id="60" dur="500"/>
                                        <p:tgtEl>
                                          <p:spTgt spid="7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79"/>
                                        </p:tgtEl>
                                        <p:attrNameLst>
                                          <p:attrName>style.visibility</p:attrName>
                                        </p:attrNameLst>
                                      </p:cBhvr>
                                      <p:to>
                                        <p:strVal val="visible"/>
                                      </p:to>
                                    </p:set>
                                    <p:animEffect transition="in" filter="fade">
                                      <p:cBhvr>
                                        <p:cTn id="65" dur="500"/>
                                        <p:tgtEl>
                                          <p:spTgt spid="79"/>
                                        </p:tgtEl>
                                      </p:cBhvr>
                                    </p:animEffect>
                                  </p:childTnLst>
                                </p:cTn>
                              </p:par>
                              <p:par>
                                <p:cTn id="66" presetID="22" presetClass="entr" presetSubtype="8" fill="hold" nodeType="withEffect">
                                  <p:stCondLst>
                                    <p:cond delay="0"/>
                                  </p:stCondLst>
                                  <p:childTnLst>
                                    <p:set>
                                      <p:cBhvr>
                                        <p:cTn id="67" dur="1" fill="hold">
                                          <p:stCondLst>
                                            <p:cond delay="0"/>
                                          </p:stCondLst>
                                        </p:cTn>
                                        <p:tgtEl>
                                          <p:spTgt spid="80"/>
                                        </p:tgtEl>
                                        <p:attrNameLst>
                                          <p:attrName>style.visibility</p:attrName>
                                        </p:attrNameLst>
                                      </p:cBhvr>
                                      <p:to>
                                        <p:strVal val="visible"/>
                                      </p:to>
                                    </p:set>
                                    <p:animEffect transition="in" filter="wipe(left)">
                                      <p:cBhvr>
                                        <p:cTn id="68"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5" grpId="0"/>
      <p:bldP spid="79" grpId="0"/>
      <p:bldP spid="8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Presentations\198992659_dac91a1bd2_o.jpg"/>
          <p:cNvPicPr>
            <a:picLocks noChangeAspect="1" noChangeArrowheads="1"/>
          </p:cNvPicPr>
          <p:nvPr/>
        </p:nvPicPr>
        <p:blipFill>
          <a:blip r:embed="rId3"/>
          <a:srcRect r="13701"/>
          <a:stretch>
            <a:fillRect/>
          </a:stretch>
        </p:blipFill>
        <p:spPr bwMode="auto">
          <a:xfrm>
            <a:off x="2" y="2"/>
            <a:ext cx="2133598" cy="1854286"/>
          </a:xfrm>
          <a:prstGeom prst="rect">
            <a:avLst/>
          </a:prstGeom>
          <a:noFill/>
        </p:spPr>
      </p:pic>
      <p:sp>
        <p:nvSpPr>
          <p:cNvPr id="2" name="Title 1"/>
          <p:cNvSpPr>
            <a:spLocks noGrp="1"/>
          </p:cNvSpPr>
          <p:nvPr>
            <p:ph type="title"/>
          </p:nvPr>
        </p:nvSpPr>
        <p:spPr/>
        <p:txBody>
          <a:bodyPr/>
          <a:lstStyle/>
          <a:p>
            <a:pPr algn="r"/>
            <a:r>
              <a:rPr lang="sk-SK" b="1" dirty="0" err="1" smtClean="0"/>
              <a:t>Prototypovanie</a:t>
            </a:r>
            <a:endParaRPr lang="sk-SK" b="1" dirty="0"/>
          </a:p>
        </p:txBody>
      </p:sp>
      <p:sp>
        <p:nvSpPr>
          <p:cNvPr id="3" name="Content Placeholder 2"/>
          <p:cNvSpPr>
            <a:spLocks noGrp="1"/>
          </p:cNvSpPr>
          <p:nvPr>
            <p:ph idx="1"/>
          </p:nvPr>
        </p:nvSpPr>
        <p:spPr>
          <a:xfrm>
            <a:off x="685800" y="1600200"/>
            <a:ext cx="8001000" cy="4724400"/>
          </a:xfrm>
        </p:spPr>
        <p:txBody>
          <a:bodyPr/>
          <a:lstStyle/>
          <a:p>
            <a:r>
              <a:rPr lang="sk-SK" sz="3000" b="1" dirty="0" smtClean="0"/>
              <a:t>c</a:t>
            </a:r>
            <a:r>
              <a:rPr lang="sk-SK" sz="3000" b="1" dirty="0" smtClean="0"/>
              <a:t>iele</a:t>
            </a:r>
            <a:endParaRPr lang="sk-SK" sz="3000" b="1" dirty="0" smtClean="0"/>
          </a:p>
          <a:p>
            <a:pPr lvl="1">
              <a:buFont typeface="Arial" pitchFamily="34" charset="0"/>
              <a:buChar char="•"/>
            </a:pPr>
            <a:r>
              <a:rPr lang="sk-SK" sz="2400" dirty="0" smtClean="0"/>
              <a:t>o</a:t>
            </a:r>
            <a:r>
              <a:rPr lang="sk-SK" sz="2400" dirty="0" smtClean="0"/>
              <a:t>verenie </a:t>
            </a:r>
            <a:r>
              <a:rPr lang="sk-SK" sz="2400" dirty="0" smtClean="0"/>
              <a:t>porozumenia modelu</a:t>
            </a:r>
          </a:p>
          <a:p>
            <a:pPr lvl="1">
              <a:buFont typeface="Arial" pitchFamily="34" charset="0"/>
              <a:buChar char="•"/>
            </a:pPr>
            <a:r>
              <a:rPr lang="sk-SK" sz="2400" dirty="0" smtClean="0"/>
              <a:t>v</a:t>
            </a:r>
            <a:r>
              <a:rPr lang="sk-SK" sz="2400" dirty="0" smtClean="0"/>
              <a:t>ytváranie </a:t>
            </a:r>
            <a:r>
              <a:rPr lang="sk-SK" sz="2400" dirty="0" smtClean="0"/>
              <a:t>slovníka koreňov slov</a:t>
            </a:r>
          </a:p>
          <a:p>
            <a:pPr lvl="1">
              <a:buFont typeface="Arial" pitchFamily="34" charset="0"/>
              <a:buChar char="•"/>
            </a:pPr>
            <a:r>
              <a:rPr lang="sk-SK" sz="2400" dirty="0" smtClean="0"/>
              <a:t>správnosť</a:t>
            </a:r>
            <a:r>
              <a:rPr lang="sk-SK" sz="2400" dirty="0" smtClean="0"/>
              <a:t> </a:t>
            </a:r>
            <a:r>
              <a:rPr lang="sk-SK" sz="2400" dirty="0" smtClean="0"/>
              <a:t>predpokladaného postupu pri odvodzovaní</a:t>
            </a:r>
          </a:p>
          <a:p>
            <a:r>
              <a:rPr lang="sk-SK" sz="3000" b="1" dirty="0" smtClean="0"/>
              <a:t>ú</a:t>
            </a:r>
            <a:r>
              <a:rPr lang="sk-SK" sz="3000" b="1" dirty="0" smtClean="0"/>
              <a:t>dajová </a:t>
            </a:r>
            <a:r>
              <a:rPr lang="sk-SK" sz="3000" b="1" dirty="0" smtClean="0"/>
              <a:t>vzorka</a:t>
            </a:r>
          </a:p>
          <a:p>
            <a:pPr lvl="1">
              <a:buFont typeface="Arial" pitchFamily="34" charset="0"/>
              <a:buChar char="•"/>
            </a:pPr>
            <a:r>
              <a:rPr lang="sk-SK" sz="2400" dirty="0" smtClean="0"/>
              <a:t>e</a:t>
            </a:r>
            <a:r>
              <a:rPr lang="sk-SK" sz="2400" dirty="0" smtClean="0"/>
              <a:t>xtrahovaná </a:t>
            </a:r>
            <a:r>
              <a:rPr lang="sk-SK" sz="2400" dirty="0" smtClean="0"/>
              <a:t>informácia </a:t>
            </a:r>
            <a:r>
              <a:rPr lang="en-US" sz="2400" dirty="0" smtClean="0"/>
              <a:t>– z</a:t>
            </a:r>
            <a:r>
              <a:rPr lang="sk-SK" sz="2400" dirty="0" err="1" smtClean="0"/>
              <a:t>áujmy</a:t>
            </a:r>
            <a:r>
              <a:rPr lang="sk-SK" sz="2400" dirty="0" smtClean="0"/>
              <a:t> ľudí vo vetách</a:t>
            </a:r>
          </a:p>
          <a:p>
            <a:pPr lvl="1">
              <a:buFont typeface="Arial" pitchFamily="34" charset="0"/>
              <a:buChar char="•"/>
            </a:pPr>
            <a:r>
              <a:rPr lang="sk-SK" sz="2400" dirty="0" smtClean="0"/>
              <a:t>50 anglických viet od 30 ľudí</a:t>
            </a:r>
          </a:p>
          <a:p>
            <a:pPr lvl="1">
              <a:buFont typeface="Arial" pitchFamily="34" charset="0"/>
              <a:buChar char="•"/>
            </a:pPr>
            <a:r>
              <a:rPr lang="sk-SK" sz="2400" dirty="0" smtClean="0"/>
              <a:t>76 slov vyjadrujúcich záujmy</a:t>
            </a:r>
          </a:p>
          <a:p>
            <a:pPr lvl="1">
              <a:buFont typeface="Arial" pitchFamily="34" charset="0"/>
              <a:buChar char="•"/>
            </a:pPr>
            <a:r>
              <a:rPr lang="sk-SK" sz="2400" dirty="0" err="1" smtClean="0"/>
              <a:t>t</a:t>
            </a:r>
            <a:r>
              <a:rPr lang="sk-SK" sz="2400" dirty="0" err="1" smtClean="0"/>
              <a:t>rénovacia</a:t>
            </a:r>
            <a:r>
              <a:rPr lang="sk-SK" sz="2400" dirty="0" smtClean="0"/>
              <a:t> </a:t>
            </a:r>
            <a:r>
              <a:rPr lang="sk-SK" sz="2400" dirty="0" smtClean="0"/>
              <a:t>množina: 9 slov vyjadrujúcich záujmy</a:t>
            </a:r>
          </a:p>
          <a:p>
            <a:pPr lvl="1">
              <a:buFont typeface="Arial" pitchFamily="34" charset="0"/>
              <a:buChar char="•"/>
            </a:pPr>
            <a:r>
              <a:rPr lang="sk-SK" sz="2400" dirty="0" smtClean="0"/>
              <a:t>t</a:t>
            </a:r>
            <a:r>
              <a:rPr lang="sk-SK" sz="2400" dirty="0" smtClean="0"/>
              <a:t>estovacia </a:t>
            </a:r>
            <a:r>
              <a:rPr lang="sk-SK" sz="2400" dirty="0" smtClean="0"/>
              <a:t>množina: 67 slov vyjadrujúcich záujmy</a:t>
            </a:r>
          </a:p>
          <a:p>
            <a:pPr lvl="1"/>
            <a:endParaRPr lang="sk-SK"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3714</TotalTime>
  <Words>828</Words>
  <Application>Microsoft Office PowerPoint</Application>
  <PresentationFormat>On-screen Show (4:3)</PresentationFormat>
  <Paragraphs>189</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Extrakcia informácií z webových stránok s použitím grafových modelov</vt:lpstr>
      <vt:lpstr>Prečo?</vt:lpstr>
      <vt:lpstr>Extrakcia informácií</vt:lpstr>
      <vt:lpstr>Podmienené náhodné polia</vt:lpstr>
      <vt:lpstr>Metóda extrakcie údajov z neštruktúrovaného zdroja</vt:lpstr>
      <vt:lpstr>Reprezentácia údajov</vt:lpstr>
      <vt:lpstr>Trénovanie</vt:lpstr>
      <vt:lpstr>Odvodzovanie v modeli</vt:lpstr>
      <vt:lpstr>Prototypovanie</vt:lpstr>
      <vt:lpstr>Výsledky experimentu</vt:lpstr>
      <vt:lpstr>Ďalšia práca</vt:lpstr>
      <vt:lpstr>Ďalšia práca</vt:lpstr>
      <vt:lpstr>Zhodnotenie</vt:lpstr>
      <vt:lpstr>Slide 14</vt:lpstr>
      <vt:lpstr>Anglický jazyk</vt:lpstr>
      <vt:lpstr>Grafové modely</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bubo</dc:creator>
  <cp:lastModifiedBy>bubo</cp:lastModifiedBy>
  <cp:revision>253</cp:revision>
  <dcterms:created xsi:type="dcterms:W3CDTF">2006-08-16T00:00:00Z</dcterms:created>
  <dcterms:modified xsi:type="dcterms:W3CDTF">2009-01-19T23:11:55Z</dcterms:modified>
</cp:coreProperties>
</file>