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32" r:id="rId3"/>
    <p:sldId id="308" r:id="rId4"/>
    <p:sldId id="328" r:id="rId5"/>
    <p:sldId id="323" r:id="rId6"/>
    <p:sldId id="327" r:id="rId7"/>
    <p:sldId id="309" r:id="rId8"/>
    <p:sldId id="329" r:id="rId9"/>
    <p:sldId id="331" r:id="rId10"/>
    <p:sldId id="333" r:id="rId11"/>
    <p:sldId id="335" r:id="rId12"/>
    <p:sldId id="336" r:id="rId13"/>
    <p:sldId id="337" r:id="rId14"/>
    <p:sldId id="338" r:id="rId15"/>
    <p:sldId id="33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772" autoAdjust="0"/>
    <p:restoredTop sz="94660"/>
  </p:normalViewPr>
  <p:slideViewPr>
    <p:cSldViewPr>
      <p:cViewPr varScale="1">
        <p:scale>
          <a:sx n="88" d="100"/>
          <a:sy n="88" d="100"/>
        </p:scale>
        <p:origin x="-8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802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4B1B23-E9D9-4A68-90FD-9BFC2B6F5AA7}" type="datetimeFigureOut">
              <a:rPr lang="en-US" smtClean="0"/>
              <a:pPr/>
              <a:t>11/5/2009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18ED56-10C7-4129-BCEC-032E5BBDDD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F4E05A-7B3E-48A4-BBE3-ED62662FB752}" type="datetimeFigureOut">
              <a:rPr lang="en-US" smtClean="0"/>
              <a:pPr/>
              <a:t>11/5/2009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85E96-E6A0-432D-8C3D-D2836939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r>
              <a:rPr lang="en-US" smtClean="0"/>
              <a:t>6. 11. 2009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kumimoji="0" lang="pt-BR" smtClean="0"/>
              <a:t>Dátové vzorky pre experimentovanie</a:t>
            </a:r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6. 11. 2009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pt-BR" smtClean="0"/>
              <a:t>Dátové vzorky pre experimentovanie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6. 11. 2009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pt-BR" smtClean="0"/>
              <a:t>Dátové vzorky pre experimentovanie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43834" y="6356350"/>
            <a:ext cx="1046014" cy="365760"/>
          </a:xfrm>
        </p:spPr>
        <p:txBody>
          <a:bodyPr/>
          <a:lstStyle/>
          <a:p>
            <a:pPr algn="r" eaLnBrk="1" latinLnBrk="0" hangingPunct="1"/>
            <a:r>
              <a:rPr lang="en-US" smtClean="0"/>
              <a:t>6. 11. 2009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57290" y="6356350"/>
            <a:ext cx="6072230" cy="365760"/>
          </a:xfrm>
        </p:spPr>
        <p:txBody>
          <a:bodyPr/>
          <a:lstStyle>
            <a:lvl1pPr algn="ctr">
              <a:defRPr/>
            </a:lvl1pPr>
          </a:lstStyle>
          <a:p>
            <a:r>
              <a:rPr lang="pt-BR" smtClean="0"/>
              <a:t>Dátové vzorky pre experimentovanie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2BBB5E19-F10A-4C2F-BF6F-11C513378A2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r>
              <a:rPr lang="en-US" smtClean="0"/>
              <a:t>6. 11. 2009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kumimoji="0" lang="pt-BR" smtClean="0"/>
              <a:t>Dátové vzorky pre experimentovanie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6. 11. 2009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pt-BR" smtClean="0"/>
              <a:t>Dátové vzorky pre experimentovanie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6. 11. 2009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pt-BR" smtClean="0"/>
              <a:t>Dátové vzorky pre experimentovanie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r>
              <a:rPr lang="en-US" smtClean="0"/>
              <a:t>6. 11. 2009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pt-BR" smtClean="0"/>
              <a:t>Dátové vzorky pre experimentovanie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2BBB5E19-F10A-4C2F-BF6F-11C513378A2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6. 11. 2009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pt-BR" smtClean="0"/>
              <a:t>Dátové vzorky pre experimentovanie</a:t>
            </a:r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r>
              <a:rPr lang="en-US" smtClean="0"/>
              <a:t>6. 11. 2009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pt-BR" smtClean="0"/>
              <a:t>Dátové vzorky pre experimentovanie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2BBB5E19-F10A-4C2F-BF6F-11C513378A2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r>
              <a:rPr lang="en-US" smtClean="0"/>
              <a:t>6. 11. 2009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pt-BR" smtClean="0"/>
              <a:t>Dátové vzorky pre experimentovanie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500958" y="6356350"/>
            <a:ext cx="118889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r>
              <a:rPr lang="en-US" smtClean="0"/>
              <a:t>6. 11. 2009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357290" y="6356350"/>
            <a:ext cx="5929354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ctr"/>
            <a:r>
              <a:rPr lang="pt-BR" smtClean="0"/>
              <a:t>Dátové vzorky pre experimentovanie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53032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BBB5E19-F10A-4C2F-BF6F-11C513378A2E}" type="slidenum">
              <a:rPr lang="en-US" smtClean="0"/>
              <a:pPr/>
              <a:t>‹#›</a:t>
            </a:fld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mapekus.fiit.stuba.sk/?page=ontologie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mirai.fiit.stuba.sk/ontologies/photo.ow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976" y="3643314"/>
            <a:ext cx="7072362" cy="1285884"/>
          </a:xfrm>
        </p:spPr>
        <p:txBody>
          <a:bodyPr>
            <a:normAutofit/>
          </a:bodyPr>
          <a:lstStyle/>
          <a:p>
            <a:pPr algn="ctr"/>
            <a:r>
              <a:rPr lang="sk-SK" sz="3600" dirty="0" smtClean="0"/>
              <a:t>Dátové vzorky pre experimentovanie</a:t>
            </a:r>
            <a:endParaRPr lang="sk-SK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1662" y="5214950"/>
            <a:ext cx="6400800" cy="500066"/>
          </a:xfrm>
        </p:spPr>
        <p:txBody>
          <a:bodyPr>
            <a:normAutofit/>
          </a:bodyPr>
          <a:lstStyle/>
          <a:p>
            <a:r>
              <a:rPr lang="en-US" sz="2000" dirty="0" smtClean="0"/>
              <a:t>Michal </a:t>
            </a:r>
            <a:r>
              <a:rPr lang="sk-SK" sz="2000" dirty="0" smtClean="0"/>
              <a:t>Tvarožek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714480" y="6143644"/>
            <a:ext cx="6400800" cy="50959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tvarozek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{ at } </a:t>
            </a:r>
            <a:r>
              <a:rPr kumimoji="0" lang="sk-SK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iit.stuba.sk</a:t>
            </a:r>
            <a:r>
              <a:rPr kumimoji="0" lang="sk-SK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</a:t>
            </a:r>
            <a:r>
              <a:rPr kumimoji="0" lang="sk-SK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D20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8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928662" y="714356"/>
          <a:ext cx="1008063" cy="785812"/>
        </p:xfrm>
        <a:graphic>
          <a:graphicData uri="http://schemas.openxmlformats.org/presentationml/2006/ole">
            <p:oleObj spid="_x0000_s1026" name="CorelDRAW" r:id="rId3" imgW="3627360" imgH="2826360" progId="CorelDraw.Graphic.11">
              <p:embed/>
            </p:oleObj>
          </a:graphicData>
        </a:graphic>
      </p:graphicFrame>
      <p:pic>
        <p:nvPicPr>
          <p:cNvPr id="1028" name="Picture 4" descr="C:\Users\Michal Tvarožek\AppData\Local\Microsoft\Windows\Temporary Internet Files\Content.IE5\WZLHIWAI\MCj0423796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57422" y="428604"/>
            <a:ext cx="2786082" cy="3092300"/>
          </a:xfrm>
          <a:prstGeom prst="rect">
            <a:avLst/>
          </a:prstGeom>
          <a:noFill/>
        </p:spPr>
      </p:pic>
      <p:pic>
        <p:nvPicPr>
          <p:cNvPr id="1029" name="Picture 5" descr="C:\Users\Michal Tvarožek\AppData\Local\Microsoft\Windows\Temporary Internet Files\Content.IE5\KJKG2JM0\MCj0424648000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86380" y="785794"/>
            <a:ext cx="2807143" cy="26289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 smtClean="0"/>
              <a:t>Hlavné vlastnosti</a:t>
            </a:r>
            <a:endParaRPr lang="en-US" sz="4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r>
              <a:rPr lang="en-US" smtClean="0"/>
              <a:t>6. 11. 2009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Dátové vzorky pre experimentovanie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k-SK" sz="2800" dirty="0" smtClean="0"/>
              <a:t>Dali by sa doplniť ďalšie anotácie</a:t>
            </a:r>
            <a:br>
              <a:rPr lang="sk-SK" sz="2800" dirty="0" smtClean="0"/>
            </a:br>
            <a:r>
              <a:rPr lang="sk-SK" sz="2800" dirty="0" smtClean="0"/>
              <a:t>(ale musia to spraviť ľudia, čo ich poznajú)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sk-SK" sz="2800" dirty="0" smtClean="0"/>
              <a:t>Pomerne jednoduchá štruktúra</a:t>
            </a:r>
            <a:endParaRPr lang="sk-SK" sz="2800" dirty="0" smtClean="0"/>
          </a:p>
          <a:p>
            <a:pPr>
              <a:lnSpc>
                <a:spcPct val="150000"/>
              </a:lnSpc>
            </a:pPr>
            <a:r>
              <a:rPr lang="sk-SK" sz="2800" dirty="0" smtClean="0"/>
              <a:t>Veľkosť</a:t>
            </a:r>
          </a:p>
          <a:p>
            <a:pPr lvl="1">
              <a:lnSpc>
                <a:spcPct val="150000"/>
              </a:lnSpc>
            </a:pPr>
            <a:r>
              <a:rPr lang="sk-SK" sz="2500" dirty="0" smtClean="0"/>
              <a:t>Asi 8000 konferenčných fotiek od prof. Bielikovej</a:t>
            </a:r>
          </a:p>
          <a:p>
            <a:pPr lvl="1">
              <a:lnSpc>
                <a:spcPct val="150000"/>
              </a:lnSpc>
            </a:pPr>
            <a:r>
              <a:rPr lang="sk-SK" sz="2500" dirty="0" smtClean="0"/>
              <a:t>Potenciálne stovky až tisíce fotiek z FIIT galérie</a:t>
            </a:r>
            <a:endParaRPr lang="sk-SK" sz="2500" dirty="0" smtClean="0"/>
          </a:p>
          <a:p>
            <a:pPr lvl="1">
              <a:lnSpc>
                <a:spcPct val="150000"/>
              </a:lnSpc>
            </a:pPr>
            <a:endParaRPr lang="sk-SK" sz="2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 smtClean="0"/>
              <a:t>Dátová vzorka: Projekty</a:t>
            </a:r>
            <a:endParaRPr lang="en-US" sz="4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r>
              <a:rPr lang="en-US" smtClean="0"/>
              <a:t>6. 11. 2009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Dátové vzorky pre experimentovanie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k-SK" sz="2800" dirty="0" smtClean="0"/>
              <a:t>Informácie o študentských projektoch (BP a DP)</a:t>
            </a:r>
          </a:p>
          <a:p>
            <a:pPr lvl="1">
              <a:lnSpc>
                <a:spcPct val="150000"/>
              </a:lnSpc>
            </a:pPr>
            <a:r>
              <a:rPr lang="sk-SK" sz="2400" dirty="0" smtClean="0"/>
              <a:t>Metadáta získané zo systému </a:t>
            </a:r>
            <a:r>
              <a:rPr lang="sk-SK" sz="2400" dirty="0" err="1" smtClean="0"/>
              <a:t>Yonban</a:t>
            </a:r>
            <a:endParaRPr lang="sk-SK" sz="2400" dirty="0" smtClean="0"/>
          </a:p>
          <a:p>
            <a:pPr lvl="1">
              <a:lnSpc>
                <a:spcPct val="150000"/>
              </a:lnSpc>
            </a:pPr>
            <a:r>
              <a:rPr lang="sk-SK" sz="2400" dirty="0" smtClean="0"/>
              <a:t>Potenciálne získateľné aj samotné práce v el. podobe</a:t>
            </a:r>
          </a:p>
          <a:p>
            <a:pPr>
              <a:lnSpc>
                <a:spcPct val="150000"/>
              </a:lnSpc>
            </a:pPr>
            <a:r>
              <a:rPr lang="sk-SK" sz="2800" dirty="0" smtClean="0"/>
              <a:t>Prístup k dátam</a:t>
            </a:r>
          </a:p>
          <a:p>
            <a:pPr lvl="1">
              <a:lnSpc>
                <a:spcPct val="150000"/>
              </a:lnSpc>
            </a:pPr>
            <a:r>
              <a:rPr lang="sk-SK" sz="2500" dirty="0" smtClean="0"/>
              <a:t>Priamo v databáze </a:t>
            </a:r>
            <a:r>
              <a:rPr lang="sk-SK" sz="2500" dirty="0" err="1" smtClean="0"/>
              <a:t>Postgress</a:t>
            </a:r>
            <a:r>
              <a:rPr lang="sk-SK" sz="2500" dirty="0" smtClean="0"/>
              <a:t> (na čítanie)</a:t>
            </a:r>
          </a:p>
          <a:p>
            <a:pPr lvl="1">
              <a:lnSpc>
                <a:spcPct val="150000"/>
              </a:lnSpc>
            </a:pPr>
            <a:r>
              <a:rPr lang="sk-SK" sz="2500" dirty="0" smtClean="0"/>
              <a:t>Predspracovaný export v podobe súboru</a:t>
            </a:r>
          </a:p>
          <a:p>
            <a:pPr>
              <a:lnSpc>
                <a:spcPct val="150000"/>
              </a:lnSpc>
            </a:pPr>
            <a:endParaRPr lang="en-US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 smtClean="0"/>
              <a:t>Spôsob reprezentácie</a:t>
            </a:r>
            <a:endParaRPr lang="en-US" sz="4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r>
              <a:rPr lang="en-US" smtClean="0"/>
              <a:t>6. 11. 2009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Dátové vzorky pre experimentovanie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3875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k-SK" sz="2800" dirty="0" smtClean="0"/>
              <a:t>Doménová ontológia </a:t>
            </a:r>
            <a:r>
              <a:rPr lang="sk-SK" sz="2800" dirty="0" smtClean="0"/>
              <a:t>projektov (OWL</a:t>
            </a:r>
            <a:r>
              <a:rPr lang="sk-SK" sz="2800" dirty="0" smtClean="0"/>
              <a:t>)</a:t>
            </a:r>
          </a:p>
          <a:p>
            <a:pPr lvl="1">
              <a:lnSpc>
                <a:spcPct val="150000"/>
              </a:lnSpc>
            </a:pPr>
            <a:r>
              <a:rPr lang="sk-SK" sz="2800" dirty="0" smtClean="0"/>
              <a:t>Dostupná na vyžiadanie (dôvernosť dát)</a:t>
            </a:r>
          </a:p>
          <a:p>
            <a:pPr lvl="1">
              <a:lnSpc>
                <a:spcPct val="150000"/>
              </a:lnSpc>
            </a:pPr>
            <a:r>
              <a:rPr lang="sk-SK" sz="2800" dirty="0" smtClean="0"/>
              <a:t>Dostupná aj bez posudkov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sk-SK" sz="2800" dirty="0" smtClean="0"/>
              <a:t>Importuje </a:t>
            </a:r>
            <a:r>
              <a:rPr lang="sk-SK" sz="2800" dirty="0" err="1" smtClean="0"/>
              <a:t>subontológie</a:t>
            </a:r>
            <a:endParaRPr lang="sk-SK" sz="2800" dirty="0" smtClean="0"/>
          </a:p>
          <a:p>
            <a:pPr lvl="1">
              <a:lnSpc>
                <a:spcPct val="150000"/>
              </a:lnSpc>
            </a:pPr>
            <a:r>
              <a:rPr lang="sk-SK" sz="2400" dirty="0" err="1" smtClean="0"/>
              <a:t>Publication</a:t>
            </a:r>
            <a:r>
              <a:rPr lang="sk-SK" sz="2400" dirty="0" smtClean="0"/>
              <a:t> – každý projekt je aj publikácia (výstupy)</a:t>
            </a:r>
          </a:p>
          <a:p>
            <a:pPr lvl="1">
              <a:lnSpc>
                <a:spcPct val="150000"/>
              </a:lnSpc>
            </a:pPr>
            <a:r>
              <a:rPr lang="sk-SK" sz="2400" dirty="0" smtClean="0"/>
              <a:t>Party </a:t>
            </a:r>
            <a:r>
              <a:rPr lang="sk-SK" sz="2400" dirty="0" smtClean="0"/>
              <a:t>– opisuje „strany“ vo vzťahoch (osoby, spoločnosti</a:t>
            </a:r>
            <a:r>
              <a:rPr lang="sk-SK" sz="2400" dirty="0" smtClean="0"/>
              <a:t>)</a:t>
            </a:r>
            <a:endParaRPr lang="sk-SK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 smtClean="0"/>
              <a:t>Hlavné triedy a ich atribúty</a:t>
            </a:r>
            <a:endParaRPr lang="en-US" sz="4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r>
              <a:rPr lang="en-US" smtClean="0"/>
              <a:t>6. 11. 2009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Dátové vzorky pre experimentovanie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k-SK" sz="2800" dirty="0" smtClean="0"/>
              <a:t>Project</a:t>
            </a:r>
          </a:p>
          <a:p>
            <a:pPr lvl="1">
              <a:lnSpc>
                <a:spcPct val="150000"/>
              </a:lnSpc>
            </a:pPr>
            <a:r>
              <a:rPr lang="sk-SK" sz="2500" dirty="0" smtClean="0"/>
              <a:t>Kľúčové slová</a:t>
            </a:r>
            <a:endParaRPr lang="sk-SK" sz="2500" dirty="0" smtClean="0"/>
          </a:p>
          <a:p>
            <a:pPr>
              <a:lnSpc>
                <a:spcPct val="150000"/>
              </a:lnSpc>
            </a:pPr>
            <a:r>
              <a:rPr lang="sk-SK" sz="2800" dirty="0" err="1" smtClean="0"/>
              <a:t>Review</a:t>
            </a:r>
            <a:r>
              <a:rPr lang="sk-SK" sz="2800" dirty="0" smtClean="0"/>
              <a:t>	</a:t>
            </a:r>
          </a:p>
          <a:p>
            <a:pPr lvl="1">
              <a:lnSpc>
                <a:spcPct val="150000"/>
              </a:lnSpc>
            </a:pPr>
            <a:r>
              <a:rPr lang="sk-SK" sz="2500" dirty="0" smtClean="0"/>
              <a:t>Slovné aj hodnotenia v stupniciach</a:t>
            </a:r>
          </a:p>
          <a:p>
            <a:pPr>
              <a:lnSpc>
                <a:spcPct val="150000"/>
              </a:lnSpc>
            </a:pPr>
            <a:r>
              <a:rPr lang="sk-SK" sz="2800" dirty="0" err="1" smtClean="0"/>
              <a:t>Publication</a:t>
            </a:r>
            <a:r>
              <a:rPr lang="sk-SK" sz="2800" dirty="0" smtClean="0"/>
              <a:t> (</a:t>
            </a:r>
            <a:r>
              <a:rPr lang="sk-SK" sz="2800" dirty="0" err="1" smtClean="0"/>
              <a:t>thesis</a:t>
            </a:r>
            <a:r>
              <a:rPr lang="sk-SK" sz="2800" dirty="0" smtClean="0"/>
              <a:t>)</a:t>
            </a:r>
            <a:endParaRPr lang="sk-SK" sz="2800" dirty="0" smtClean="0"/>
          </a:p>
          <a:p>
            <a:pPr>
              <a:lnSpc>
                <a:spcPct val="150000"/>
              </a:lnSpc>
            </a:pPr>
            <a:r>
              <a:rPr lang="sk-SK" sz="2800" dirty="0" smtClean="0"/>
              <a:t>Prepojenie na ľudí (študenti, školitelia, oponenti)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 smtClean="0"/>
              <a:t>Hlavné vlastnosti</a:t>
            </a:r>
            <a:endParaRPr lang="en-US" sz="4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r>
              <a:rPr lang="en-US" smtClean="0"/>
              <a:t>6. 11. 2009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Dátové vzorky pre experimentovanie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k-SK" sz="2800" dirty="0" smtClean="0"/>
              <a:t>Nie celkom konzistentné dáta z </a:t>
            </a:r>
            <a:r>
              <a:rPr lang="sk-SK" sz="2800" dirty="0" err="1" smtClean="0"/>
              <a:t>hist</a:t>
            </a:r>
            <a:r>
              <a:rPr lang="sk-SK" sz="2800" dirty="0" smtClean="0"/>
              <a:t>. dôvodov</a:t>
            </a:r>
          </a:p>
          <a:p>
            <a:pPr>
              <a:lnSpc>
                <a:spcPct val="150000"/>
              </a:lnSpc>
            </a:pPr>
            <a:r>
              <a:rPr lang="sk-SK" sz="2800" dirty="0" smtClean="0"/>
              <a:t>Zložitejšia štruktúra dát (projekty, posudky, ...)</a:t>
            </a:r>
            <a:endParaRPr lang="sk-SK" sz="2800" dirty="0" smtClean="0"/>
          </a:p>
          <a:p>
            <a:pPr>
              <a:lnSpc>
                <a:spcPct val="150000"/>
              </a:lnSpc>
            </a:pPr>
            <a:r>
              <a:rPr lang="sk-SK" sz="2800" dirty="0" smtClean="0"/>
              <a:t>Reálne dáta</a:t>
            </a:r>
          </a:p>
          <a:p>
            <a:pPr>
              <a:lnSpc>
                <a:spcPct val="150000"/>
              </a:lnSpc>
            </a:pPr>
            <a:r>
              <a:rPr lang="sk-SK" sz="2800" dirty="0" smtClean="0"/>
              <a:t>Veľkosť</a:t>
            </a:r>
          </a:p>
          <a:p>
            <a:pPr lvl="1">
              <a:lnSpc>
                <a:spcPct val="150000"/>
              </a:lnSpc>
            </a:pPr>
            <a:r>
              <a:rPr lang="sk-SK" sz="2500" dirty="0" smtClean="0"/>
              <a:t>Niekoľko tisíc projektov a študentov</a:t>
            </a:r>
          </a:p>
          <a:p>
            <a:pPr lvl="1">
              <a:lnSpc>
                <a:spcPct val="150000"/>
              </a:lnSpc>
            </a:pPr>
            <a:r>
              <a:rPr lang="sk-SK" sz="2500" dirty="0" smtClean="0"/>
              <a:t>Zodpovedajúci počet posudkov a publikácií</a:t>
            </a:r>
            <a:endParaRPr lang="sk-SK" sz="2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 smtClean="0"/>
              <a:t>Čo s tým možno robiť?</a:t>
            </a:r>
            <a:endParaRPr lang="en-US" sz="4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r>
              <a:rPr lang="en-US" smtClean="0"/>
              <a:t>6. 11. 2009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Dátové vzorky pre experimentovanie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sz="2800" dirty="0" smtClean="0"/>
              <a:t>Vyhľadávať a prehliadať v reálnych dátach 	</a:t>
            </a:r>
            <a:r>
              <a:rPr lang="sk-SK" sz="2800" dirty="0" smtClean="0">
                <a:sym typeface="Wingdings" pitchFamily="2" charset="2"/>
              </a:rPr>
              <a:t></a:t>
            </a:r>
            <a:endParaRPr lang="sk-SK" sz="2800" dirty="0" smtClean="0"/>
          </a:p>
          <a:p>
            <a:endParaRPr lang="sk-SK" sz="2800" dirty="0" smtClean="0"/>
          </a:p>
          <a:p>
            <a:r>
              <a:rPr lang="sk-SK" sz="2800" dirty="0" smtClean="0"/>
              <a:t>Prepojenie vzoriek navzájom</a:t>
            </a:r>
          </a:p>
          <a:p>
            <a:pPr lvl="1"/>
            <a:r>
              <a:rPr lang="sk-SK" sz="2500" dirty="0" smtClean="0"/>
              <a:t>Cez ľudí</a:t>
            </a:r>
          </a:p>
          <a:p>
            <a:pPr lvl="1"/>
            <a:r>
              <a:rPr lang="sk-SK" sz="2500" dirty="0" smtClean="0"/>
              <a:t>Cez publikácie, resp. projekty</a:t>
            </a:r>
          </a:p>
          <a:p>
            <a:endParaRPr lang="sk-SK" sz="2800" dirty="0" smtClean="0"/>
          </a:p>
          <a:p>
            <a:r>
              <a:rPr lang="sk-SK" sz="2800" dirty="0" smtClean="0"/>
              <a:t>Sociálna sieť</a:t>
            </a:r>
          </a:p>
          <a:p>
            <a:pPr lvl="1"/>
            <a:r>
              <a:rPr lang="sk-SK" sz="2400" dirty="0" smtClean="0"/>
              <a:t>Cez autorov (publikácie)</a:t>
            </a:r>
          </a:p>
          <a:p>
            <a:pPr lvl="1"/>
            <a:r>
              <a:rPr lang="sk-SK" sz="2400" dirty="0" smtClean="0"/>
              <a:t>Cez ľudí na fotkách (fotky)</a:t>
            </a:r>
          </a:p>
          <a:p>
            <a:pPr lvl="1"/>
            <a:r>
              <a:rPr lang="sk-SK" sz="2400" dirty="0" smtClean="0"/>
              <a:t>Cez študentov</a:t>
            </a:r>
            <a:r>
              <a:rPr lang="en-US" sz="2400" dirty="0" smtClean="0"/>
              <a:t>/</a:t>
            </a:r>
            <a:r>
              <a:rPr lang="sk-SK" sz="2400" dirty="0" smtClean="0"/>
              <a:t>školiteľov (projekty)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 smtClean="0"/>
              <a:t>Prehľad prezentácie</a:t>
            </a:r>
            <a:endParaRPr lang="en-US" sz="4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r>
              <a:rPr lang="en-US" smtClean="0"/>
              <a:t>6. 11. 2009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Dátové vzorky pre experimentovanie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sz="2800" dirty="0" smtClean="0"/>
              <a:t>Reálne dáta z troch domén</a:t>
            </a:r>
          </a:p>
          <a:p>
            <a:pPr lvl="1"/>
            <a:r>
              <a:rPr lang="sk-SK" sz="2400" dirty="0" smtClean="0"/>
              <a:t>Fotografie</a:t>
            </a:r>
          </a:p>
          <a:p>
            <a:pPr lvl="1"/>
            <a:r>
              <a:rPr lang="sk-SK" sz="2400" dirty="0" smtClean="0"/>
              <a:t>Publikácie</a:t>
            </a:r>
          </a:p>
          <a:p>
            <a:pPr lvl="1"/>
            <a:r>
              <a:rPr lang="sk-SK" sz="2400" dirty="0" smtClean="0"/>
              <a:t>Projekty</a:t>
            </a:r>
          </a:p>
          <a:p>
            <a:pPr>
              <a:lnSpc>
                <a:spcPct val="150000"/>
              </a:lnSpc>
            </a:pPr>
            <a:r>
              <a:rPr lang="sk-SK" sz="2800" dirty="0" smtClean="0"/>
              <a:t>O každej si povieme</a:t>
            </a:r>
          </a:p>
          <a:p>
            <a:pPr lvl="1"/>
            <a:r>
              <a:rPr lang="sk-SK" sz="2400" dirty="0" smtClean="0"/>
              <a:t>Veľkosť, pôvod</a:t>
            </a:r>
          </a:p>
          <a:p>
            <a:pPr lvl="1"/>
            <a:r>
              <a:rPr lang="sk-SK" sz="2400" dirty="0" smtClean="0"/>
              <a:t>Čo je v nej</a:t>
            </a:r>
          </a:p>
          <a:p>
            <a:pPr lvl="1"/>
            <a:r>
              <a:rPr lang="sk-SK" sz="2400" dirty="0" smtClean="0"/>
              <a:t>Kde ju nájsť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 smtClean="0"/>
              <a:t>Dátová vzorka: publikácie</a:t>
            </a:r>
            <a:endParaRPr lang="en-US" sz="4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r>
              <a:rPr lang="en-US" smtClean="0"/>
              <a:t>6. 11. 2009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Dátové vzorky pre experimentovanie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k-SK" sz="2800" dirty="0" smtClean="0"/>
              <a:t>Informácie (metadáta) o publikáciách získané automaticky z webu pomocou wrapperov</a:t>
            </a:r>
          </a:p>
          <a:p>
            <a:pPr lvl="1">
              <a:lnSpc>
                <a:spcPct val="150000"/>
              </a:lnSpc>
            </a:pPr>
            <a:r>
              <a:rPr lang="sk-SK" sz="2400" dirty="0" smtClean="0"/>
              <a:t>ACM Digital Library</a:t>
            </a:r>
          </a:p>
          <a:p>
            <a:pPr lvl="1">
              <a:lnSpc>
                <a:spcPct val="150000"/>
              </a:lnSpc>
            </a:pPr>
            <a:r>
              <a:rPr lang="sk-SK" sz="2400" dirty="0" smtClean="0"/>
              <a:t>Digital Bibliography &amp; Library Project</a:t>
            </a:r>
          </a:p>
          <a:p>
            <a:pPr lvl="1">
              <a:lnSpc>
                <a:spcPct val="150000"/>
              </a:lnSpc>
            </a:pPr>
            <a:r>
              <a:rPr lang="sk-SK" sz="2400" dirty="0" err="1" smtClean="0"/>
              <a:t>SpringerLink</a:t>
            </a:r>
            <a:endParaRPr lang="sk-SK" sz="2400" dirty="0" smtClean="0"/>
          </a:p>
          <a:p>
            <a:pPr>
              <a:lnSpc>
                <a:spcPct val="150000"/>
              </a:lnSpc>
            </a:pPr>
            <a:r>
              <a:rPr lang="sk-SK" sz="2700" dirty="0" smtClean="0"/>
              <a:t>Pozor:</a:t>
            </a:r>
            <a:br>
              <a:rPr lang="sk-SK" sz="2700" dirty="0" smtClean="0"/>
            </a:br>
            <a:r>
              <a:rPr lang="sk-SK" sz="2700" dirty="0" smtClean="0"/>
              <a:t>Máme metadáta, nie samotné články (obsah)</a:t>
            </a:r>
          </a:p>
        </p:txBody>
      </p:sp>
      <p:pic>
        <p:nvPicPr>
          <p:cNvPr id="15363" name="Picture 3" descr="C:\Users\Michal Tvarožek\AppData\Local\Microsoft\Windows\Temporary Internet Files\Content.IE5\FKAK6MU3\MCj0434810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40" y="3000372"/>
            <a:ext cx="1828572" cy="18285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 smtClean="0"/>
              <a:t>Spôsob reprezentácie</a:t>
            </a:r>
            <a:endParaRPr lang="en-US" sz="4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r>
              <a:rPr lang="en-US" smtClean="0"/>
              <a:t>6. 11. 2009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Dátové vzorky pre experimentovanie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k-SK" sz="2800" dirty="0" smtClean="0"/>
              <a:t>Doménová ontológia publikácií (OWL)</a:t>
            </a:r>
          </a:p>
          <a:p>
            <a:pPr lvl="1">
              <a:lnSpc>
                <a:spcPct val="150000"/>
              </a:lnSpc>
            </a:pPr>
            <a:r>
              <a:rPr lang="sk-SK" sz="2400" dirty="0" smtClean="0">
                <a:hlinkClick r:id="rId2"/>
              </a:rPr>
              <a:t>http://mapekus.fiit.stuba.sk/?page=ontologies</a:t>
            </a:r>
            <a:endParaRPr lang="sk-SK" sz="2400" dirty="0" smtClean="0"/>
          </a:p>
          <a:p>
            <a:pPr>
              <a:lnSpc>
                <a:spcPct val="150000"/>
              </a:lnSpc>
            </a:pPr>
            <a:r>
              <a:rPr lang="sk-SK" sz="2800" dirty="0" smtClean="0"/>
              <a:t>Importuje </a:t>
            </a:r>
            <a:r>
              <a:rPr lang="sk-SK" sz="2800" dirty="0" err="1" smtClean="0"/>
              <a:t>subontológie</a:t>
            </a:r>
            <a:endParaRPr lang="sk-SK" sz="2800" dirty="0" smtClean="0"/>
          </a:p>
          <a:p>
            <a:pPr lvl="1">
              <a:lnSpc>
                <a:spcPct val="150000"/>
              </a:lnSpc>
            </a:pPr>
            <a:r>
              <a:rPr lang="sk-SK" sz="2400" dirty="0" err="1" smtClean="0"/>
              <a:t>Region</a:t>
            </a:r>
            <a:r>
              <a:rPr lang="sk-SK" sz="2400" dirty="0" smtClean="0"/>
              <a:t> – definuje geografické regióny</a:t>
            </a:r>
          </a:p>
          <a:p>
            <a:pPr lvl="1">
              <a:lnSpc>
                <a:spcPct val="150000"/>
              </a:lnSpc>
            </a:pPr>
            <a:r>
              <a:rPr lang="sk-SK" sz="2400" dirty="0" smtClean="0"/>
              <a:t>Party – opisuje „strany“ vo vzťahoch (osoby, spoločnosti)</a:t>
            </a:r>
          </a:p>
          <a:p>
            <a:pPr lvl="1">
              <a:lnSpc>
                <a:spcPct val="150000"/>
              </a:lnSpc>
            </a:pPr>
            <a:r>
              <a:rPr lang="sk-SK" sz="2400" dirty="0" err="1" smtClean="0"/>
              <a:t>Cluster</a:t>
            </a:r>
            <a:r>
              <a:rPr lang="sk-SK" sz="2400" dirty="0" smtClean="0"/>
              <a:t> – definuje (hierarchické) zhluky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 smtClean="0"/>
              <a:t>Hlavné triedy a ich atribúty</a:t>
            </a:r>
            <a:endParaRPr lang="en-US" sz="4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r>
              <a:rPr lang="en-US" smtClean="0"/>
              <a:t>6. 11. 2009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Dátové vzorky pre experimentovanie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k-SK" sz="2800" dirty="0" err="1" smtClean="0"/>
              <a:t>Publication</a:t>
            </a:r>
            <a:r>
              <a:rPr lang="sk-SK" sz="2800" dirty="0" smtClean="0"/>
              <a:t> (</a:t>
            </a:r>
            <a:r>
              <a:rPr lang="sk-SK" sz="2800" dirty="0" err="1" smtClean="0"/>
              <a:t>paper</a:t>
            </a:r>
            <a:r>
              <a:rPr lang="sk-SK" sz="2800" dirty="0" smtClean="0"/>
              <a:t>, report, </a:t>
            </a:r>
            <a:r>
              <a:rPr lang="sk-SK" sz="2800" dirty="0" err="1" smtClean="0"/>
              <a:t>thesis</a:t>
            </a:r>
            <a:r>
              <a:rPr lang="sk-SK" sz="2800" dirty="0" smtClean="0"/>
              <a:t>, ...)</a:t>
            </a:r>
          </a:p>
          <a:p>
            <a:pPr lvl="1">
              <a:lnSpc>
                <a:spcPct val="150000"/>
              </a:lnSpc>
            </a:pPr>
            <a:r>
              <a:rPr lang="sk-SK" sz="2400" dirty="0" smtClean="0"/>
              <a:t>Rok, strany, zborník, autori, editori, vydavateľ, kľúčové slová, index termy, zdroj...</a:t>
            </a:r>
          </a:p>
          <a:p>
            <a:pPr>
              <a:lnSpc>
                <a:spcPct val="150000"/>
              </a:lnSpc>
            </a:pPr>
            <a:r>
              <a:rPr lang="sk-SK" sz="2800" dirty="0" err="1" smtClean="0"/>
              <a:t>Author</a:t>
            </a:r>
            <a:endParaRPr lang="sk-SK" sz="2800" dirty="0" smtClean="0"/>
          </a:p>
          <a:p>
            <a:pPr>
              <a:lnSpc>
                <a:spcPct val="150000"/>
              </a:lnSpc>
            </a:pPr>
            <a:r>
              <a:rPr lang="sk-SK" sz="2800" dirty="0" err="1" smtClean="0"/>
              <a:t>Organization</a:t>
            </a:r>
            <a:r>
              <a:rPr lang="sk-SK" sz="2800" dirty="0" smtClean="0"/>
              <a:t> (univerzity)</a:t>
            </a:r>
          </a:p>
          <a:p>
            <a:pPr>
              <a:lnSpc>
                <a:spcPct val="150000"/>
              </a:lnSpc>
            </a:pPr>
            <a:r>
              <a:rPr lang="sk-SK" sz="2800" dirty="0" err="1" smtClean="0"/>
              <a:t>Event</a:t>
            </a:r>
            <a:r>
              <a:rPr lang="sk-SK" sz="2800" dirty="0" smtClean="0"/>
              <a:t> (</a:t>
            </a:r>
            <a:r>
              <a:rPr lang="sk-SK" sz="2800" dirty="0" err="1" smtClean="0"/>
              <a:t>conference</a:t>
            </a:r>
            <a:r>
              <a:rPr lang="sk-SK" sz="2800" dirty="0" smtClean="0"/>
              <a:t>, </a:t>
            </a:r>
            <a:r>
              <a:rPr lang="sk-SK" sz="2800" dirty="0" err="1" smtClean="0"/>
              <a:t>workshop</a:t>
            </a:r>
            <a:r>
              <a:rPr lang="sk-SK" sz="2800" dirty="0" smtClean="0"/>
              <a:t>, ...)</a:t>
            </a:r>
          </a:p>
          <a:p>
            <a:pPr>
              <a:lnSpc>
                <a:spcPct val="150000"/>
              </a:lnSpc>
            </a:pPr>
            <a:r>
              <a:rPr lang="sk-SK" sz="2800" dirty="0" err="1" smtClean="0"/>
              <a:t>IndexTerm</a:t>
            </a:r>
            <a:r>
              <a:rPr lang="sk-SK" sz="2800" dirty="0" smtClean="0"/>
              <a:t> (ACM klasifikácia)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 smtClean="0"/>
              <a:t>Hlavné vlastnosti</a:t>
            </a:r>
            <a:endParaRPr lang="en-US" sz="4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r>
              <a:rPr lang="en-US" smtClean="0"/>
              <a:t>6. 11. 2009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Dátové vzorky pre experimentovanie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k-SK" sz="2800" dirty="0" smtClean="0"/>
              <a:t>Nie všetky metadáta sú vždy dostupné (rôzne zdroje)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sk-SK" sz="2800" dirty="0" smtClean="0"/>
              <a:t>Nie príliš zložitá štruktúra (málo taxonómií)</a:t>
            </a:r>
          </a:p>
          <a:p>
            <a:pPr>
              <a:lnSpc>
                <a:spcPct val="150000"/>
              </a:lnSpc>
            </a:pPr>
            <a:r>
              <a:rPr lang="sk-SK" sz="2800" dirty="0" smtClean="0"/>
              <a:t>Chyby/nekonzistencie/duplicity v dátach</a:t>
            </a:r>
          </a:p>
          <a:p>
            <a:pPr lvl="1">
              <a:lnSpc>
                <a:spcPct val="150000"/>
              </a:lnSpc>
            </a:pPr>
            <a:r>
              <a:rPr lang="sk-SK" sz="2500" dirty="0" smtClean="0"/>
              <a:t>Chyby u zdroja (napr. OCR pri ACM)</a:t>
            </a:r>
          </a:p>
          <a:p>
            <a:pPr lvl="1">
              <a:lnSpc>
                <a:spcPct val="150000"/>
              </a:lnSpc>
            </a:pPr>
            <a:r>
              <a:rPr lang="sk-SK" sz="2500" dirty="0" smtClean="0"/>
              <a:t>Chyby pri </a:t>
            </a:r>
            <a:r>
              <a:rPr lang="sk-SK" sz="2500" dirty="0" smtClean="0"/>
              <a:t>automatickom získaní dát</a:t>
            </a:r>
          </a:p>
          <a:p>
            <a:pPr>
              <a:lnSpc>
                <a:spcPct val="150000"/>
              </a:lnSpc>
            </a:pPr>
            <a:r>
              <a:rPr lang="sk-SK" sz="2800" dirty="0" smtClean="0"/>
              <a:t>Veľkosť</a:t>
            </a:r>
            <a:r>
              <a:rPr lang="en-US" sz="2800" dirty="0" smtClean="0"/>
              <a:t> (</a:t>
            </a:r>
            <a:r>
              <a:rPr lang="sk-SK" sz="2800" dirty="0" smtClean="0"/>
              <a:t>počet publikácií)</a:t>
            </a:r>
          </a:p>
          <a:p>
            <a:pPr lvl="1">
              <a:lnSpc>
                <a:spcPct val="150000"/>
              </a:lnSpc>
            </a:pPr>
            <a:r>
              <a:rPr lang="sk-SK" sz="2500" dirty="0" smtClean="0"/>
              <a:t>ACM </a:t>
            </a:r>
            <a:r>
              <a:rPr lang="en-US" sz="2500" dirty="0" smtClean="0"/>
              <a:t>(~10k), DBLP (~100k), Springer (~1-10k)</a:t>
            </a:r>
            <a:endParaRPr lang="sk-SK" sz="2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 smtClean="0"/>
              <a:t>Dátová vzorka: </a:t>
            </a:r>
            <a:r>
              <a:rPr lang="sk-SK" sz="4000" dirty="0" smtClean="0"/>
              <a:t>fotografie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r>
              <a:rPr lang="en-US" smtClean="0"/>
              <a:t>6. 11. 2009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Dátové vzorky pre experimentovanie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k-SK" sz="2800" dirty="0" smtClean="0"/>
              <a:t>Fotky a informácie o fotkách (dáta a metadáta)</a:t>
            </a:r>
          </a:p>
          <a:p>
            <a:pPr lvl="1">
              <a:lnSpc>
                <a:spcPct val="150000"/>
              </a:lnSpc>
            </a:pPr>
            <a:r>
              <a:rPr lang="sk-SK" sz="2400" dirty="0" smtClean="0"/>
              <a:t>Automaticky získané z EXIF metadát uložených kamerou</a:t>
            </a:r>
          </a:p>
          <a:p>
            <a:pPr lvl="1">
              <a:lnSpc>
                <a:spcPct val="150000"/>
              </a:lnSpc>
            </a:pPr>
            <a:r>
              <a:rPr lang="sk-SK" sz="2400" dirty="0" smtClean="0"/>
              <a:t>Manuálne doplnené podľa obsahu fotky</a:t>
            </a:r>
          </a:p>
          <a:p>
            <a:pPr>
              <a:lnSpc>
                <a:spcPct val="150000"/>
              </a:lnSpc>
            </a:pPr>
            <a:r>
              <a:rPr lang="sk-SK" sz="2700" dirty="0" smtClean="0"/>
              <a:t>Zdroje </a:t>
            </a:r>
            <a:r>
              <a:rPr lang="sk-SK" sz="2700" dirty="0" smtClean="0"/>
              <a:t>fotiek</a:t>
            </a:r>
          </a:p>
          <a:p>
            <a:pPr lvl="1">
              <a:lnSpc>
                <a:spcPct val="150000"/>
              </a:lnSpc>
            </a:pPr>
            <a:r>
              <a:rPr lang="sk-SK" sz="2400" dirty="0" smtClean="0"/>
              <a:t>Fotky z konferencií a rôznych akcií</a:t>
            </a:r>
          </a:p>
          <a:p>
            <a:pPr lvl="1">
              <a:lnSpc>
                <a:spcPct val="150000"/>
              </a:lnSpc>
            </a:pPr>
            <a:r>
              <a:rPr lang="sk-SK" sz="2400" dirty="0" smtClean="0"/>
              <a:t>Fakultná fotogaléria (importér</a:t>
            </a:r>
            <a:r>
              <a:rPr lang="en-US" sz="2400" dirty="0" smtClean="0"/>
              <a:t>/</a:t>
            </a:r>
            <a:r>
              <a:rPr lang="en-US" sz="2400" dirty="0" err="1" smtClean="0"/>
              <a:t>prepojenie</a:t>
            </a:r>
            <a:r>
              <a:rPr lang="sk-SK" sz="2400" dirty="0" smtClean="0"/>
              <a:t>)</a:t>
            </a:r>
            <a:endParaRPr lang="sk-SK" sz="2400" dirty="0" smtClean="0"/>
          </a:p>
          <a:p>
            <a:pPr lvl="1">
              <a:lnSpc>
                <a:spcPct val="150000"/>
              </a:lnSpc>
            </a:pPr>
            <a:r>
              <a:rPr lang="sk-SK" sz="2400" dirty="0" smtClean="0"/>
              <a:t>Ľubovoľné </a:t>
            </a:r>
            <a:r>
              <a:rPr lang="sk-SK" sz="2400" dirty="0" smtClean="0"/>
              <a:t>ďalšie fotky/obrázky, ktoré tam niekto vloží</a:t>
            </a:r>
            <a:endParaRPr lang="en-US" sz="2400" dirty="0"/>
          </a:p>
        </p:txBody>
      </p:sp>
      <p:pic>
        <p:nvPicPr>
          <p:cNvPr id="16386" name="Picture 2" descr="C:\Users\Michal Tvarožek\AppData\Local\Microsoft\Windows\Temporary Internet Files\Content.IE5\YRPWT7Q0\MCHH02520_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7884" y="3000372"/>
            <a:ext cx="2721281" cy="13472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 smtClean="0"/>
              <a:t>Spôsob reprezentácie</a:t>
            </a:r>
            <a:endParaRPr lang="en-US" sz="4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r>
              <a:rPr lang="en-US" smtClean="0"/>
              <a:t>6. 11. 2009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Dátové vzorky pre experimentovanie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3875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k-SK" sz="2800" dirty="0" smtClean="0"/>
              <a:t>Doménová ontológia fotografií (OWL)</a:t>
            </a:r>
          </a:p>
          <a:p>
            <a:pPr lvl="1">
              <a:lnSpc>
                <a:spcPct val="150000"/>
              </a:lnSpc>
            </a:pPr>
            <a:r>
              <a:rPr lang="sk-SK" sz="2800" dirty="0" smtClean="0">
                <a:hlinkClick r:id="rId2"/>
              </a:rPr>
              <a:t>http</a:t>
            </a:r>
            <a:r>
              <a:rPr lang="sk-SK" sz="2800" dirty="0" smtClean="0">
                <a:hlinkClick r:id="rId2"/>
              </a:rPr>
              <a:t>://mirai.fiit.stuba.sk/ontologies/photo.owl</a:t>
            </a:r>
            <a:endParaRPr lang="en-US" sz="2800" dirty="0" smtClean="0"/>
          </a:p>
          <a:p>
            <a:pPr lvl="1">
              <a:lnSpc>
                <a:spcPct val="150000"/>
              </a:lnSpc>
            </a:pPr>
            <a:r>
              <a:rPr lang="sk-SK" sz="2800" dirty="0" smtClean="0"/>
              <a:t>Prístupná aj databáza s metadátami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sk-SK" sz="2800" dirty="0" smtClean="0"/>
              <a:t>Importuje </a:t>
            </a:r>
            <a:r>
              <a:rPr lang="sk-SK" sz="2800" dirty="0" err="1" smtClean="0"/>
              <a:t>subontológie</a:t>
            </a:r>
            <a:endParaRPr lang="sk-SK" sz="2800" dirty="0" smtClean="0"/>
          </a:p>
          <a:p>
            <a:pPr lvl="1">
              <a:lnSpc>
                <a:spcPct val="150000"/>
              </a:lnSpc>
            </a:pPr>
            <a:r>
              <a:rPr lang="sk-SK" sz="2400" dirty="0" err="1" smtClean="0"/>
              <a:t>Region</a:t>
            </a:r>
            <a:r>
              <a:rPr lang="sk-SK" sz="2400" dirty="0" smtClean="0"/>
              <a:t> – definuje geografické regióny</a:t>
            </a:r>
          </a:p>
          <a:p>
            <a:pPr lvl="1">
              <a:lnSpc>
                <a:spcPct val="150000"/>
              </a:lnSpc>
            </a:pPr>
            <a:r>
              <a:rPr lang="sk-SK" sz="2400" dirty="0" smtClean="0"/>
              <a:t>Party – opisuje „strany“ vo vzťahoch (osoby, spoločnosti</a:t>
            </a:r>
            <a:r>
              <a:rPr lang="sk-SK" sz="2400" dirty="0" smtClean="0"/>
              <a:t>)</a:t>
            </a:r>
            <a:endParaRPr lang="sk-SK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 smtClean="0"/>
              <a:t>Hlavné triedy a ich atribúty</a:t>
            </a:r>
            <a:endParaRPr lang="en-US" sz="4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r>
              <a:rPr lang="en-US" smtClean="0"/>
              <a:t>6. 11. 2009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Dátové vzorky pre experimentovanie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k-SK" sz="2800" dirty="0" err="1" smtClean="0"/>
              <a:t>Photo</a:t>
            </a:r>
            <a:endParaRPr lang="sk-SK" sz="2800" dirty="0" smtClean="0"/>
          </a:p>
          <a:p>
            <a:pPr lvl="1">
              <a:lnSpc>
                <a:spcPct val="150000"/>
              </a:lnSpc>
            </a:pPr>
            <a:r>
              <a:rPr lang="sk-SK" sz="2500" dirty="0" smtClean="0"/>
              <a:t>Dátum, veľkosť, orientácia, pomer strán, ...</a:t>
            </a:r>
          </a:p>
          <a:p>
            <a:pPr lvl="1">
              <a:lnSpc>
                <a:spcPct val="150000"/>
              </a:lnSpc>
            </a:pPr>
            <a:r>
              <a:rPr lang="sk-SK" sz="2500" dirty="0" smtClean="0"/>
              <a:t>Čo/kto je na obrázku, v akom je to prostredí, </a:t>
            </a:r>
            <a:r>
              <a:rPr lang="sk-SK" sz="2500" dirty="0" smtClean="0"/>
              <a:t>...</a:t>
            </a:r>
          </a:p>
          <a:p>
            <a:pPr lvl="1">
              <a:lnSpc>
                <a:spcPct val="150000"/>
              </a:lnSpc>
            </a:pPr>
            <a:r>
              <a:rPr lang="sk-SK" sz="2500" dirty="0" smtClean="0"/>
              <a:t>EXIF metadáta</a:t>
            </a:r>
          </a:p>
          <a:p>
            <a:pPr lvl="1">
              <a:lnSpc>
                <a:spcPct val="150000"/>
              </a:lnSpc>
            </a:pPr>
            <a:r>
              <a:rPr lang="sk-SK" sz="2500" dirty="0" smtClean="0"/>
              <a:t>Ďalšie anotácie, ktoré priebežne doplníme </a:t>
            </a:r>
            <a:r>
              <a:rPr lang="en-US" sz="2500" dirty="0" smtClean="0"/>
              <a:t>[OP]</a:t>
            </a:r>
            <a:endParaRPr lang="sk-SK" sz="2500" dirty="0" smtClean="0"/>
          </a:p>
          <a:p>
            <a:pPr>
              <a:lnSpc>
                <a:spcPct val="150000"/>
              </a:lnSpc>
            </a:pPr>
            <a:r>
              <a:rPr lang="sk-SK" sz="2800" dirty="0" smtClean="0"/>
              <a:t>Prepojenie na ľudí a udalosti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3981</TotalTime>
  <Words>628</Words>
  <Application>Microsoft Office PowerPoint</Application>
  <PresentationFormat>On-screen Show (4:3)</PresentationFormat>
  <Paragraphs>149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Origin</vt:lpstr>
      <vt:lpstr>CorelDRAW</vt:lpstr>
      <vt:lpstr>Dátové vzorky pre experimentovanie</vt:lpstr>
      <vt:lpstr>Prehľad prezentácie</vt:lpstr>
      <vt:lpstr>Dátová vzorka: publikácie</vt:lpstr>
      <vt:lpstr>Spôsob reprezentácie</vt:lpstr>
      <vt:lpstr>Hlavné triedy a ich atribúty</vt:lpstr>
      <vt:lpstr>Hlavné vlastnosti</vt:lpstr>
      <vt:lpstr>Dátová vzorka: fotografie</vt:lpstr>
      <vt:lpstr>Spôsob reprezentácie</vt:lpstr>
      <vt:lpstr>Hlavné triedy a ich atribúty</vt:lpstr>
      <vt:lpstr>Hlavné vlastnosti</vt:lpstr>
      <vt:lpstr>Dátová vzorka: Projekty</vt:lpstr>
      <vt:lpstr>Spôsob reprezentácie</vt:lpstr>
      <vt:lpstr>Hlavné triedy a ich atribúty</vt:lpstr>
      <vt:lpstr>Hlavné vlastnosti</vt:lpstr>
      <vt:lpstr>Čo s tým možno robiť?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Michal Tvarožek</dc:creator>
  <cp:lastModifiedBy>Michal Tvarožek</cp:lastModifiedBy>
  <cp:revision>157</cp:revision>
  <dcterms:created xsi:type="dcterms:W3CDTF">2008-10-04T13:45:50Z</dcterms:created>
  <dcterms:modified xsi:type="dcterms:W3CDTF">2009-11-06T00:48:02Z</dcterms:modified>
</cp:coreProperties>
</file>