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59" r:id="rId11"/>
    <p:sldId id="272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4A"/>
    <a:srgbClr val="898989"/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0" autoAdjust="0"/>
    <p:restoredTop sz="80925" autoAdjust="0"/>
  </p:normalViewPr>
  <p:slideViewPr>
    <p:cSldViewPr>
      <p:cViewPr varScale="1">
        <p:scale>
          <a:sx n="107" d="100"/>
          <a:sy n="107" d="100"/>
        </p:scale>
        <p:origin x="-20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160F-04FA-4940-BBE7-EE1BEE150CA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13981-9C89-4BD7-9C8F-0CA92A7AD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5EB725-2293-43ED-B490-7B0FFC377240}" type="datetimeFigureOut">
              <a:rPr lang="sk-SK"/>
              <a:pPr>
                <a:defRPr/>
              </a:pPr>
              <a:t>30.9.2014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7107A0-9C2F-4598-BAED-62C0068D19B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171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107A0-9C2F-4598-BAED-62C0068D19B6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69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10337"/>
            <a:ext cx="9144000" cy="347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Gill Sans MT"/>
              </a:rPr>
              <a:t>PeWe</a:t>
            </a:r>
            <a:r>
              <a:rPr lang="en-US" sz="1200" baseline="0" dirty="0" smtClean="0">
                <a:latin typeface="Gill Sans MT"/>
              </a:rPr>
              <a:t> @ FIIT STU</a:t>
            </a:r>
            <a:endParaRPr lang="en-US" sz="1200" dirty="0" smtClean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56307" y="6548204"/>
            <a:ext cx="1563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itchFamily="34" charset="-18"/>
              </a:rPr>
              <a:t>30</a:t>
            </a:r>
            <a:r>
              <a:rPr lang="sk-SK" sz="1200" dirty="0" smtClean="0">
                <a:solidFill>
                  <a:schemeClr val="bg1"/>
                </a:solidFill>
                <a:latin typeface="Gill Sans MT" pitchFamily="34" charset="-18"/>
              </a:rPr>
              <a:t>.</a:t>
            </a:r>
            <a:r>
              <a:rPr lang="sk-SK" sz="1200" baseline="0" dirty="0" smtClean="0">
                <a:solidFill>
                  <a:schemeClr val="bg1"/>
                </a:solidFill>
                <a:latin typeface="Gill Sans MT" pitchFamily="34" charset="-18"/>
              </a:rPr>
              <a:t> </a:t>
            </a:r>
            <a:r>
              <a:rPr lang="sk-SK" sz="1200" baseline="0" dirty="0" smtClean="0">
                <a:solidFill>
                  <a:schemeClr val="bg1"/>
                </a:solidFill>
                <a:latin typeface="Gill Sans MT" pitchFamily="34" charset="-18"/>
              </a:rPr>
              <a:t>9. 2014</a:t>
            </a:r>
            <a:endParaRPr lang="sk-SK" sz="1200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8687886" y="6548204"/>
            <a:ext cx="397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fld id="{75830D65-10CF-455B-AEC6-CC176B915516}" type="slidenum">
              <a:rPr lang="sk-SK" sz="1200">
                <a:solidFill>
                  <a:schemeClr val="bg1"/>
                </a:solidFill>
                <a:latin typeface="Gill Sans MT" pitchFamily="34" charset="-18"/>
              </a:rPr>
              <a:pPr/>
              <a:t>‹#›</a:t>
            </a:fld>
            <a:r>
              <a:rPr lang="sk-SK" sz="1200" dirty="0">
                <a:solidFill>
                  <a:schemeClr val="bg1"/>
                </a:solidFill>
                <a:latin typeface="Gill Sans MT" pitchFamily="34" charset="-18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179"/>
            <a:ext cx="8229600" cy="640581"/>
          </a:xfr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68552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-18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47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latin typeface="Gill Sans MT"/>
              </a:rPr>
              <a:t>UX </a:t>
            </a:r>
            <a:r>
              <a:rPr lang="en-US" sz="1200" noProof="0" dirty="0" smtClean="0">
                <a:latin typeface="Gill Sans MT"/>
              </a:rPr>
              <a:t>lab &amp; UX class: Sledovanie pohľadu za účelom podpory používateľského zážitku a vzdelávania</a:t>
            </a:r>
            <a:endParaRPr lang="en-US" sz="1200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510337"/>
            <a:ext cx="9144000" cy="347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Gill Sans MT"/>
              </a:rPr>
              <a:t>PeWe</a:t>
            </a:r>
            <a:r>
              <a:rPr lang="en-US" sz="1200" baseline="0" dirty="0" smtClean="0">
                <a:latin typeface="Gill Sans MT"/>
              </a:rPr>
              <a:t> @ FIIT STU</a:t>
            </a:r>
            <a:endParaRPr lang="en-US" sz="1200" dirty="0" smtClean="0"/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8684895" y="6547485"/>
            <a:ext cx="397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fld id="{75830D65-10CF-455B-AEC6-CC176B915516}" type="slidenum">
              <a:rPr lang="sk-SK" sz="1200">
                <a:solidFill>
                  <a:schemeClr val="bg1"/>
                </a:solidFill>
                <a:latin typeface="Gill Sans MT" pitchFamily="34" charset="-18"/>
              </a:rPr>
              <a:pPr/>
              <a:t>‹#›</a:t>
            </a:fld>
            <a:r>
              <a:rPr lang="sk-SK" sz="1200" dirty="0">
                <a:solidFill>
                  <a:schemeClr val="bg1"/>
                </a:solidFill>
                <a:latin typeface="Gill Sans MT" pitchFamily="34" charset="-18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179"/>
            <a:ext cx="8229600" cy="640581"/>
          </a:xfr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970784" cy="4968552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-18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6016" y="1412776"/>
            <a:ext cx="3970784" cy="4968552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-18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55563" y="6551235"/>
            <a:ext cx="15833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itchFamily="34" charset="-18"/>
              </a:rPr>
              <a:t>30</a:t>
            </a:r>
            <a:r>
              <a:rPr lang="sk-SK" sz="1200" dirty="0" smtClean="0">
                <a:solidFill>
                  <a:schemeClr val="bg1"/>
                </a:solidFill>
                <a:latin typeface="Gill Sans MT" pitchFamily="34" charset="-18"/>
              </a:rPr>
              <a:t>.</a:t>
            </a:r>
            <a:r>
              <a:rPr lang="sk-SK" sz="1200" baseline="0" dirty="0" smtClean="0">
                <a:solidFill>
                  <a:schemeClr val="bg1"/>
                </a:solidFill>
                <a:latin typeface="Gill Sans MT" pitchFamily="34" charset="-18"/>
              </a:rPr>
              <a:t> </a:t>
            </a:r>
            <a:r>
              <a:rPr lang="sk-SK" sz="1200" baseline="0" dirty="0" smtClean="0">
                <a:solidFill>
                  <a:schemeClr val="bg1"/>
                </a:solidFill>
                <a:latin typeface="Gill Sans MT" pitchFamily="34" charset="-18"/>
              </a:rPr>
              <a:t>9. 2014</a:t>
            </a:r>
            <a:endParaRPr lang="sk-SK" sz="1200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347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 smtClean="0">
                <a:latin typeface="Gill Sans MT"/>
              </a:rPr>
              <a:t>UX </a:t>
            </a:r>
            <a:r>
              <a:rPr lang="en-US" sz="1200" noProof="0" dirty="0" smtClean="0">
                <a:latin typeface="Gill Sans MT"/>
              </a:rPr>
              <a:t>lab &amp; UX class: Sledovanie pohľadu za účelom podpory používateľského zážitku a vzdelávania</a:t>
            </a:r>
            <a:endParaRPr lang="en-US" sz="12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6716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847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ill Sans MT"/>
              </a:rPr>
              <a:t>UX lab &amp; UX class: Sledovanie pohľadu za účelom podpory používateľského zážitku a vzdelávania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005064"/>
            <a:ext cx="7056784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sk-SK" sz="2800" dirty="0">
                <a:latin typeface="Gill Sans MT"/>
              </a:rPr>
              <a:t> </a:t>
            </a:r>
            <a:r>
              <a:rPr lang="sk-SK" sz="2800" dirty="0" smtClean="0">
                <a:latin typeface="Gill Sans MT"/>
              </a:rPr>
              <a:t>M</a:t>
            </a:r>
            <a:r>
              <a:rPr lang="sk-SK" sz="2800" dirty="0">
                <a:latin typeface="Gill Sans MT"/>
              </a:rPr>
              <a:t>á</a:t>
            </a:r>
            <a:r>
              <a:rPr lang="sk-SK" sz="2800" dirty="0" smtClean="0">
                <a:latin typeface="Gill Sans MT"/>
              </a:rPr>
              <a:t>ria </a:t>
            </a:r>
            <a:r>
              <a:rPr lang="sk-SK" sz="2800" dirty="0">
                <a:latin typeface="Gill Sans MT"/>
              </a:rPr>
              <a:t>Bieliková, Pavol Návrat, </a:t>
            </a:r>
            <a:r>
              <a:rPr lang="sk-SK" sz="2800" dirty="0" smtClean="0">
                <a:latin typeface="Gill Sans MT"/>
              </a:rPr>
              <a:t/>
            </a:r>
            <a:br>
              <a:rPr lang="sk-SK" sz="2800" dirty="0" smtClean="0">
                <a:latin typeface="Gill Sans MT"/>
              </a:rPr>
            </a:br>
            <a:r>
              <a:rPr lang="sk-SK" sz="2800" u="sng" dirty="0" smtClean="0">
                <a:latin typeface="Gill Sans MT"/>
              </a:rPr>
              <a:t>Jozef </a:t>
            </a:r>
            <a:r>
              <a:rPr lang="sk-SK" sz="2800" u="sng" dirty="0">
                <a:latin typeface="Gill Sans MT"/>
              </a:rPr>
              <a:t>Tvarožek</a:t>
            </a:r>
            <a:r>
              <a:rPr lang="sk-SK" sz="2800" dirty="0">
                <a:latin typeface="Gill Sans MT"/>
              </a:rPr>
              <a:t>, Michal Barla, Jakub Šimko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04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"/>
            <a:ext cx="9144000" cy="68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847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ill Sans MT"/>
              </a:rPr>
              <a:t>UX lab &amp; UX class: Sledovanie pohľadu za účelom podpory používateľského zážitku a vzdelávania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005064"/>
            <a:ext cx="7056784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sk-SK" sz="2800" dirty="0">
                <a:latin typeface="Gill Sans MT"/>
              </a:rPr>
              <a:t> </a:t>
            </a:r>
            <a:r>
              <a:rPr lang="sk-SK" sz="2800" dirty="0" smtClean="0">
                <a:latin typeface="Gill Sans MT"/>
              </a:rPr>
              <a:t>M</a:t>
            </a:r>
            <a:r>
              <a:rPr lang="sk-SK" sz="2800" dirty="0">
                <a:latin typeface="Gill Sans MT"/>
              </a:rPr>
              <a:t>á</a:t>
            </a:r>
            <a:r>
              <a:rPr lang="sk-SK" sz="2800" dirty="0" smtClean="0">
                <a:latin typeface="Gill Sans MT"/>
              </a:rPr>
              <a:t>ria </a:t>
            </a:r>
            <a:r>
              <a:rPr lang="sk-SK" sz="2800" dirty="0">
                <a:latin typeface="Gill Sans MT"/>
              </a:rPr>
              <a:t>Bieliková, Pavol Návrat, </a:t>
            </a:r>
            <a:r>
              <a:rPr lang="sk-SK" sz="2800" dirty="0" smtClean="0">
                <a:latin typeface="Gill Sans MT"/>
              </a:rPr>
              <a:t/>
            </a:r>
            <a:br>
              <a:rPr lang="sk-SK" sz="2800" dirty="0" smtClean="0">
                <a:latin typeface="Gill Sans MT"/>
              </a:rPr>
            </a:br>
            <a:r>
              <a:rPr lang="sk-SK" sz="2800" u="sng" dirty="0" smtClean="0">
                <a:latin typeface="Gill Sans MT"/>
              </a:rPr>
              <a:t>Jozef </a:t>
            </a:r>
            <a:r>
              <a:rPr lang="sk-SK" sz="2800" u="sng" dirty="0">
                <a:latin typeface="Gill Sans MT"/>
              </a:rPr>
              <a:t>Tvarožek</a:t>
            </a:r>
            <a:r>
              <a:rPr lang="sk-SK" sz="2800" dirty="0">
                <a:latin typeface="Gill Sans MT"/>
              </a:rPr>
              <a:t>, Michal Barla, Jakub Šimko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7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</a:t>
            </a:r>
            <a:r>
              <a:rPr lang="sk-SK" dirty="0" err="1" smtClean="0"/>
              <a:t>órium</a:t>
            </a:r>
            <a:r>
              <a:rPr lang="sk-SK" dirty="0" smtClean="0"/>
              <a:t> používateľského zážitku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Projekt Univerzitného vedeckého parku STU</a:t>
            </a:r>
          </a:p>
          <a:p>
            <a:r>
              <a:rPr lang="sk-SK" dirty="0" smtClean="0"/>
              <a:t>Podrobné skúmanie používateľov pri práci</a:t>
            </a:r>
          </a:p>
          <a:p>
            <a:pPr lvl="1"/>
            <a:r>
              <a:rPr lang="sk-SK" dirty="0" smtClean="0"/>
              <a:t>Práca na PC, smartfónoch, </a:t>
            </a:r>
            <a:r>
              <a:rPr lang="sk-SK" dirty="0" err="1" smtClean="0"/>
              <a:t>tabletoch</a:t>
            </a:r>
            <a:endParaRPr lang="sk-SK" dirty="0" smtClean="0"/>
          </a:p>
          <a:p>
            <a:pPr lvl="1"/>
            <a:r>
              <a:rPr lang="sk-SK" dirty="0"/>
              <a:t>Web stránky, </a:t>
            </a:r>
            <a:r>
              <a:rPr lang="sk-SK" dirty="0" smtClean="0"/>
              <a:t>webové </a:t>
            </a:r>
            <a:r>
              <a:rPr lang="sk-SK" dirty="0"/>
              <a:t>aplikácie</a:t>
            </a:r>
          </a:p>
          <a:p>
            <a:pPr lvl="1"/>
            <a:r>
              <a:rPr lang="sk-SK" dirty="0" smtClean="0"/>
              <a:t>Sledovanie multimédií</a:t>
            </a:r>
          </a:p>
          <a:p>
            <a:r>
              <a:rPr lang="sk-SK" dirty="0" smtClean="0"/>
              <a:t>Zameranie na dynamické webové aplikácie, elektronické vzdelávania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group @ FIIT 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Skupina</a:t>
            </a:r>
            <a:r>
              <a:rPr lang="en-US" dirty="0"/>
              <a:t> pre </a:t>
            </a:r>
            <a:r>
              <a:rPr lang="en-US" dirty="0" err="1"/>
              <a:t>diskutovanie</a:t>
            </a:r>
            <a:r>
              <a:rPr lang="en-US" dirty="0"/>
              <a:t> </a:t>
            </a:r>
            <a:r>
              <a:rPr lang="en-US" dirty="0" err="1"/>
              <a:t>skúseností</a:t>
            </a:r>
            <a:r>
              <a:rPr lang="en-US" dirty="0"/>
              <a:t> s </a:t>
            </a:r>
            <a:r>
              <a:rPr lang="en-US" dirty="0" err="1"/>
              <a:t>používaním</a:t>
            </a:r>
            <a:r>
              <a:rPr lang="en-US" dirty="0"/>
              <a:t> </a:t>
            </a:r>
            <a:r>
              <a:rPr lang="en-US" dirty="0" err="1"/>
              <a:t>technológií</a:t>
            </a:r>
            <a:r>
              <a:rPr lang="en-US" dirty="0"/>
              <a:t> pre </a:t>
            </a:r>
            <a:r>
              <a:rPr lang="en-US" dirty="0" err="1"/>
              <a:t>sledovanie</a:t>
            </a:r>
            <a:r>
              <a:rPr lang="en-US" dirty="0"/>
              <a:t> používateľského </a:t>
            </a:r>
            <a:r>
              <a:rPr lang="en-US" dirty="0" smtClean="0"/>
              <a:t>zážitku</a:t>
            </a:r>
          </a:p>
          <a:p>
            <a:r>
              <a:rPr lang="en-US" dirty="0" smtClean="0"/>
              <a:t>UX Lab – </a:t>
            </a:r>
            <a:r>
              <a:rPr lang="en-US" dirty="0" err="1" smtClean="0"/>
              <a:t>podrobn</a:t>
            </a:r>
            <a:r>
              <a:rPr lang="sk-SK" dirty="0" smtClean="0"/>
              <a:t>é sledovanie (všetkého)</a:t>
            </a:r>
          </a:p>
          <a:p>
            <a:pPr lvl="1"/>
            <a:r>
              <a:rPr lang="sk-SK" dirty="0" smtClean="0"/>
              <a:t>PC, </a:t>
            </a:r>
            <a:r>
              <a:rPr lang="sk-SK" dirty="0" err="1" smtClean="0"/>
              <a:t>smartfóny</a:t>
            </a:r>
            <a:r>
              <a:rPr lang="sk-SK" dirty="0" smtClean="0"/>
              <a:t>, tablety, projektor</a:t>
            </a:r>
          </a:p>
          <a:p>
            <a:r>
              <a:rPr lang="sk-SK" dirty="0" smtClean="0"/>
              <a:t>UX Class – sledovanie študentov pri učení</a:t>
            </a:r>
          </a:p>
          <a:p>
            <a:pPr lvl="1"/>
            <a:r>
              <a:rPr lang="sk-SK" dirty="0" smtClean="0"/>
              <a:t>20x PC</a:t>
            </a:r>
          </a:p>
          <a:p>
            <a:r>
              <a:rPr lang="sk-SK" b="1" u="sng" dirty="0" err="1" smtClean="0"/>
              <a:t>ux.fiit.stuba.sk</a:t>
            </a:r>
            <a:endParaRPr lang="sk-SK" b="1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err="1" smtClean="0"/>
              <a:t>User</a:t>
            </a:r>
            <a:r>
              <a:rPr lang="sk-SK" sz="4800" dirty="0" smtClean="0"/>
              <a:t> </a:t>
            </a:r>
            <a:r>
              <a:rPr lang="sk-SK" sz="4800" dirty="0" err="1" smtClean="0"/>
              <a:t>eXperience</a:t>
            </a:r>
            <a:r>
              <a:rPr lang="sk-SK" sz="4800" dirty="0" smtClean="0"/>
              <a:t> </a:t>
            </a:r>
            <a:r>
              <a:rPr lang="en-US" sz="4800" dirty="0" smtClean="0"/>
              <a:t>@ FIIT STU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990600" y="1981200"/>
            <a:ext cx="3124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1981200"/>
            <a:ext cx="3124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2133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UX </a:t>
            </a:r>
            <a:r>
              <a:rPr lang="sk-SK" sz="2800" b="1" dirty="0" err="1" smtClean="0"/>
              <a:t>Lab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13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UX Class</a:t>
            </a:r>
            <a:endParaRPr lang="en-US" sz="2800" b="1" dirty="0"/>
          </a:p>
        </p:txBody>
      </p:sp>
      <p:pic>
        <p:nvPicPr>
          <p:cNvPr id="12" name="Picture 4" descr="http://www.tobii.com/ImageVaultFiles/id_781/cf_60/Eye-%20Tracking-system-Tobii-TX300_Side_Angled_WS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82" y="2944434"/>
            <a:ext cx="2184201" cy="9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5" y="3035710"/>
            <a:ext cx="1350328" cy="9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eaergo.com/drupal/sites/default/files/styles/medium/public/T-Sens.jpg?itok=gF_EOh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84" y="4763682"/>
            <a:ext cx="1308639" cy="8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94797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19200" y="5410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EEG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23263" y="4501571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smtClean="0"/>
              <a:t>ECG, GSR, FSR, </a:t>
            </a:r>
            <a:r>
              <a:rPr lang="en-US" sz="1100" dirty="0"/>
              <a:t>°</a:t>
            </a:r>
            <a:r>
              <a:rPr lang="sk-SK" sz="1100" dirty="0" smtClean="0"/>
              <a:t>C</a:t>
            </a:r>
            <a:endParaRPr lang="en-US" sz="1100" dirty="0"/>
          </a:p>
        </p:txBody>
      </p:sp>
      <p:pic>
        <p:nvPicPr>
          <p:cNvPr id="1030" name="Picture 6" descr="Senz3D* l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99" y="3810000"/>
            <a:ext cx="690563" cy="4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96765" y="4191000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 smtClean="0"/>
              <a:t>RealSense</a:t>
            </a:r>
            <a:endParaRPr lang="sk-SK" sz="1050" dirty="0" smtClean="0"/>
          </a:p>
        </p:txBody>
      </p:sp>
      <p:pic>
        <p:nvPicPr>
          <p:cNvPr id="1032" name="Picture 8" descr="FaceReader in market resear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385"/>
            <a:ext cx="728009" cy="5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90434" y="3863385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" dirty="0" smtClean="0"/>
              <a:t>300 Hz</a:t>
            </a:r>
          </a:p>
          <a:p>
            <a:r>
              <a:rPr lang="sk-SK" sz="800" dirty="0" err="1"/>
              <a:t>e</a:t>
            </a:r>
            <a:r>
              <a:rPr lang="sk-SK" sz="800" dirty="0" err="1" smtClean="0"/>
              <a:t>ye-tracking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8162" y="3372330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smtClean="0"/>
              <a:t>emócie</a:t>
            </a:r>
            <a:endParaRPr lang="en-US" sz="1050" dirty="0"/>
          </a:p>
        </p:txBody>
      </p:sp>
      <p:pic>
        <p:nvPicPr>
          <p:cNvPr id="23" name="Picture 8" descr="FaceReader in market resear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94" y="4763682"/>
            <a:ext cx="728009" cy="5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21989" y="5283242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smtClean="0"/>
              <a:t>emócie</a:t>
            </a:r>
            <a:endParaRPr lang="en-US" sz="1050" dirty="0"/>
          </a:p>
        </p:txBody>
      </p:sp>
      <p:pic>
        <p:nvPicPr>
          <p:cNvPr id="1040" name="Picture 16" descr="http://www.tobii.com/ImageVaultFiles/id_3220/cf_60/Eye_Tracking_System_Tobii_X2-30_Eye_Tracker_PC_Mo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r="38824"/>
          <a:stretch/>
        </p:blipFill>
        <p:spPr bwMode="auto">
          <a:xfrm>
            <a:off x="4916435" y="3629230"/>
            <a:ext cx="894841" cy="8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enz3D* l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08" y="4698544"/>
            <a:ext cx="690563" cy="4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105400" y="5104015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 smtClean="0"/>
              <a:t>RealSense</a:t>
            </a:r>
            <a:endParaRPr lang="sk-SK" sz="1050" dirty="0" smtClean="0"/>
          </a:p>
        </p:txBody>
      </p:sp>
      <p:pic>
        <p:nvPicPr>
          <p:cNvPr id="1034" name="Picture 10" descr="http://www.tobii.com/ImageVaultFiles/id_3157/cf_60/Classroom_MainImage_WithText_619x27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5452"/>
          <a:stretch/>
        </p:blipFill>
        <p:spPr bwMode="auto">
          <a:xfrm>
            <a:off x="5988037" y="2812241"/>
            <a:ext cx="1533761" cy="9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obii.com/ImageVaultFiles/id_3575/cf_60/tobii_image_mobiledevicetesting_ipadrender_619x35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9" t="-395" r="31830" b="395"/>
          <a:stretch/>
        </p:blipFill>
        <p:spPr bwMode="auto">
          <a:xfrm>
            <a:off x="3304939" y="4127311"/>
            <a:ext cx="660610" cy="117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obii.com/ImageVaultFiles/id_2723/cf_60/Eye_Tracking_System_Tobii_Image_Tobii_X2_Eye_Track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r="17293"/>
          <a:stretch/>
        </p:blipFill>
        <p:spPr bwMode="auto">
          <a:xfrm>
            <a:off x="6380897" y="3826003"/>
            <a:ext cx="965802" cy="6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692276" y="4256243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" dirty="0" smtClean="0"/>
              <a:t>30 Hz</a:t>
            </a:r>
          </a:p>
          <a:p>
            <a:r>
              <a:rPr lang="sk-SK" sz="800" dirty="0" err="1"/>
              <a:t>e</a:t>
            </a:r>
            <a:r>
              <a:rPr lang="sk-SK" sz="800" dirty="0" err="1" smtClean="0"/>
              <a:t>ye-tracking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4896048" y="3372330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20x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5741053" y="4286848"/>
            <a:ext cx="19863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UX </a:t>
            </a:r>
            <a:r>
              <a:rPr lang="sk-SK" dirty="0" err="1" smtClean="0"/>
              <a:t>Lab</a:t>
            </a:r>
            <a:r>
              <a:rPr lang="sk-SK" dirty="0" smtClean="0"/>
              <a:t>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Podrobné sledovanie 300Hz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Medicínska presnosť, sledovanie pohľadu na úrovni čítania písmen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(prvá) fixácia, trvanie fixácie, </a:t>
            </a:r>
            <a:r>
              <a:rPr lang="sk-SK" dirty="0" err="1" smtClean="0">
                <a:solidFill>
                  <a:schemeClr val="tx1"/>
                </a:solidFill>
              </a:rPr>
              <a:t>sakády</a:t>
            </a:r>
            <a:r>
              <a:rPr lang="sk-SK" dirty="0" smtClean="0">
                <a:solidFill>
                  <a:schemeClr val="tx1"/>
                </a:solidFill>
              </a:rPr>
              <a:t>, ...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Sledovanie používania mobilných aplikácií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Sledovanie pozerania TV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www.tobii.com/ImageVaultFiles/id_781/cf_60/Eye-%20Tracking-system-Tobii-TX300_Side_Angled_WS6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r="30819"/>
          <a:stretch/>
        </p:blipFill>
        <p:spPr bwMode="auto">
          <a:xfrm>
            <a:off x="1043608" y="4221088"/>
            <a:ext cx="1624272" cy="1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17441F87-751A-45DB-AB57-D17E2EC8BD84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4" descr="http://www.tobii.com/ImageVaultFiles/id_137/cf_60/Tobii%20Studio%20Screenshot_Web_Gaze%20p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41" y="4221088"/>
            <a:ext cx="2624834" cy="19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tobii.com/ImageVaultFiles/id_139/cf_60/Tobii-Studio-Screenshot-analyze-aoi_t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94121"/>
            <a:ext cx="2704072" cy="18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Lab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Sledovanie emócií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Na úrovni mozgovej činnosti (EEG)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Na úrovni fyziologických procesov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ECG, GSR, FSR, </a:t>
            </a:r>
            <a:r>
              <a:rPr lang="en-US" dirty="0">
                <a:solidFill>
                  <a:schemeClr val="tx1"/>
                </a:solidFill>
              </a:rPr>
              <a:t>°</a:t>
            </a:r>
            <a:r>
              <a:rPr lang="sk-SK" dirty="0" smtClean="0">
                <a:solidFill>
                  <a:schemeClr val="tx1"/>
                </a:solidFill>
              </a:rPr>
              <a:t>C</a:t>
            </a:r>
          </a:p>
          <a:p>
            <a:pPr lvl="1"/>
            <a:endParaRPr lang="sk-SK" sz="1800" dirty="0" smtClean="0">
              <a:solidFill>
                <a:schemeClr val="tx1"/>
              </a:solidFill>
            </a:endParaRP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Na úrovni vizuálnej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analýzy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tváre </a:t>
            </a:r>
            <a:r>
              <a:rPr lang="en-US" dirty="0" err="1" smtClean="0">
                <a:solidFill>
                  <a:schemeClr val="tx1"/>
                </a:solidFill>
              </a:rPr>
              <a:t>kamery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HD, hĺbková, 3D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eaergo.com/drupal/sites/default/files/styles/medium/public/T-Sens.jpg?itok=gF_EOh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2543016" cy="15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aceReader in market re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75955"/>
            <a:ext cx="19050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6056" y="5567946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 smtClean="0"/>
              <a:t>RealSense</a:t>
            </a:r>
            <a:endParaRPr lang="sk-SK" sz="1050" dirty="0" smtClean="0"/>
          </a:p>
        </p:txBody>
      </p:sp>
      <p:pic>
        <p:nvPicPr>
          <p:cNvPr id="12" name="Picture 2" descr="http://software.intel.com/sites/default/files/landing_page/large_product_images/perc_cam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69" y="4581128"/>
            <a:ext cx="121919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45013" y="4956239"/>
            <a:ext cx="79861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Happy, </a:t>
            </a:r>
            <a:endParaRPr lang="sk-SK" sz="1050" dirty="0" smtClean="0"/>
          </a:p>
          <a:p>
            <a:r>
              <a:rPr lang="en-US" sz="1050" dirty="0" smtClean="0"/>
              <a:t>Sad, </a:t>
            </a:r>
            <a:endParaRPr lang="sk-SK" sz="1050" dirty="0" smtClean="0"/>
          </a:p>
          <a:p>
            <a:r>
              <a:rPr lang="en-US" sz="1050" dirty="0" smtClean="0"/>
              <a:t>Angry, </a:t>
            </a:r>
            <a:endParaRPr lang="sk-SK" sz="1050" dirty="0" smtClean="0"/>
          </a:p>
          <a:p>
            <a:r>
              <a:rPr lang="en-US" sz="1050" dirty="0" smtClean="0"/>
              <a:t>Surprised,</a:t>
            </a:r>
            <a:endParaRPr lang="sk-SK" sz="1050" dirty="0" smtClean="0"/>
          </a:p>
          <a:p>
            <a:r>
              <a:rPr lang="en-US" sz="1050" dirty="0" smtClean="0"/>
              <a:t>Scared,</a:t>
            </a:r>
            <a:endParaRPr lang="sk-SK" sz="1050" dirty="0" smtClean="0"/>
          </a:p>
          <a:p>
            <a:r>
              <a:rPr lang="en-US" sz="1050" dirty="0" smtClean="0"/>
              <a:t>Disgusted</a:t>
            </a:r>
            <a:endParaRPr lang="sk-SK" sz="1050" dirty="0" smtClean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0061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UX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Počítačová učebňa s technológiou budúcnosti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Podpora učenia vo vzdelávacom systéme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Prispôsobenie sa:</a:t>
            </a:r>
          </a:p>
          <a:p>
            <a:pPr lvl="2"/>
            <a:r>
              <a:rPr lang="sk-SK" dirty="0">
                <a:solidFill>
                  <a:schemeClr val="tx1"/>
                </a:solidFill>
              </a:rPr>
              <a:t>S</a:t>
            </a:r>
            <a:r>
              <a:rPr lang="sk-SK" dirty="0" smtClean="0">
                <a:solidFill>
                  <a:schemeClr val="tx1"/>
                </a:solidFill>
              </a:rPr>
              <a:t>pôsobu práce a aktivity študenta</a:t>
            </a:r>
          </a:p>
          <a:p>
            <a:pPr lvl="3"/>
            <a:r>
              <a:rPr lang="sk-SK" dirty="0" smtClean="0">
                <a:solidFill>
                  <a:schemeClr val="tx1"/>
                </a:solidFill>
              </a:rPr>
              <a:t>Spôsob práce: klávesnica, myš, individuálna/skupinová práca</a:t>
            </a:r>
          </a:p>
          <a:p>
            <a:pPr lvl="3"/>
            <a:r>
              <a:rPr lang="sk-SK" dirty="0" smtClean="0">
                <a:solidFill>
                  <a:schemeClr val="tx1"/>
                </a:solidFill>
              </a:rPr>
              <a:t>Spracovanie pohľadu</a:t>
            </a:r>
          </a:p>
          <a:p>
            <a:pPr lvl="2"/>
            <a:r>
              <a:rPr lang="sk-SK" dirty="0" smtClean="0">
                <a:solidFill>
                  <a:schemeClr val="tx1"/>
                </a:solidFill>
              </a:rPr>
              <a:t>Psychickému stavu študenta</a:t>
            </a:r>
          </a:p>
          <a:p>
            <a:pPr lvl="3"/>
            <a:r>
              <a:rPr lang="sk-SK" dirty="0" smtClean="0">
                <a:solidFill>
                  <a:schemeClr val="tx1"/>
                </a:solidFill>
              </a:rPr>
              <a:t>Emócie</a:t>
            </a:r>
          </a:p>
          <a:p>
            <a:pPr lvl="1"/>
            <a:r>
              <a:rPr lang="sk-SK" dirty="0" smtClean="0">
                <a:solidFill>
                  <a:schemeClr val="tx1"/>
                </a:solidFill>
              </a:rPr>
              <a:t>Senzory</a:t>
            </a:r>
          </a:p>
          <a:p>
            <a:pPr lvl="2"/>
            <a:endParaRPr lang="sk-SK" dirty="0" smtClean="0"/>
          </a:p>
          <a:p>
            <a:pPr lvl="1"/>
            <a:endParaRPr lang="en-US" dirty="0"/>
          </a:p>
        </p:txBody>
      </p:sp>
      <p:pic>
        <p:nvPicPr>
          <p:cNvPr id="7" name="Picture 10" descr="http://www.tobii.com/ImageVaultFiles/id_3157/cf_60/Classroom_MainImage_WithText_619x2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5452"/>
          <a:stretch/>
        </p:blipFill>
        <p:spPr bwMode="auto">
          <a:xfrm>
            <a:off x="5004048" y="3600881"/>
            <a:ext cx="3056517" cy="19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aceReader in market re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46" y="5228364"/>
            <a:ext cx="1304141" cy="9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1517" y="6202907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em</a:t>
            </a:r>
            <a:r>
              <a:rPr lang="sk-SK" sz="1050" dirty="0" err="1" smtClean="0"/>
              <a:t>ócie</a:t>
            </a:r>
            <a:endParaRPr lang="en-US" sz="1050" dirty="0"/>
          </a:p>
        </p:txBody>
      </p:sp>
      <p:pic>
        <p:nvPicPr>
          <p:cNvPr id="10" name="Picture 16" descr="http://www.tobii.com/ImageVaultFiles/id_3220/cf_60/Eye_Tracking_System_Tobii_X2-30_Eye_Tracker_PC_M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r="38824"/>
          <a:stretch/>
        </p:blipFill>
        <p:spPr bwMode="auto">
          <a:xfrm>
            <a:off x="1043608" y="4869160"/>
            <a:ext cx="1143000" cy="10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09365" y="5994484"/>
            <a:ext cx="779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 smtClean="0"/>
              <a:t>RealSense</a:t>
            </a:r>
            <a:endParaRPr lang="sk-SK" sz="1050" dirty="0" smtClean="0"/>
          </a:p>
        </p:txBody>
      </p:sp>
      <p:pic>
        <p:nvPicPr>
          <p:cNvPr id="13" name="Picture 14" descr="http://www.tobii.com/ImageVaultFiles/id_2723/cf_60/Eye_Tracking_System_Tobii_Image_Tobii_X2_Eye_Trac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r="17293"/>
          <a:stretch/>
        </p:blipFill>
        <p:spPr bwMode="auto">
          <a:xfrm>
            <a:off x="2943657" y="4030851"/>
            <a:ext cx="1537227" cy="10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12271" y="4700751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" dirty="0" smtClean="0"/>
              <a:t>30 Hz</a:t>
            </a:r>
          </a:p>
          <a:p>
            <a:r>
              <a:rPr lang="sk-SK" sz="800" dirty="0" err="1"/>
              <a:t>e</a:t>
            </a:r>
            <a:r>
              <a:rPr lang="sk-SK" sz="800" dirty="0" err="1" smtClean="0"/>
              <a:t>ye-tracking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574428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20x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353488" y="5257800"/>
            <a:ext cx="198635" cy="24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software.intel.com/sites/default/files/landing_page/large_product_images/perc_came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97" y="5327045"/>
            <a:ext cx="835718" cy="7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Vybrané štúdie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Overovanie spôsobov vizualizácie navigačných </a:t>
            </a:r>
            <a:r>
              <a:rPr lang="sk-SK" dirty="0" err="1" smtClean="0"/>
              <a:t>vodítok</a:t>
            </a:r>
            <a:r>
              <a:rPr lang="sk-SK" dirty="0" smtClean="0"/>
              <a:t> v digitálnej knižnici</a:t>
            </a:r>
          </a:p>
          <a:p>
            <a:r>
              <a:rPr lang="sk-SK" dirty="0" smtClean="0"/>
              <a:t>Overovanie metódy pre podporu výučby cudzích jazykov na webe</a:t>
            </a:r>
          </a:p>
          <a:p>
            <a:r>
              <a:rPr lang="sk-SK" dirty="0" smtClean="0"/>
              <a:t>Overovanie mapovej vizualizácie konceptov v doménovom modeli vzdelávacieho systému</a:t>
            </a:r>
          </a:p>
          <a:p>
            <a:r>
              <a:rPr lang="sk-SK" dirty="0" smtClean="0"/>
              <a:t>Overovanie nástroja pre tvorbu UML diagramov</a:t>
            </a:r>
          </a:p>
          <a:p>
            <a:r>
              <a:rPr lang="sk-SK" dirty="0" smtClean="0"/>
              <a:t>Zaznamenávanie práce študenta v </a:t>
            </a:r>
            <a:r>
              <a:rPr lang="sk-SK" dirty="0" err="1" smtClean="0"/>
              <a:t>online</a:t>
            </a:r>
            <a:r>
              <a:rPr lang="sk-SK" dirty="0" smtClean="0"/>
              <a:t> vzdelávacom systéme, a vo webových portáloch</a:t>
            </a:r>
          </a:p>
          <a:p>
            <a:r>
              <a:rPr lang="sk-SK" dirty="0" smtClean="0"/>
              <a:t>Integrujeme UX do vzdelávacích systémov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</a:t>
            </a:r>
            <a:r>
              <a:rPr lang="sk-SK" dirty="0" err="1" smtClean="0"/>
              <a:t>ógia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Cieľ experimentu</a:t>
            </a:r>
          </a:p>
          <a:p>
            <a:pPr lvl="1"/>
            <a:r>
              <a:rPr lang="sk-SK" dirty="0"/>
              <a:t>Úspešnosť / výkonnosť vykonania </a:t>
            </a:r>
            <a:r>
              <a:rPr lang="sk-SK" dirty="0" smtClean="0"/>
              <a:t>úloh</a:t>
            </a:r>
          </a:p>
          <a:p>
            <a:r>
              <a:rPr lang="sk-SK" dirty="0" smtClean="0"/>
              <a:t>Príprava experimentu – úloh</a:t>
            </a:r>
          </a:p>
          <a:p>
            <a:r>
              <a:rPr lang="sk-SK" dirty="0" smtClean="0"/>
              <a:t>Používatelia, prostredia</a:t>
            </a:r>
          </a:p>
          <a:p>
            <a:pPr lvl="1"/>
            <a:r>
              <a:rPr lang="sk-SK" dirty="0" smtClean="0"/>
              <a:t>5-10 ak sledujeme „jeden aspekt“</a:t>
            </a:r>
          </a:p>
          <a:p>
            <a:r>
              <a:rPr lang="sk-SK" dirty="0" smtClean="0"/>
              <a:t>Otázky pred/počas/po experimente</a:t>
            </a:r>
          </a:p>
          <a:p>
            <a:r>
              <a:rPr lang="sk-SK" dirty="0" smtClean="0"/>
              <a:t>Zozbierané dáta:</a:t>
            </a:r>
          </a:p>
          <a:p>
            <a:pPr lvl="1"/>
            <a:r>
              <a:rPr lang="sk-SK" dirty="0" smtClean="0"/>
              <a:t>Nahrávky (zvuk, obraz)</a:t>
            </a:r>
          </a:p>
          <a:p>
            <a:pPr lvl="1"/>
            <a:r>
              <a:rPr lang="sk-SK" dirty="0" smtClean="0"/>
              <a:t>Sekvencia pohybu očí (</a:t>
            </a:r>
            <a:r>
              <a:rPr lang="sk-SK" dirty="0" err="1" smtClean="0"/>
              <a:t>gazeplot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Teplotná mapa </a:t>
            </a:r>
            <a:r>
              <a:rPr lang="sk-SK" dirty="0" err="1" smtClean="0"/>
              <a:t>pozeranosti</a:t>
            </a:r>
            <a:r>
              <a:rPr lang="sk-SK" dirty="0" smtClean="0"/>
              <a:t> (</a:t>
            </a:r>
            <a:r>
              <a:rPr lang="sk-SK" dirty="0" err="1" smtClean="0"/>
              <a:t>heatmap</a:t>
            </a:r>
            <a:r>
              <a:rPr lang="sk-SK" dirty="0" smtClean="0"/>
              <a:t>)</a:t>
            </a:r>
          </a:p>
          <a:p>
            <a:pPr lvl="1"/>
            <a:r>
              <a:rPr lang="sk-SK" dirty="0" err="1" smtClean="0"/>
              <a:t>Klastrovanie</a:t>
            </a:r>
            <a:r>
              <a:rPr lang="sk-SK" dirty="0" smtClean="0"/>
              <a:t> do súvislých oblastí podľa záujmu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92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it_u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jtvarozek_fko</Template>
  <TotalTime>485</TotalTime>
  <Words>365</Words>
  <Application>Microsoft Office PowerPoint</Application>
  <PresentationFormat>On-screen Show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fiit_ux</vt:lpstr>
      <vt:lpstr>PowerPoint Presentation</vt:lpstr>
      <vt:lpstr>Laboratórium používateľského zážitku</vt:lpstr>
      <vt:lpstr>UX group @ FIIT STU</vt:lpstr>
      <vt:lpstr>User eXperience @ FIIT STU</vt:lpstr>
      <vt:lpstr>UX Lab (1/2)</vt:lpstr>
      <vt:lpstr>UX Lab (2/2)</vt:lpstr>
      <vt:lpstr>UX Class</vt:lpstr>
      <vt:lpstr>Vybrané štúdie</vt:lpstr>
      <vt:lpstr>Metodológia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Ontoparty presentation</dc:subject>
  <dc:creator>Jozef Tvarozek</dc:creator>
  <cp:lastModifiedBy>Jozef</cp:lastModifiedBy>
  <cp:revision>79</cp:revision>
  <dcterms:created xsi:type="dcterms:W3CDTF">2011-10-22T15:37:06Z</dcterms:created>
  <dcterms:modified xsi:type="dcterms:W3CDTF">2014-09-30T08:05:49Z</dcterms:modified>
</cp:coreProperties>
</file>