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1" r:id="rId7"/>
    <p:sldId id="264" r:id="rId8"/>
    <p:sldId id="262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3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DBB3-2A99-4BF5-BD32-4252A461D7F8}" type="datetimeFigureOut">
              <a:rPr lang="sk-SK" smtClean="0"/>
              <a:pPr/>
              <a:t>23.3.2015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EBF19-C05A-4998-B918-55AE3D69147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DBB3-2A99-4BF5-BD32-4252A461D7F8}" type="datetimeFigureOut">
              <a:rPr lang="sk-SK" smtClean="0"/>
              <a:pPr/>
              <a:t>23.3.2015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EBF19-C05A-4998-B918-55AE3D69147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DBB3-2A99-4BF5-BD32-4252A461D7F8}" type="datetimeFigureOut">
              <a:rPr lang="sk-SK" smtClean="0"/>
              <a:pPr/>
              <a:t>23.3.2015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EBF19-C05A-4998-B918-55AE3D69147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DBB3-2A99-4BF5-BD32-4252A461D7F8}" type="datetimeFigureOut">
              <a:rPr lang="sk-SK" smtClean="0"/>
              <a:pPr/>
              <a:t>23.3.2015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EBF19-C05A-4998-B918-55AE3D69147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DBB3-2A99-4BF5-BD32-4252A461D7F8}" type="datetimeFigureOut">
              <a:rPr lang="sk-SK" smtClean="0"/>
              <a:pPr/>
              <a:t>23.3.2015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EBF19-C05A-4998-B918-55AE3D69147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DBB3-2A99-4BF5-BD32-4252A461D7F8}" type="datetimeFigureOut">
              <a:rPr lang="sk-SK" smtClean="0"/>
              <a:pPr/>
              <a:t>23.3.2015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EBF19-C05A-4998-B918-55AE3D69147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DBB3-2A99-4BF5-BD32-4252A461D7F8}" type="datetimeFigureOut">
              <a:rPr lang="sk-SK" smtClean="0"/>
              <a:pPr/>
              <a:t>23.3.2015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EBF19-C05A-4998-B918-55AE3D69147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DBB3-2A99-4BF5-BD32-4252A461D7F8}" type="datetimeFigureOut">
              <a:rPr lang="sk-SK" smtClean="0"/>
              <a:pPr/>
              <a:t>23.3.2015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EBF19-C05A-4998-B918-55AE3D69147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DBB3-2A99-4BF5-BD32-4252A461D7F8}" type="datetimeFigureOut">
              <a:rPr lang="sk-SK" smtClean="0"/>
              <a:pPr/>
              <a:t>23.3.2015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EBF19-C05A-4998-B918-55AE3D69147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DBB3-2A99-4BF5-BD32-4252A461D7F8}" type="datetimeFigureOut">
              <a:rPr lang="sk-SK" smtClean="0"/>
              <a:pPr/>
              <a:t>23.3.2015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EBF19-C05A-4998-B918-55AE3D69147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DBB3-2A99-4BF5-BD32-4252A461D7F8}" type="datetimeFigureOut">
              <a:rPr lang="sk-SK" smtClean="0"/>
              <a:pPr/>
              <a:t>23.3.2015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EBF19-C05A-4998-B918-55AE3D69147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DBB3-2A99-4BF5-BD32-4252A461D7F8}" type="datetimeFigureOut">
              <a:rPr lang="sk-SK" smtClean="0"/>
              <a:pPr/>
              <a:t>23.3.2015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EBF19-C05A-4998-B918-55AE3D691471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Office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Office_Excel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Predikcia</a:t>
            </a:r>
            <a:r>
              <a:rPr lang="en-US" dirty="0" smtClean="0"/>
              <a:t> popularity </a:t>
            </a:r>
            <a:r>
              <a:rPr lang="en-US" dirty="0" err="1" smtClean="0"/>
              <a:t>vedeck</a:t>
            </a:r>
            <a:r>
              <a:rPr lang="sk-SK" dirty="0" err="1" smtClean="0"/>
              <a:t>ých</a:t>
            </a:r>
            <a:r>
              <a:rPr lang="sk-SK" dirty="0" smtClean="0"/>
              <a:t> článkov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Adam Bacho</a:t>
            </a:r>
          </a:p>
          <a:p>
            <a:r>
              <a:rPr lang="en-US" dirty="0" err="1" smtClean="0"/>
              <a:t>ved</a:t>
            </a:r>
            <a:r>
              <a:rPr lang="sk-SK" dirty="0" err="1" smtClean="0"/>
              <a:t>úci</a:t>
            </a:r>
            <a:r>
              <a:rPr lang="sk-SK" dirty="0" smtClean="0"/>
              <a:t>: Róbert </a:t>
            </a:r>
            <a:r>
              <a:rPr lang="sk-SK" dirty="0" err="1" smtClean="0"/>
              <a:t>Móro</a:t>
            </a:r>
            <a:endParaRPr lang="sk-SK" dirty="0" smtClean="0"/>
          </a:p>
          <a:p>
            <a:r>
              <a:rPr lang="sk-SK" sz="2400" dirty="0" err="1" smtClean="0"/>
              <a:t>PeWe</a:t>
            </a:r>
            <a:r>
              <a:rPr lang="sk-SK" sz="2400" dirty="0" smtClean="0"/>
              <a:t> 03/24/2015</a:t>
            </a:r>
            <a:endParaRPr lang="sk-SK" sz="2400" dirty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 čo ide?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Kopec nových článkov každý deň</a:t>
            </a:r>
          </a:p>
          <a:p>
            <a:pPr lvl="1"/>
            <a:r>
              <a:rPr lang="sk-SK" dirty="0" smtClean="0"/>
              <a:t>ktoré z nich sú kvalitné?</a:t>
            </a:r>
          </a:p>
          <a:p>
            <a:pPr lvl="1"/>
            <a:r>
              <a:rPr lang="sk-SK" dirty="0" smtClean="0"/>
              <a:t>a čo vlastne znamená „kvalitné“?</a:t>
            </a:r>
            <a:endParaRPr lang="sk-SK" dirty="0"/>
          </a:p>
          <a:p>
            <a:r>
              <a:rPr lang="sk-SK" dirty="0" smtClean="0"/>
              <a:t>Jedným z možných meradiel kvality je počet citácií článku</a:t>
            </a:r>
          </a:p>
          <a:p>
            <a:pPr lvl="1"/>
            <a:r>
              <a:rPr lang="sk-SK" dirty="0" smtClean="0"/>
              <a:t>konkrétne, koľkokrát bol článok citovaný inými článkami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Cieľ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Pomocou lineárnej regresie predpovedať počet citácií </a:t>
            </a:r>
            <a:r>
              <a:rPr lang="sk-SK" dirty="0" smtClean="0"/>
              <a:t>N </a:t>
            </a:r>
            <a:r>
              <a:rPr lang="sk-SK" dirty="0" smtClean="0"/>
              <a:t>rokov po vydaní článku</a:t>
            </a:r>
          </a:p>
          <a:p>
            <a:pPr lvl="1"/>
            <a:r>
              <a:rPr lang="sk-SK" dirty="0" smtClean="0"/>
              <a:t>niektoré črty (Eigenfactor) nám umožňujú </a:t>
            </a:r>
            <a:r>
              <a:rPr lang="sk-SK" dirty="0" err="1" smtClean="0"/>
              <a:t>predikovať</a:t>
            </a:r>
            <a:r>
              <a:rPr lang="sk-SK" dirty="0" smtClean="0"/>
              <a:t> len do 6 rokov</a:t>
            </a:r>
          </a:p>
          <a:p>
            <a:r>
              <a:rPr lang="sk-SK" dirty="0" smtClean="0"/>
              <a:t>Predpovedať chceme čo možno najskôr po vydaní článku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Vybrané črty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525963"/>
          </a:xfrm>
        </p:spPr>
        <p:txBody>
          <a:bodyPr/>
          <a:lstStyle/>
          <a:p>
            <a:r>
              <a:rPr lang="sk-SK" dirty="0" smtClean="0"/>
              <a:t>14 „článkových“ čŕt (počet kľúčových slov, počet autorov, počet citácií po 2 rokoch,...)</a:t>
            </a:r>
          </a:p>
          <a:p>
            <a:r>
              <a:rPr lang="sk-SK" dirty="0" smtClean="0"/>
              <a:t>2 „žurnálové“ črty (</a:t>
            </a:r>
            <a:r>
              <a:rPr lang="sk-SK" i="1" dirty="0" smtClean="0"/>
              <a:t>Eigenfactor, </a:t>
            </a:r>
            <a:r>
              <a:rPr lang="sk-SK" dirty="0" err="1" smtClean="0"/>
              <a:t>Journal</a:t>
            </a:r>
            <a:r>
              <a:rPr lang="sk-SK" dirty="0" smtClean="0"/>
              <a:t> </a:t>
            </a:r>
            <a:r>
              <a:rPr lang="sk-SK" dirty="0" err="1" smtClean="0"/>
              <a:t>Impact</a:t>
            </a:r>
            <a:r>
              <a:rPr lang="sk-SK" dirty="0" smtClean="0"/>
              <a:t> </a:t>
            </a:r>
            <a:r>
              <a:rPr lang="sk-SK" dirty="0" err="1" smtClean="0"/>
              <a:t>Factor</a:t>
            </a:r>
            <a:r>
              <a:rPr lang="sk-SK" dirty="0" smtClean="0"/>
              <a:t>)</a:t>
            </a:r>
          </a:p>
          <a:p>
            <a:r>
              <a:rPr lang="sk-SK" dirty="0" smtClean="0"/>
              <a:t>najnovšie výsledky nás prinútili rozmýšľať nad pridaním ďalších alternatívnych čŕt, tzv. </a:t>
            </a:r>
            <a:r>
              <a:rPr lang="sk-SK" i="1" dirty="0" err="1" smtClean="0"/>
              <a:t>altmetrics</a:t>
            </a:r>
            <a:endParaRPr lang="sk-SK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PubMed </a:t>
            </a:r>
            <a:r>
              <a:rPr lang="sk-SK" dirty="0" err="1" smtClean="0"/>
              <a:t>Dataset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400600"/>
          </a:xfrm>
        </p:spPr>
        <p:txBody>
          <a:bodyPr>
            <a:normAutofit fontScale="92500"/>
          </a:bodyPr>
          <a:lstStyle/>
          <a:p>
            <a:r>
              <a:rPr lang="sk-SK" dirty="0" err="1" smtClean="0"/>
              <a:t>podmožina</a:t>
            </a:r>
            <a:r>
              <a:rPr lang="sk-SK" dirty="0" smtClean="0"/>
              <a:t> </a:t>
            </a:r>
            <a:r>
              <a:rPr lang="sk-SK" i="1" dirty="0" err="1" smtClean="0"/>
              <a:t>open</a:t>
            </a:r>
            <a:r>
              <a:rPr lang="sk-SK" i="1" dirty="0" smtClean="0"/>
              <a:t> </a:t>
            </a:r>
            <a:r>
              <a:rPr lang="sk-SK" i="1" dirty="0" err="1" smtClean="0"/>
              <a:t>access</a:t>
            </a:r>
            <a:r>
              <a:rPr lang="sk-SK" dirty="0" smtClean="0"/>
              <a:t> článkov z medicínskej domény</a:t>
            </a:r>
          </a:p>
          <a:p>
            <a:r>
              <a:rPr lang="sk-SK" dirty="0" smtClean="0"/>
              <a:t>viac ako 900 tisíc článkov z viac ako 4500 žurnálov</a:t>
            </a:r>
          </a:p>
          <a:p>
            <a:r>
              <a:rPr lang="sk-SK" dirty="0" smtClean="0"/>
              <a:t>články v XML formáte</a:t>
            </a:r>
            <a:endParaRPr lang="en-US" dirty="0" smtClean="0"/>
          </a:p>
          <a:p>
            <a:pPr lvl="1"/>
            <a:r>
              <a:rPr lang="en-US" dirty="0" err="1" smtClean="0"/>
              <a:t>parsovanie</a:t>
            </a:r>
            <a:r>
              <a:rPr lang="en-US" dirty="0" smtClean="0"/>
              <a:t> </a:t>
            </a:r>
            <a:r>
              <a:rPr lang="sk-SK" dirty="0" smtClean="0"/>
              <a:t>vybraných čŕt do CSV súborov</a:t>
            </a:r>
          </a:p>
          <a:p>
            <a:pPr lvl="1"/>
            <a:r>
              <a:rPr lang="sk-SK" dirty="0" smtClean="0"/>
              <a:t>pomocou referencií na konci článkov sme vybrali počty citácií po rokoch (na základe PubMed ID)</a:t>
            </a:r>
          </a:p>
          <a:p>
            <a:pPr lvl="1"/>
            <a:r>
              <a:rPr lang="sk-SK" dirty="0" smtClean="0"/>
              <a:t>nakoniec sme sa rozhodli použiť články z roku 2005, keďže to bol najstarší rok s rozumným počtom článkov v </a:t>
            </a:r>
            <a:r>
              <a:rPr lang="sk-SK" dirty="0" err="1" smtClean="0"/>
              <a:t>datasete</a:t>
            </a:r>
            <a:r>
              <a:rPr lang="sk-SK" dirty="0" smtClean="0"/>
              <a:t> (okolo 12 000)</a:t>
            </a:r>
          </a:p>
          <a:p>
            <a:pPr lvl="1"/>
            <a:r>
              <a:rPr lang="sk-SK" dirty="0" smtClean="0"/>
              <a:t>z toho vyšlo 9582 čistých článkov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Prvé výsledky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sk-SK" dirty="0" smtClean="0"/>
              <a:t>Prvý model obsahoval len „článkové“ </a:t>
            </a:r>
            <a:r>
              <a:rPr lang="sk-SK" dirty="0" smtClean="0"/>
              <a:t>črty</a:t>
            </a:r>
          </a:p>
          <a:p>
            <a:pPr lvl="1"/>
            <a:r>
              <a:rPr lang="sk-SK" dirty="0" smtClean="0"/>
              <a:t>výsledky sú po 10-fold krížovej validácií</a:t>
            </a:r>
            <a:endParaRPr lang="sk-SK" dirty="0" smtClean="0"/>
          </a:p>
          <a:p>
            <a:endParaRPr lang="sk-SK" dirty="0" smtClean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051720" y="2708920"/>
          <a:ext cx="4537075" cy="3832225"/>
        </p:xfrm>
        <a:graphic>
          <a:graphicData uri="http://schemas.openxmlformats.org/presentationml/2006/ole">
            <p:oleObj spid="_x0000_s1027" name="List" r:id="rId3" imgW="3619672" imgH="3057678" progId="Excel.Sheet.12">
              <p:embed/>
            </p:oleObj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588224" y="6237312"/>
            <a:ext cx="2893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RSE – </a:t>
            </a:r>
            <a:r>
              <a:rPr lang="sk-SK" sz="1400" dirty="0" err="1" smtClean="0"/>
              <a:t>residual</a:t>
            </a:r>
            <a:r>
              <a:rPr lang="sk-SK" sz="1400" dirty="0" smtClean="0"/>
              <a:t> </a:t>
            </a:r>
            <a:r>
              <a:rPr lang="sk-SK" sz="1400" dirty="0" err="1" smtClean="0"/>
              <a:t>standard</a:t>
            </a:r>
            <a:r>
              <a:rPr lang="sk-SK" sz="1400" dirty="0" smtClean="0"/>
              <a:t> </a:t>
            </a:r>
            <a:r>
              <a:rPr lang="sk-SK" sz="1400" dirty="0" err="1" smtClean="0"/>
              <a:t>error</a:t>
            </a:r>
            <a:endParaRPr lang="sk-SK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Výsledky s pozmenenými modelmi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 prvotných výsledkoch sme zobrali len významné črty</a:t>
            </a:r>
          </a:p>
          <a:p>
            <a:pPr lvl="1"/>
            <a:r>
              <a:rPr lang="sk-SK" dirty="0" smtClean="0"/>
              <a:t>k nim sa potom postupne pridávali počty citácií po rôznych časových obdobiach</a:t>
            </a:r>
            <a:endParaRPr lang="sk-SK" dirty="0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3059832" y="4005064"/>
          <a:ext cx="3533775" cy="1655762"/>
        </p:xfrm>
        <a:graphic>
          <a:graphicData uri="http://schemas.openxmlformats.org/presentationml/2006/ole">
            <p:oleObj spid="_x0000_s18434" name="List" r:id="rId3" imgW="2457565" imgH="1152389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ďalej?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Výsledky ukázali, že sme veľmi závislí od vývoja počtu citácií v čase</a:t>
            </a:r>
          </a:p>
          <a:p>
            <a:pPr lvl="1"/>
            <a:r>
              <a:rPr lang="sk-SK" dirty="0" smtClean="0"/>
              <a:t>to je dôvod na rozmýšľanie o </a:t>
            </a:r>
            <a:r>
              <a:rPr lang="sk-SK" i="1" dirty="0" err="1" smtClean="0"/>
              <a:t>altmetrics</a:t>
            </a:r>
            <a:r>
              <a:rPr lang="sk-SK" i="1" dirty="0" smtClean="0"/>
              <a:t> </a:t>
            </a:r>
            <a:r>
              <a:rPr lang="sk-SK" dirty="0" smtClean="0"/>
              <a:t>(netreba na ne čakať tak dlho</a:t>
            </a:r>
            <a:r>
              <a:rPr lang="sk-SK" dirty="0" smtClean="0"/>
              <a:t>)</a:t>
            </a:r>
            <a:endParaRPr lang="sk-SK" dirty="0" smtClean="0"/>
          </a:p>
          <a:p>
            <a:r>
              <a:rPr lang="sk-SK" dirty="0" smtClean="0"/>
              <a:t>Pridaním „žurnálových“ čŕt predpokladáme vyššiu presnosť </a:t>
            </a:r>
            <a:r>
              <a:rPr lang="sk-SK" dirty="0" smtClean="0"/>
              <a:t>predikcie</a:t>
            </a:r>
            <a:endParaRPr lang="en-US" dirty="0" smtClean="0"/>
          </a:p>
          <a:p>
            <a:pPr lvl="1"/>
            <a:r>
              <a:rPr lang="en-US" dirty="0" smtClean="0"/>
              <a:t>Eigenfactor a JIF </a:t>
            </a:r>
            <a:r>
              <a:rPr lang="en-US" dirty="0" err="1" smtClean="0"/>
              <a:t>chceme</a:t>
            </a:r>
            <a:r>
              <a:rPr lang="en-US" dirty="0" smtClean="0"/>
              <a:t> </a:t>
            </a:r>
            <a:r>
              <a:rPr lang="sk-SK" dirty="0" smtClean="0"/>
              <a:t>získať z ISI Web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Knowledge</a:t>
            </a:r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305</Words>
  <Application>Microsoft Office PowerPoint</Application>
  <PresentationFormat>Předvádění na obrazovce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Motiv sady Office</vt:lpstr>
      <vt:lpstr>List aplikace Microsoft Office Excel</vt:lpstr>
      <vt:lpstr>List</vt:lpstr>
      <vt:lpstr>Predikcia popularity vedeckých článkov</vt:lpstr>
      <vt:lpstr>O čo ide?</vt:lpstr>
      <vt:lpstr>Cieľ</vt:lpstr>
      <vt:lpstr>Vybrané črty</vt:lpstr>
      <vt:lpstr>PubMed Dataset</vt:lpstr>
      <vt:lpstr>Prvé výsledky</vt:lpstr>
      <vt:lpstr>Výsledky s pozmenenými modelmi</vt:lpstr>
      <vt:lpstr>Ako ďalej?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Popularity Prediction of Scientific Publications</dc:title>
  <dc:creator>truhlicek</dc:creator>
  <cp:lastModifiedBy>truhlicek</cp:lastModifiedBy>
  <cp:revision>59</cp:revision>
  <dcterms:created xsi:type="dcterms:W3CDTF">2015-03-23T10:24:12Z</dcterms:created>
  <dcterms:modified xsi:type="dcterms:W3CDTF">2015-03-23T21:12:08Z</dcterms:modified>
</cp:coreProperties>
</file>