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98" d="100"/>
          <a:sy n="98" d="100"/>
        </p:scale>
        <p:origin x="-115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B5A5-05D4-45B7-B832-638BF60B5E25}" type="datetimeFigureOut">
              <a:rPr lang="sk-SK" smtClean="0"/>
              <a:t>17. 6. 2015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C28CA-FBAC-4733-820C-9BB3AF733E76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9395-78F7-425B-B6AC-6018E58BC0AE}" type="datetimeFigureOut">
              <a:rPr lang="sk-SK" smtClean="0"/>
              <a:pPr/>
              <a:t>17. 6. 2015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1470025"/>
          </a:xfrm>
        </p:spPr>
        <p:txBody>
          <a:bodyPr>
            <a:normAutofit/>
          </a:bodyPr>
          <a:lstStyle/>
          <a:p>
            <a:r>
              <a:rPr lang="sk-SK" sz="3600" dirty="0" smtClean="0"/>
              <a:t>Extrakcia rýdzeho textu z webových stránok</a:t>
            </a:r>
            <a:endParaRPr lang="sk-SK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71678"/>
            <a:ext cx="9144000" cy="2681294"/>
          </a:xfrm>
        </p:spPr>
        <p:txBody>
          <a:bodyPr>
            <a:noAutofit/>
          </a:bodyPr>
          <a:lstStyle/>
          <a:p>
            <a:r>
              <a:rPr lang="sk-SK" sz="2000" dirty="0" smtClean="0">
                <a:solidFill>
                  <a:schemeClr val="tx1"/>
                </a:solidFill>
              </a:rPr>
              <a:t>Bakalárska práca</a:t>
            </a:r>
          </a:p>
          <a:p>
            <a:endParaRPr lang="sk-SK" sz="2400" dirty="0" smtClean="0">
              <a:solidFill>
                <a:schemeClr val="tx1"/>
              </a:solidFill>
            </a:endParaRPr>
          </a:p>
          <a:p>
            <a:endParaRPr lang="sk-SK" sz="2400" dirty="0">
              <a:solidFill>
                <a:schemeClr val="tx1"/>
              </a:solidFill>
            </a:endParaRPr>
          </a:p>
          <a:p>
            <a:r>
              <a:rPr lang="sk-SK" sz="2800" dirty="0" smtClean="0">
                <a:solidFill>
                  <a:schemeClr val="tx1"/>
                </a:solidFill>
              </a:rPr>
              <a:t>Helmut Posch</a:t>
            </a: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720" y="5786454"/>
            <a:ext cx="43174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dirty="0" smtClean="0"/>
              <a:t>Vedúci práce: Ing. Michal Kompan, PhD.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Porovnanie s metódou </a:t>
            </a:r>
            <a:r>
              <a:rPr lang="sk-SK" dirty="0" smtClean="0"/>
              <a:t>CETR</a:t>
            </a:r>
            <a:r>
              <a:rPr lang="sk-SK" baseline="30000" dirty="0" smtClean="0"/>
              <a:t>3</a:t>
            </a:r>
            <a:endParaRPr lang="sk-SK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6000768"/>
            <a:ext cx="5000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00" baseline="30000" dirty="0" smtClean="0"/>
              <a:t>3</a:t>
            </a:r>
            <a:r>
              <a:rPr lang="sk-SK" sz="1000" dirty="0" smtClean="0"/>
              <a:t> WENNINGER </a:t>
            </a:r>
            <a:r>
              <a:rPr lang="sk-SK" sz="1000" dirty="0"/>
              <a:t>T., HSU W.H., HAN J.: CETR: content extraction via tag ratios. In: Proceedings of the 19th international conference on World wide web, 2010, pp. 971-980</a:t>
            </a:r>
          </a:p>
          <a:p>
            <a:endParaRPr lang="sk-SK" dirty="0"/>
          </a:p>
        </p:txBody>
      </p:sp>
      <p:pic>
        <p:nvPicPr>
          <p:cNvPr id="8" name="Picture 7" descr="cetr_comp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1604" y="1928802"/>
            <a:ext cx="5572164" cy="36309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Dataset Tribune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 descr="logo_pewe_titled_fullcolor_v1_dbcg_f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9</a:t>
            </a:r>
            <a:r>
              <a:rPr lang="sk-SK" sz="1400" dirty="0" smtClean="0"/>
              <a:t>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Porovnanie s metódou </a:t>
            </a:r>
            <a:r>
              <a:rPr lang="sk-SK" dirty="0" smtClean="0"/>
              <a:t>CETR</a:t>
            </a:r>
            <a:r>
              <a:rPr lang="sk-SK" baseline="30000" dirty="0" smtClean="0"/>
              <a:t>3</a:t>
            </a:r>
            <a:endParaRPr lang="sk-SK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5929330"/>
            <a:ext cx="50006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00" baseline="30000" dirty="0" smtClean="0"/>
              <a:t>3</a:t>
            </a:r>
            <a:r>
              <a:rPr lang="sk-SK" sz="1000" dirty="0" smtClean="0"/>
              <a:t> WENNINGER T., HSU W.H., HAN J.: CETR: content extraction via tag ratios. In: Proceedings of the 19th international conference on World wide web, 2010, pp. 971-980</a:t>
            </a:r>
          </a:p>
          <a:p>
            <a:endParaRPr lang="sk-SK" sz="10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Dataset Suntimes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 descr="cetr_comp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728" y="1928802"/>
            <a:ext cx="6286544" cy="3643338"/>
          </a:xfrm>
          <a:prstGeom prst="rect">
            <a:avLst/>
          </a:prstGeom>
        </p:spPr>
      </p:pic>
      <p:pic>
        <p:nvPicPr>
          <p:cNvPr id="8" name="Picture 7" descr="logo_pewe_titled_fullcolor_v1_dbcg_f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29586" y="214290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10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sk-SK" dirty="0" smtClean="0"/>
              <a:t>Zhodnotenie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 Metóda vie najlepšie extrahovať hlavný obsah, v ktorom sa používa interpunkcia</a:t>
            </a:r>
          </a:p>
          <a:p>
            <a:endParaRPr lang="sk-SK" dirty="0"/>
          </a:p>
          <a:p>
            <a:r>
              <a:rPr lang="sk-SK" dirty="0" smtClean="0"/>
              <a:t>Pre Slovenčinu metóda dosahuje najlepšie výsledky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Podmienkou úspešnosti extrakcie je formátovanie webovej stránky pomocou HTML značiek “DIV“</a:t>
            </a:r>
            <a:endParaRPr lang="sk-SK" dirty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API dostupné na </a:t>
            </a:r>
            <a:r>
              <a:rPr lang="sk-SK" i="1" dirty="0" smtClean="0"/>
              <a:t>mceapi.com</a:t>
            </a:r>
            <a:endParaRPr lang="sk-SK" i="1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5" name="Picture 4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11 / 11</a:t>
            </a:r>
            <a:endParaRPr lang="sk-SK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O čom to vlastne je?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358246" cy="4357718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Extrakcia hlavného obsahu webovej stránky</a:t>
            </a:r>
          </a:p>
          <a:p>
            <a:pPr algn="just"/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Využitie</a:t>
            </a:r>
          </a:p>
          <a:p>
            <a:pPr lvl="1" algn="just">
              <a:buFont typeface="Arial" pitchFamily="34" charset="0"/>
              <a:buChar char="•"/>
            </a:pPr>
            <a:endParaRPr lang="sk-SK" sz="2400" dirty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 vstup pre ďalšie spracovanie</a:t>
            </a:r>
            <a:endParaRPr lang="sk-SK" sz="2400" dirty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sk-SK" sz="2400" dirty="0">
                <a:solidFill>
                  <a:schemeClr val="tx1"/>
                </a:solidFill>
              </a:rPr>
              <a:t> </a:t>
            </a:r>
            <a:r>
              <a:rPr lang="sk-SK" sz="2400" dirty="0" smtClean="0">
                <a:solidFill>
                  <a:schemeClr val="tx1"/>
                </a:solidFill>
              </a:rPr>
              <a:t>zobrazenie na mobilných zariadeniach</a:t>
            </a:r>
            <a:endParaRPr lang="sk-SK" sz="2400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Problém – počítač nepozná sémantiku obsahu</a:t>
            </a:r>
            <a:endParaRPr lang="sk-SK" sz="2800" dirty="0">
              <a:solidFill>
                <a:schemeClr val="tx1"/>
              </a:solidFill>
            </a:endParaRPr>
          </a:p>
        </p:txBody>
      </p:sp>
      <p:pic>
        <p:nvPicPr>
          <p:cNvPr id="5" name="Picture 4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1 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Existujúce riešenia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358246" cy="4357718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Tri základné prístupy</a:t>
            </a: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 analýza a extrakcia jednotlivých riadkov HTML dokumentu</a:t>
            </a:r>
          </a:p>
          <a:p>
            <a:pPr lvl="1" algn="just"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 tvorba, ohodnotenie a modifikácia stromu DOM</a:t>
            </a:r>
          </a:p>
          <a:p>
            <a:pPr lvl="1" algn="just"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 vizuálna analýza</a:t>
            </a:r>
          </a:p>
          <a:p>
            <a:pPr algn="just">
              <a:buFont typeface="Arial" pitchFamily="34" charset="0"/>
              <a:buChar char="•"/>
            </a:pPr>
            <a:endParaRPr lang="sk-SK" sz="28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Najlepšie výsledky dosahuje prvý prístup</a:t>
            </a: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</p:txBody>
      </p:sp>
      <p:pic>
        <p:nvPicPr>
          <p:cNvPr id="5" name="Picture 4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2</a:t>
            </a:r>
            <a:r>
              <a:rPr lang="sk-SK" sz="1400" dirty="0" smtClean="0"/>
              <a:t>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Navrhnutá metóda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Extrakcia hlavného obsahu na základe výskytu interpunkcie</a:t>
            </a:r>
          </a:p>
          <a:p>
            <a:pPr algn="just">
              <a:buFont typeface="Arial" pitchFamily="34" charset="0"/>
              <a:buChar char="•"/>
            </a:pPr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Myšlienka prebraná z </a:t>
            </a:r>
            <a:r>
              <a:rPr lang="sk-SK" sz="2800" i="1" dirty="0" smtClean="0">
                <a:solidFill>
                  <a:schemeClr val="tx1"/>
                </a:solidFill>
              </a:rPr>
              <a:t>Content Extraction from Web Pages Based on Chinese Punctuation </a:t>
            </a:r>
            <a:r>
              <a:rPr lang="sk-SK" sz="2800" i="1" dirty="0" smtClean="0">
                <a:solidFill>
                  <a:schemeClr val="tx1"/>
                </a:solidFill>
              </a:rPr>
              <a:t>Number</a:t>
            </a:r>
            <a:r>
              <a:rPr lang="sk-SK" sz="2800" i="1" baseline="30000" dirty="0" smtClean="0">
                <a:solidFill>
                  <a:schemeClr val="tx1"/>
                </a:solidFill>
              </a:rPr>
              <a:t>1</a:t>
            </a:r>
            <a:r>
              <a:rPr lang="sk-SK" sz="2800" dirty="0" smtClean="0">
                <a:solidFill>
                  <a:schemeClr val="tx1"/>
                </a:solidFill>
              </a:rPr>
              <a:t>  </a:t>
            </a:r>
            <a:endParaRPr lang="sk-SK" sz="2800" dirty="0" smtClean="0">
              <a:solidFill>
                <a:schemeClr val="tx1"/>
              </a:solidFill>
            </a:endParaRPr>
          </a:p>
          <a:p>
            <a:pPr algn="just"/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sk-SK" sz="2800" dirty="0" smtClean="0">
                <a:solidFill>
                  <a:schemeClr val="tx1"/>
                </a:solidFill>
              </a:rPr>
              <a:t> Metóda sa skladá z dvoch častí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k-SK" sz="2400" dirty="0" smtClean="0">
                <a:solidFill>
                  <a:schemeClr val="tx1"/>
                </a:solidFill>
              </a:rPr>
              <a:t>O</a:t>
            </a:r>
            <a:r>
              <a:rPr lang="sk-SK" sz="2400" dirty="0" smtClean="0">
                <a:solidFill>
                  <a:schemeClr val="tx1"/>
                </a:solidFill>
              </a:rPr>
              <a:t>hodnotenie </a:t>
            </a:r>
            <a:r>
              <a:rPr lang="sk-SK" sz="2400" dirty="0" smtClean="0">
                <a:solidFill>
                  <a:schemeClr val="tx1"/>
                </a:solidFill>
              </a:rPr>
              <a:t>uzlov webovej stránky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k-SK" sz="2400" dirty="0" smtClean="0">
                <a:solidFill>
                  <a:schemeClr val="tx1"/>
                </a:solidFill>
              </a:rPr>
              <a:t>Kontrola pozície vybraných uzlov v stromovej hierarchii webovej stránky</a:t>
            </a:r>
            <a:endParaRPr lang="sk-SK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5929330"/>
            <a:ext cx="521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50" i="1" baseline="30000" dirty="0" smtClean="0"/>
              <a:t>1</a:t>
            </a:r>
            <a:r>
              <a:rPr lang="sk-SK" sz="1050" dirty="0" smtClean="0"/>
              <a:t> </a:t>
            </a:r>
            <a:r>
              <a:rPr lang="sk-SK" sz="1050" dirty="0" smtClean="0"/>
              <a:t>MINGQIU </a:t>
            </a:r>
            <a:r>
              <a:rPr lang="sk-SK" sz="1050" dirty="0"/>
              <a:t>S., XINTAO W.: Content Extraction from Web Pages Based on Chinese Punctuation Number. In: Wireless Communications, Networking and Mobile </a:t>
            </a:r>
            <a:r>
              <a:rPr lang="sk-SK" sz="1050" dirty="0" smtClean="0"/>
              <a:t>Computing. International </a:t>
            </a:r>
            <a:r>
              <a:rPr lang="sk-SK" sz="1050" dirty="0"/>
              <a:t>Conference </a:t>
            </a:r>
            <a:r>
              <a:rPr lang="sk-SK" sz="1050" dirty="0" smtClean="0"/>
              <a:t>on </a:t>
            </a:r>
            <a:r>
              <a:rPr lang="sk-SK" sz="1050" dirty="0"/>
              <a:t>2007, pp. 5573 - 5575</a:t>
            </a:r>
          </a:p>
          <a:p>
            <a:endParaRPr lang="sk-SK" sz="1050" dirty="0"/>
          </a:p>
        </p:txBody>
      </p:sp>
      <p:pic>
        <p:nvPicPr>
          <p:cNvPr id="7" name="Picture 6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3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1. časť - ohodnotenie uzlov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Ohodnotenie uzlov a výber tých s nadpriemerným skóre</a:t>
            </a:r>
          </a:p>
          <a:p>
            <a:pPr algn="just">
              <a:buFont typeface="Arial" pitchFamily="34" charset="0"/>
              <a:buChar char="•"/>
            </a:pPr>
            <a:endParaRPr lang="sk-SK" sz="20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Uzol predstavuje HTML značku “DIV“ a jej priamy obsah</a:t>
            </a:r>
          </a:p>
          <a:p>
            <a:pPr algn="just">
              <a:buFont typeface="Arial" pitchFamily="34" charset="0"/>
              <a:buChar char="•"/>
            </a:pPr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>
                <a:solidFill>
                  <a:schemeClr val="tx1"/>
                </a:solidFill>
              </a:rPr>
              <a:t> </a:t>
            </a:r>
            <a:r>
              <a:rPr lang="sk-SK" sz="2800" dirty="0" smtClean="0">
                <a:solidFill>
                  <a:schemeClr val="tx1"/>
                </a:solidFill>
              </a:rPr>
              <a:t>Na základe vykonaných štatistík ich ohodnocujeme pomocou vzťahu:</a:t>
            </a:r>
          </a:p>
          <a:p>
            <a:pPr algn="just">
              <a:buFont typeface="Arial" pitchFamily="34" charset="0"/>
              <a:buChar char="•"/>
            </a:pPr>
            <a:endParaRPr lang="sk-SK" sz="20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928926" y="4786322"/>
          <a:ext cx="2413017" cy="1143008"/>
        </p:xfrm>
        <a:graphic>
          <a:graphicData uri="http://schemas.openxmlformats.org/presentationml/2006/ole">
            <p:oleObj spid="_x0000_s1026" name="Equation" r:id="rId3" imgW="1206360" imgH="571320" progId="Equation.3">
              <p:embed/>
            </p:oleObj>
          </a:graphicData>
        </a:graphic>
      </p:graphicFrame>
      <p:pic>
        <p:nvPicPr>
          <p:cNvPr id="8" name="Picture 7" descr="logo_pewe_titled_fullcolor_v1_dbcg_fi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4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/>
              <a:t>2</a:t>
            </a:r>
            <a:r>
              <a:rPr lang="sk-SK" dirty="0" smtClean="0"/>
              <a:t>. časť – kontrola pozície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Kontrola pozície uzlov s nadpriemerným skóre</a:t>
            </a:r>
          </a:p>
          <a:p>
            <a:pPr algn="just"/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Ako hlavný uzol sa určí ten najlepšie ohodnotený</a:t>
            </a:r>
          </a:p>
          <a:p>
            <a:pPr algn="just"/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Uzly, ktoré sa nenachádzajú v priamom rodičovskom uzle hlavného uzla sú vylúčené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5" name="Picture 4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5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/>
              <a:t>2</a:t>
            </a:r>
            <a:r>
              <a:rPr lang="sk-SK" dirty="0" smtClean="0"/>
              <a:t>. časť – kontrola pozície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5" name="Picture 4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pic>
        <p:nvPicPr>
          <p:cNvPr id="17410" name="Picture 2" descr="Y:\Career =)\FIIT\Bakalársky projekt\BP\images\tre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357298"/>
            <a:ext cx="5643602" cy="43289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6</a:t>
            </a:r>
            <a:r>
              <a:rPr lang="sk-SK" sz="1400" dirty="0" smtClean="0"/>
              <a:t>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Overenie metódy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Porovnávanie trojíc viet výstupu metódy a vzorového výstupu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8 datasetov, 16 domén a viac ako 20 tisíc dokumentov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Najvýznamnejší dataset od SME s viac ako 15 tisíc dokumentmi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5" name="Picture 4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857892"/>
            <a:ext cx="1625812" cy="58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7</a:t>
            </a:r>
            <a:r>
              <a:rPr lang="sk-SK" sz="1400" dirty="0" smtClean="0"/>
              <a:t>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Dosiahnuté výsledky</a:t>
            </a:r>
            <a:endParaRPr lang="sk-S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58" y="1214422"/>
          <a:ext cx="8501123" cy="457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714380"/>
                <a:gridCol w="1500198"/>
                <a:gridCol w="1357322"/>
                <a:gridCol w="1428760"/>
                <a:gridCol w="1357323"/>
              </a:tblGrid>
              <a:tr h="81137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Dataset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Jazyk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Po</a:t>
                      </a:r>
                      <a:r>
                        <a:rPr lang="sk-SK" baseline="0" dirty="0" smtClean="0"/>
                        <a:t>čet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dokumentov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Presnosť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Pokrytie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F1</a:t>
                      </a:r>
                      <a:endParaRPr lang="sk-SK" dirty="0"/>
                    </a:p>
                  </a:txBody>
                  <a:tcPr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SME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sk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15 359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94,84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91,18%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proefekt.sk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103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95,43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94,60%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95,01%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ssnkf.sk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148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91,79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90,17%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90,97%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nabicyklidetom.eu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56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97,92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81,48%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88,95%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Reuters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eng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50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85,84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92,38%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Tribune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eng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50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93,12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94,05%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Suntimes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50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20,58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24,1%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22,20%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First</a:t>
                      </a:r>
                      <a:r>
                        <a:rPr lang="sk-SK" sz="2000" baseline="30000" dirty="0" smtClean="0">
                          <a:latin typeface="+mj-lt"/>
                        </a:rPr>
                        <a:t>2</a:t>
                      </a:r>
                      <a:endParaRPr lang="sk-SK" sz="2000" baseline="30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4655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78,36%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74,20%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8596" y="5929330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00" baseline="30000" dirty="0" smtClean="0"/>
              <a:t>2</a:t>
            </a:r>
            <a:r>
              <a:rPr lang="sk-SK" sz="1000" dirty="0" smtClean="0"/>
              <a:t> </a:t>
            </a:r>
            <a:r>
              <a:rPr lang="sk-SK" sz="1000" dirty="0" smtClean="0"/>
              <a:t>SLUBAN </a:t>
            </a:r>
            <a:r>
              <a:rPr lang="sk-SK" sz="1000" dirty="0"/>
              <a:t>B., GRČAR M.: URL tree: efficient unsupervised content extraction from streams of web documents. In: Proceedings of the 22nd ACM international conference on Conference on information &amp; knowledge management, 2013, pp. 2267 - 2272</a:t>
            </a:r>
          </a:p>
          <a:p>
            <a:endParaRPr lang="sk-SK" dirty="0"/>
          </a:p>
        </p:txBody>
      </p:sp>
      <p:pic>
        <p:nvPicPr>
          <p:cNvPr id="10" name="Picture 9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929330"/>
            <a:ext cx="1625812" cy="5847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929586" y="21429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8</a:t>
            </a:r>
            <a:r>
              <a:rPr lang="sk-SK" sz="1400" dirty="0" smtClean="0"/>
              <a:t> / 11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560</Words>
  <Application>Microsoft Office PowerPoint</Application>
  <PresentationFormat>On-screen Show (4:3)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Extrakcia rýdzeho textu z webových stránok</vt:lpstr>
      <vt:lpstr>O čom to vlastne je?</vt:lpstr>
      <vt:lpstr>Existujúce riešenia</vt:lpstr>
      <vt:lpstr>Navrhnutá metóda</vt:lpstr>
      <vt:lpstr>1. časť - ohodnotenie uzlov</vt:lpstr>
      <vt:lpstr>2. časť – kontrola pozície</vt:lpstr>
      <vt:lpstr>2. časť – kontrola pozície</vt:lpstr>
      <vt:lpstr>Overenie metódy</vt:lpstr>
      <vt:lpstr>Dosiahnuté výsledky</vt:lpstr>
      <vt:lpstr>Porovnanie s metódou CETR3</vt:lpstr>
      <vt:lpstr>Porovnanie s metódou CETR3</vt:lpstr>
      <vt:lpstr>Zhodnotenie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Extrakcia rýdzeho textu z webových stránok</dc:title>
  <dc:creator>Helmut</dc:creator>
  <cp:lastModifiedBy>Helmut</cp:lastModifiedBy>
  <cp:revision>36</cp:revision>
  <dcterms:created xsi:type="dcterms:W3CDTF">2015-03-28T18:59:41Z</dcterms:created>
  <dcterms:modified xsi:type="dcterms:W3CDTF">2015-06-17T21:29:55Z</dcterms:modified>
</cp:coreProperties>
</file>