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7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A9395-78F7-425B-B6AC-6018E58BC0AE}" type="datetimeFigureOut">
              <a:rPr lang="sk-SK" smtClean="0"/>
              <a:pPr/>
              <a:t>29. 3. 2015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3DE-8CA2-4ADF-BEE2-E3E59443B21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71546"/>
            <a:ext cx="9144000" cy="1470025"/>
          </a:xfrm>
        </p:spPr>
        <p:txBody>
          <a:bodyPr/>
          <a:lstStyle/>
          <a:p>
            <a:r>
              <a:rPr lang="sk-SK" dirty="0" smtClean="0"/>
              <a:t>Extrakcia rýdzeho textu z webových stránok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00372"/>
            <a:ext cx="9144000" cy="1752600"/>
          </a:xfrm>
        </p:spPr>
        <p:txBody>
          <a:bodyPr>
            <a:noAutofit/>
          </a:bodyPr>
          <a:lstStyle/>
          <a:p>
            <a:r>
              <a:rPr lang="sk-SK" sz="2400" dirty="0" smtClean="0">
                <a:solidFill>
                  <a:schemeClr val="tx1"/>
                </a:solidFill>
              </a:rPr>
              <a:t>Bakalárska práca</a:t>
            </a:r>
          </a:p>
          <a:p>
            <a:endParaRPr lang="sk-SK" sz="2400" dirty="0">
              <a:solidFill>
                <a:schemeClr val="tx1"/>
              </a:solidFill>
            </a:endParaRPr>
          </a:p>
          <a:p>
            <a:r>
              <a:rPr lang="sk-SK" sz="2400" dirty="0" smtClean="0">
                <a:solidFill>
                  <a:schemeClr val="tx1"/>
                </a:solidFill>
              </a:rPr>
              <a:t>Helmut Posch</a:t>
            </a:r>
          </a:p>
          <a:p>
            <a:r>
              <a:rPr lang="sk-SK" sz="2400" dirty="0" smtClean="0">
                <a:solidFill>
                  <a:schemeClr val="tx1"/>
                </a:solidFill>
              </a:rPr>
              <a:t>Vedúci práce: Ing. Michal Kompan, PhD.</a:t>
            </a:r>
            <a:endParaRPr lang="sk-SK" sz="2400" dirty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5429264"/>
            <a:ext cx="2928958" cy="10535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sk-SK" dirty="0" smtClean="0"/>
              <a:t>Zhodnotenie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35729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 Metóda vie najlepšie extrahovať hlavný obsah, v ktorom sa používa interpunkcia</a:t>
            </a:r>
          </a:p>
          <a:p>
            <a:endParaRPr lang="sk-SK" dirty="0"/>
          </a:p>
          <a:p>
            <a:r>
              <a:rPr lang="sk-SK" dirty="0" smtClean="0"/>
              <a:t>Pre Slovenčinu metóda dosahuje najlepšie výsledky</a:t>
            </a:r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Podmienkou úspešnosti extrakcie je formátovanie webovej stránky pomocou HTML značiek “DIV“</a:t>
            </a:r>
            <a:endParaRPr lang="sk-SK" dirty="0"/>
          </a:p>
          <a:p>
            <a:pPr>
              <a:buNone/>
            </a:pPr>
            <a:endParaRPr lang="sk-SK" dirty="0" smtClean="0"/>
          </a:p>
          <a:p>
            <a:r>
              <a:rPr lang="sk-SK" dirty="0" smtClean="0"/>
              <a:t>API dostupné na </a:t>
            </a:r>
            <a:r>
              <a:rPr lang="sk-SK" i="1" dirty="0" smtClean="0"/>
              <a:t>mceapi.com</a:t>
            </a:r>
            <a:endParaRPr lang="sk-SK" i="1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Picture 3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1470025"/>
          </a:xfrm>
        </p:spPr>
        <p:txBody>
          <a:bodyPr/>
          <a:lstStyle/>
          <a:p>
            <a:r>
              <a:rPr lang="sk-SK" dirty="0" smtClean="0"/>
              <a:t>Pripomenutie o čom to je...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2000240"/>
            <a:ext cx="8358246" cy="3857652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Extrakcia relevantného obsahu webovej stránky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Využitie</a:t>
            </a:r>
          </a:p>
          <a:p>
            <a:pPr lvl="1" algn="just">
              <a:buFont typeface="Arial" pitchFamily="34" charset="0"/>
              <a:buChar char="•"/>
            </a:pPr>
            <a:endParaRPr lang="sk-SK" sz="2400" dirty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sk-SK" sz="2400" dirty="0" smtClean="0">
                <a:solidFill>
                  <a:schemeClr val="tx1"/>
                </a:solidFill>
              </a:rPr>
              <a:t> vstup pre ďalšie spracovanie</a:t>
            </a:r>
          </a:p>
          <a:p>
            <a:pPr lvl="1" algn="just">
              <a:buFont typeface="Arial" pitchFamily="34" charset="0"/>
              <a:buChar char="•"/>
            </a:pPr>
            <a:endParaRPr lang="sk-SK" sz="2400" dirty="0">
              <a:solidFill>
                <a:schemeClr val="tx1"/>
              </a:solidFill>
            </a:endParaRPr>
          </a:p>
          <a:p>
            <a:pPr lvl="1" algn="just">
              <a:buFont typeface="Arial" pitchFamily="34" charset="0"/>
              <a:buChar char="•"/>
            </a:pPr>
            <a:r>
              <a:rPr lang="sk-SK" sz="2400" dirty="0">
                <a:solidFill>
                  <a:schemeClr val="tx1"/>
                </a:solidFill>
              </a:rPr>
              <a:t> </a:t>
            </a:r>
            <a:r>
              <a:rPr lang="sk-SK" sz="2400" dirty="0" smtClean="0">
                <a:solidFill>
                  <a:schemeClr val="tx1"/>
                </a:solidFill>
              </a:rPr>
              <a:t>zobrazenie na mobilných zariadeniach</a:t>
            </a:r>
            <a:endParaRPr lang="sk-SK" sz="2400" dirty="0" smtClean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Naša metóda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35729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Extrakcia hlavného obsahu na základe výskytu interpunkcie</a:t>
            </a: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Myšlienka prebraná z </a:t>
            </a:r>
            <a:r>
              <a:rPr lang="sk-SK" sz="2800" i="1" dirty="0" smtClean="0">
                <a:solidFill>
                  <a:schemeClr val="tx1"/>
                </a:solidFill>
              </a:rPr>
              <a:t>Content Extraction from Web Pages Based on Chinese Punctuation Number</a:t>
            </a:r>
            <a:r>
              <a:rPr lang="sk-SK" sz="2800" dirty="0" smtClean="0">
                <a:solidFill>
                  <a:schemeClr val="tx1"/>
                </a:solidFill>
              </a:rPr>
              <a:t>*  </a:t>
            </a:r>
          </a:p>
          <a:p>
            <a:pPr algn="just"/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 Metóda sa skladá z dvoch častí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k-SK" sz="2400" dirty="0" smtClean="0">
                <a:solidFill>
                  <a:schemeClr val="tx1"/>
                </a:solidFill>
              </a:rPr>
              <a:t>Ohodnotenie uzlov webovej stránky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sk-SK" sz="2400" dirty="0" smtClean="0">
                <a:solidFill>
                  <a:schemeClr val="tx1"/>
                </a:solidFill>
              </a:rPr>
              <a:t>Kontrola pozície vybraných uzlov v stromovej hierarchii webovej stránky</a:t>
            </a:r>
            <a:endParaRPr lang="sk-SK" sz="2400" dirty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8992" y="6073170"/>
            <a:ext cx="5214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50" dirty="0" smtClean="0"/>
              <a:t>* MINGQIU </a:t>
            </a:r>
            <a:r>
              <a:rPr lang="sk-SK" sz="1050" dirty="0"/>
              <a:t>S., XINTAO W.: Content Extraction from Web Pages Based on Chinese Punctuation Number. In: Wireless Communications, Networking and Mobile </a:t>
            </a:r>
            <a:r>
              <a:rPr lang="sk-SK" sz="1050" dirty="0" smtClean="0"/>
              <a:t>Computing. International </a:t>
            </a:r>
            <a:r>
              <a:rPr lang="sk-SK" sz="1050" dirty="0"/>
              <a:t>Conference </a:t>
            </a:r>
            <a:r>
              <a:rPr lang="sk-SK" sz="1050" dirty="0" smtClean="0"/>
              <a:t>on </a:t>
            </a:r>
            <a:r>
              <a:rPr lang="sk-SK" sz="1050" dirty="0"/>
              <a:t>2007, pp. 5573 - 5575</a:t>
            </a:r>
          </a:p>
          <a:p>
            <a:endParaRPr lang="sk-SK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1. časť - ohodnotenie uzlov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Ohodnotenie uzlov a výber tých s nadpriemerným skóre</a:t>
            </a:r>
          </a:p>
          <a:p>
            <a:pPr algn="just">
              <a:buFont typeface="Arial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Uzol predstavuje HTML značku “DIV“ a jej priamy obsah</a:t>
            </a: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Na základe vykonaných štatistík ich ohodnocujeme pomocou vzťahu:</a:t>
            </a:r>
          </a:p>
          <a:p>
            <a:pPr algn="just">
              <a:buFont typeface="Arial" pitchFamily="34" charset="0"/>
              <a:buChar char="•"/>
            </a:pPr>
            <a:endParaRPr lang="sk-SK" sz="20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0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57620" y="4643446"/>
          <a:ext cx="2413017" cy="1143008"/>
        </p:xfrm>
        <a:graphic>
          <a:graphicData uri="http://schemas.openxmlformats.org/presentationml/2006/ole">
            <p:oleObj spid="_x0000_s1026" name="Equation" r:id="rId4" imgW="1206360" imgH="571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/>
              <a:t>2</a:t>
            </a:r>
            <a:r>
              <a:rPr lang="sk-SK" dirty="0" smtClean="0"/>
              <a:t>. časť – kontrola pozície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Kontrola pozície uzlov s nadpriemerným skóre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Ako hlavný uzol sa určí ten najlepšie ohodnotený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Uzly, ktoré sa nenachádzajú v priamom rodičovskom uzle hlavného uzla sú vylúčené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Overenie metódy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Porovnávanie trojíc viet výstupu metódy a vzorového výstupu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</a:t>
            </a:r>
            <a:r>
              <a:rPr lang="sk-SK" sz="2800" dirty="0" smtClean="0">
                <a:solidFill>
                  <a:schemeClr val="tx1"/>
                </a:solidFill>
              </a:rPr>
              <a:t>8 </a:t>
            </a:r>
            <a:r>
              <a:rPr lang="sk-SK" sz="2800" dirty="0" smtClean="0">
                <a:solidFill>
                  <a:schemeClr val="tx1"/>
                </a:solidFill>
              </a:rPr>
              <a:t>datasetov, 16 domén a viac ako 20 tisíc dokumentov</a:t>
            </a:r>
          </a:p>
          <a:p>
            <a:pPr algn="just">
              <a:buFont typeface="Arial" pitchFamily="34" charset="0"/>
              <a:buChar char="•"/>
            </a:pPr>
            <a:endParaRPr lang="sk-SK" sz="2800" dirty="0">
              <a:solidFill>
                <a:schemeClr val="tx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Najvýznamnejší dataset od SME s viac ako 15 tisíc dokumentmi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Dosiahnuté výsledky</a:t>
            </a:r>
            <a:endParaRPr lang="sk-SK" dirty="0"/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57158" y="1214422"/>
          <a:ext cx="8358246" cy="457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41"/>
                <a:gridCol w="1393041"/>
                <a:gridCol w="1393041"/>
                <a:gridCol w="1393041"/>
                <a:gridCol w="1393041"/>
                <a:gridCol w="1393041"/>
              </a:tblGrid>
              <a:tr h="811375"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Dataset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Jazyk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/>
                        <a:t>Po</a:t>
                      </a:r>
                      <a:r>
                        <a:rPr lang="sk-SK" baseline="0" dirty="0" smtClean="0"/>
                        <a:t>čet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dokumentov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Presnosť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Pokrytie</a:t>
                      </a:r>
                      <a:endParaRPr lang="sk-SK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 smtClean="0"/>
                        <a:t>F1</a:t>
                      </a:r>
                      <a:endParaRPr lang="sk-SK" dirty="0"/>
                    </a:p>
                  </a:txBody>
                  <a:tcPr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SME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Slovenský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15 359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94,84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91,18%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93%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PROefekt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Slovenský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103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95,43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94,60%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95,01%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SSNKF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Slovenský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148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91,79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90,17%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90,97%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NBD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Slovenský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56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97,92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81,48%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88,95%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Reuters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Anglický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85,84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92,38%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Tribune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Anglický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93,12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95%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94,05%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Suntimes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Anglický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50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20,58</a:t>
                      </a:r>
                      <a:r>
                        <a:rPr lang="en-US" sz="2000" dirty="0">
                          <a:latin typeface="+mj-lt"/>
                          <a:ea typeface="Times New Roman"/>
                          <a:cs typeface="Times New Roman"/>
                        </a:rPr>
                        <a:t>%</a:t>
                      </a:r>
                      <a:endParaRPr lang="sk-SK" sz="200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24,1%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22,20%</a:t>
                      </a:r>
                    </a:p>
                  </a:txBody>
                  <a:tcPr marL="68580" marR="68580" marT="0" marB="0" anchor="ctr"/>
                </a:tc>
              </a:tr>
              <a:tr h="470082"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First*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Anglický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000" dirty="0" smtClean="0">
                          <a:latin typeface="+mj-lt"/>
                        </a:rPr>
                        <a:t>4655</a:t>
                      </a:r>
                      <a:endParaRPr lang="sk-SK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74%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>
                          <a:latin typeface="+mj-lt"/>
                          <a:ea typeface="Times New Roman"/>
                          <a:cs typeface="Times New Roman"/>
                        </a:rPr>
                        <a:t>78,36%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dirty="0">
                          <a:latin typeface="+mj-lt"/>
                          <a:ea typeface="Times New Roman"/>
                          <a:cs typeface="Times New Roman"/>
                        </a:rPr>
                        <a:t>74,20%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868" y="6000768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dirty="0" smtClean="0"/>
              <a:t>* </a:t>
            </a:r>
            <a:r>
              <a:rPr lang="sk-SK" sz="1000" dirty="0"/>
              <a:t>SLUBAN B., GRČAR M.: URL tree: efficient unsupervised content extraction from streams of web documents. In: Proceedings of the 22nd ACM international conference on Conference on information &amp; knowledge management, 2013, pp. 2267 - 2272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Porovnanie s metódou CETR*</a:t>
            </a:r>
            <a:endParaRPr lang="sk-SK" dirty="0"/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868" y="6000768"/>
            <a:ext cx="5000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dirty="0" smtClean="0"/>
              <a:t>* </a:t>
            </a:r>
            <a:r>
              <a:rPr lang="sk-SK" sz="1000" dirty="0"/>
              <a:t>WENNINGER T., HSU W.H., HAN J.: CETR: content extraction via tag ratios. In: Proceedings of the 19th international conference on World wide web, 2010, pp. 971-980</a:t>
            </a:r>
          </a:p>
          <a:p>
            <a:endParaRPr lang="sk-SK" dirty="0"/>
          </a:p>
        </p:txBody>
      </p:sp>
      <p:pic>
        <p:nvPicPr>
          <p:cNvPr id="8" name="Picture 7" descr="cetr_comp2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71604" y="1928802"/>
            <a:ext cx="5572164" cy="36309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dataset Tribune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/>
          <a:lstStyle/>
          <a:p>
            <a:r>
              <a:rPr lang="sk-SK" dirty="0" smtClean="0"/>
              <a:t>Porovnanie s metódou CETR*</a:t>
            </a:r>
            <a:endParaRPr lang="sk-SK" dirty="0"/>
          </a:p>
        </p:txBody>
      </p:sp>
      <p:pic>
        <p:nvPicPr>
          <p:cNvPr id="6" name="Picture 5" descr="logo_pewe_titled_fullcolor_v1_dbcg_f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6000768"/>
            <a:ext cx="1897422" cy="6824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868" y="6000768"/>
            <a:ext cx="50006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k-SK" sz="1000" dirty="0" smtClean="0"/>
              <a:t>* </a:t>
            </a:r>
            <a:r>
              <a:rPr lang="sk-SK" sz="1000" dirty="0"/>
              <a:t>WENNINGER T., HSU W.H., HAN J.: CETR: content extraction via tag ratios. In: Proceedings of the 19th international conference on World wide web, 2010, pp. 971-980</a:t>
            </a:r>
          </a:p>
          <a:p>
            <a:endParaRPr lang="sk-SK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357158" y="1285860"/>
            <a:ext cx="8358246" cy="4071966"/>
          </a:xfrm>
        </p:spPr>
        <p:txBody>
          <a:bodyPr>
            <a:noAutofit/>
          </a:bodyPr>
          <a:lstStyle/>
          <a:p>
            <a:pPr algn="just">
              <a:buFont typeface="Arial" pitchFamily="34" charset="0"/>
              <a:buChar char="•"/>
            </a:pPr>
            <a:r>
              <a:rPr lang="sk-SK" sz="2800" dirty="0" smtClean="0">
                <a:solidFill>
                  <a:schemeClr val="tx1"/>
                </a:solidFill>
              </a:rPr>
              <a:t>  dataset Suntimes</a:t>
            </a:r>
            <a:endParaRPr lang="sk-SK" sz="2800" dirty="0">
              <a:solidFill>
                <a:schemeClr val="tx1"/>
              </a:solidFill>
            </a:endParaRPr>
          </a:p>
          <a:p>
            <a:pPr algn="just"/>
            <a:endParaRPr lang="sk-SK" sz="2800" dirty="0" smtClean="0">
              <a:solidFill>
                <a:schemeClr val="tx1"/>
              </a:solidFill>
            </a:endParaRPr>
          </a:p>
        </p:txBody>
      </p:sp>
      <p:pic>
        <p:nvPicPr>
          <p:cNvPr id="7" name="Picture 6" descr="cetr_comp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728" y="1928802"/>
            <a:ext cx="6286544" cy="36433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487</Words>
  <Application>Microsoft Office PowerPoint</Application>
  <PresentationFormat>On-screen Show (4:3)</PresentationFormat>
  <Paragraphs>115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Extrakcia rýdzeho textu z webových stránok</vt:lpstr>
      <vt:lpstr>Pripomenutie o čom to je...</vt:lpstr>
      <vt:lpstr>Naša metóda</vt:lpstr>
      <vt:lpstr>1. časť - ohodnotenie uzlov</vt:lpstr>
      <vt:lpstr>2. časť – kontrola pozície</vt:lpstr>
      <vt:lpstr>Overenie metódy</vt:lpstr>
      <vt:lpstr>Dosiahnuté výsledky</vt:lpstr>
      <vt:lpstr>Porovnanie s metódou CETR*</vt:lpstr>
      <vt:lpstr>Porovnanie s metódou CETR*</vt:lpstr>
      <vt:lpstr>Zhodnotenie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Extrakcia rýdzeho textu z webových stránok</dc:title>
  <dc:creator>Helmut</dc:creator>
  <cp:lastModifiedBy>Helmut</cp:lastModifiedBy>
  <cp:revision>21</cp:revision>
  <dcterms:created xsi:type="dcterms:W3CDTF">2015-03-28T18:59:41Z</dcterms:created>
  <dcterms:modified xsi:type="dcterms:W3CDTF">2015-03-29T15:16:21Z</dcterms:modified>
</cp:coreProperties>
</file>