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4" r:id="rId16"/>
    <p:sldId id="276" r:id="rId17"/>
    <p:sldId id="293" r:id="rId18"/>
    <p:sldId id="292" r:id="rId19"/>
    <p:sldId id="291" r:id="rId20"/>
    <p:sldId id="271" r:id="rId21"/>
    <p:sldId id="277" r:id="rId22"/>
    <p:sldId id="278" r:id="rId23"/>
    <p:sldId id="279" r:id="rId24"/>
    <p:sldId id="289" r:id="rId25"/>
    <p:sldId id="290" r:id="rId26"/>
    <p:sldId id="275" r:id="rId27"/>
    <p:sldId id="294" r:id="rId28"/>
    <p:sldId id="295" r:id="rId29"/>
    <p:sldId id="296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73" r:id="rId4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l\Desktop\skola\conf\iitsrc%202012\Book1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l\Desktop\skola\conf\iitsrc%202012\Book1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[Book1a.xlsx]Sheet2!$D$2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[Book1a.xlsx]Sheet2!$C$3:$C$13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[Book1a.xlsx]Sheet2!$D$3:$D$13</c:f>
              <c:numCache>
                <c:formatCode>0.0000</c:formatCode>
                <c:ptCount val="11"/>
                <c:pt idx="0">
                  <c:v>0.14532229452159659</c:v>
                </c:pt>
                <c:pt idx="1">
                  <c:v>0.34474622559290335</c:v>
                </c:pt>
                <c:pt idx="2">
                  <c:v>0.37601019502081762</c:v>
                </c:pt>
                <c:pt idx="3">
                  <c:v>0.38304511495410465</c:v>
                </c:pt>
                <c:pt idx="4">
                  <c:v>0.38268828371095659</c:v>
                </c:pt>
                <c:pt idx="5">
                  <c:v>0.39909511238193623</c:v>
                </c:pt>
                <c:pt idx="6">
                  <c:v>0.39544025435891561</c:v>
                </c:pt>
                <c:pt idx="7">
                  <c:v>0.39972857947330737</c:v>
                </c:pt>
                <c:pt idx="8">
                  <c:v>0.40508153093375798</c:v>
                </c:pt>
                <c:pt idx="9">
                  <c:v>0.40654848443020253</c:v>
                </c:pt>
                <c:pt idx="10">
                  <c:v>0.40459708476198042</c:v>
                </c:pt>
              </c:numCache>
            </c:numRef>
          </c:val>
        </c:ser>
        <c:ser>
          <c:idx val="1"/>
          <c:order val="1"/>
          <c:tx>
            <c:strRef>
              <c:f>[Book1a.xlsx]Sheet2!$E$2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[Book1a.xlsx]Sheet2!$C$3:$C$13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[Book1a.xlsx]Sheet2!$E$3:$E$13</c:f>
              <c:numCache>
                <c:formatCode>0.0000</c:formatCode>
                <c:ptCount val="11"/>
                <c:pt idx="0">
                  <c:v>0.16180333716811701</c:v>
                </c:pt>
                <c:pt idx="1">
                  <c:v>0.31647454766357264</c:v>
                </c:pt>
                <c:pt idx="2">
                  <c:v>0.33349528624416519</c:v>
                </c:pt>
                <c:pt idx="3">
                  <c:v>0.34179781049167957</c:v>
                </c:pt>
                <c:pt idx="4">
                  <c:v>0.35469689255701881</c:v>
                </c:pt>
                <c:pt idx="5">
                  <c:v>0.36423701997101299</c:v>
                </c:pt>
                <c:pt idx="6">
                  <c:v>0.36813597603077297</c:v>
                </c:pt>
                <c:pt idx="7">
                  <c:v>0.36945722226475597</c:v>
                </c:pt>
                <c:pt idx="8">
                  <c:v>0.36970383144645158</c:v>
                </c:pt>
                <c:pt idx="9">
                  <c:v>0.37972220769035425</c:v>
                </c:pt>
                <c:pt idx="10">
                  <c:v>0.3790583900867312</c:v>
                </c:pt>
              </c:numCache>
            </c:numRef>
          </c:val>
        </c:ser>
        <c:ser>
          <c:idx val="2"/>
          <c:order val="2"/>
          <c:tx>
            <c:strRef>
              <c:f>[Book1a.xlsx]Sheet2!$F$2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[Book1a.xlsx]Sheet2!$C$3:$C$13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[Book1a.xlsx]Sheet2!$F$3:$F$13</c:f>
              <c:numCache>
                <c:formatCode>0.0000</c:formatCode>
                <c:ptCount val="11"/>
                <c:pt idx="0">
                  <c:v>0.14076913527560381</c:v>
                </c:pt>
                <c:pt idx="1">
                  <c:v>0.3113340853028182</c:v>
                </c:pt>
                <c:pt idx="2">
                  <c:v>0.32606211790789896</c:v>
                </c:pt>
                <c:pt idx="3">
                  <c:v>0.34332389336538854</c:v>
                </c:pt>
                <c:pt idx="4">
                  <c:v>0.36448429685798339</c:v>
                </c:pt>
                <c:pt idx="5">
                  <c:v>0.36774464474595159</c:v>
                </c:pt>
                <c:pt idx="6">
                  <c:v>0.37265112670234857</c:v>
                </c:pt>
                <c:pt idx="7">
                  <c:v>0.37993429077070318</c:v>
                </c:pt>
                <c:pt idx="8">
                  <c:v>0.38014658468282037</c:v>
                </c:pt>
                <c:pt idx="9">
                  <c:v>0.38268130606394501</c:v>
                </c:pt>
                <c:pt idx="10">
                  <c:v>0.38130624192552198</c:v>
                </c:pt>
              </c:numCache>
            </c:numRef>
          </c:val>
        </c:ser>
        <c:ser>
          <c:idx val="3"/>
          <c:order val="3"/>
          <c:tx>
            <c:strRef>
              <c:f>[Book1a.xlsx]Sheet2!$G$2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[Book1a.xlsx]Sheet2!$C$3:$C$13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[Book1a.xlsx]Sheet2!$G$3:$G$13</c:f>
              <c:numCache>
                <c:formatCode>0.0000</c:formatCode>
                <c:ptCount val="11"/>
                <c:pt idx="0">
                  <c:v>0.13216805228829159</c:v>
                </c:pt>
                <c:pt idx="1">
                  <c:v>0.31443682221342056</c:v>
                </c:pt>
                <c:pt idx="2">
                  <c:v>0.33108167360912394</c:v>
                </c:pt>
                <c:pt idx="3">
                  <c:v>0.34783084489454386</c:v>
                </c:pt>
                <c:pt idx="4">
                  <c:v>0.36001690644619844</c:v>
                </c:pt>
                <c:pt idx="5">
                  <c:v>0.37293980608441235</c:v>
                </c:pt>
                <c:pt idx="6">
                  <c:v>0.37168049700986222</c:v>
                </c:pt>
                <c:pt idx="7">
                  <c:v>0.37489754372524836</c:v>
                </c:pt>
                <c:pt idx="8">
                  <c:v>0.3770821223680148</c:v>
                </c:pt>
                <c:pt idx="9">
                  <c:v>0.37639854283076718</c:v>
                </c:pt>
                <c:pt idx="10">
                  <c:v>0.37694609404498525</c:v>
                </c:pt>
              </c:numCache>
            </c:numRef>
          </c:val>
        </c:ser>
        <c:ser>
          <c:idx val="4"/>
          <c:order val="4"/>
          <c:tx>
            <c:strRef>
              <c:f>[Book1a.xlsx]Sheet2!$H$2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numRef>
              <c:f>[Book1a.xlsx]Sheet2!$C$3:$C$13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[Book1a.xlsx]Sheet2!$H$3:$H$13</c:f>
              <c:numCache>
                <c:formatCode>0.0000</c:formatCode>
                <c:ptCount val="11"/>
                <c:pt idx="0">
                  <c:v>0.136701507550122</c:v>
                </c:pt>
                <c:pt idx="1">
                  <c:v>0.30351979394269879</c:v>
                </c:pt>
                <c:pt idx="2">
                  <c:v>0.32097436511325983</c:v>
                </c:pt>
                <c:pt idx="3">
                  <c:v>0.34104360421738317</c:v>
                </c:pt>
                <c:pt idx="4">
                  <c:v>0.35458735492270543</c:v>
                </c:pt>
                <c:pt idx="5">
                  <c:v>0.36119676791984723</c:v>
                </c:pt>
                <c:pt idx="6">
                  <c:v>0.3598458605652638</c:v>
                </c:pt>
                <c:pt idx="7">
                  <c:v>0.3682121654000482</c:v>
                </c:pt>
                <c:pt idx="8">
                  <c:v>0.36351010185324756</c:v>
                </c:pt>
                <c:pt idx="9">
                  <c:v>0.36958080617119016</c:v>
                </c:pt>
                <c:pt idx="10">
                  <c:v>0.36990509665012261</c:v>
                </c:pt>
              </c:numCache>
            </c:numRef>
          </c:val>
        </c:ser>
        <c:ser>
          <c:idx val="5"/>
          <c:order val="5"/>
          <c:tx>
            <c:v>std.</c:v>
          </c:tx>
          <c:invertIfNegative val="0"/>
          <c:cat>
            <c:numRef>
              <c:f>[Book1a.xlsx]Sheet2!$C$3:$C$13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[Book1a.xlsx]Sheet2!$J$3:$J$13</c:f>
              <c:numCache>
                <c:formatCode>0.0000</c:formatCode>
                <c:ptCount val="11"/>
                <c:pt idx="0">
                  <c:v>0.13266120000000001</c:v>
                </c:pt>
                <c:pt idx="1">
                  <c:v>0.32793076107307878</c:v>
                </c:pt>
                <c:pt idx="2">
                  <c:v>0.33527843411080455</c:v>
                </c:pt>
                <c:pt idx="3">
                  <c:v>0.34046953634000476</c:v>
                </c:pt>
                <c:pt idx="4">
                  <c:v>0.34151759228216982</c:v>
                </c:pt>
                <c:pt idx="5">
                  <c:v>0.33770765980637496</c:v>
                </c:pt>
                <c:pt idx="6">
                  <c:v>0.33442118145442523</c:v>
                </c:pt>
                <c:pt idx="7">
                  <c:v>0.33263375431241704</c:v>
                </c:pt>
                <c:pt idx="8">
                  <c:v>0.33103049768042536</c:v>
                </c:pt>
                <c:pt idx="9">
                  <c:v>0.32894485897870562</c:v>
                </c:pt>
                <c:pt idx="10">
                  <c:v>0.32706200806275559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643640"/>
        <c:axId val="263638544"/>
      </c:barChart>
      <c:catAx>
        <c:axId val="263643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sk-SK" sz="1600"/>
                  <a:t>Number of similar users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3638544"/>
        <c:crosses val="autoZero"/>
        <c:auto val="1"/>
        <c:lblAlgn val="ctr"/>
        <c:lblOffset val="100"/>
        <c:noMultiLvlLbl val="0"/>
      </c:catAx>
      <c:valAx>
        <c:axId val="263638544"/>
        <c:scaling>
          <c:orientation val="minMax"/>
          <c:max val="0.42000000000000004"/>
          <c:min val="0.12000000000000001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sk-SK" sz="1600"/>
                  <a:t>Precision</a:t>
                </a:r>
              </a:p>
            </c:rich>
          </c:tx>
          <c:overlay val="0"/>
        </c:title>
        <c:numFmt formatCode="0.0000" sourceLinked="1"/>
        <c:majorTickMark val="out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636436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[Book1a.xlsx]Sheet10!$C$46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[Book1a.xlsx]Sheet10!$B$47:$B$57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[Book1a.xlsx]Sheet10!$C$47:$C$57</c:f>
              <c:numCache>
                <c:formatCode>0.00</c:formatCode>
                <c:ptCount val="11"/>
                <c:pt idx="0">
                  <c:v>0.30906148867313898</c:v>
                </c:pt>
                <c:pt idx="1">
                  <c:v>0.38106796116504799</c:v>
                </c:pt>
                <c:pt idx="2">
                  <c:v>0.398867313915857</c:v>
                </c:pt>
                <c:pt idx="3">
                  <c:v>0.40533980582524198</c:v>
                </c:pt>
                <c:pt idx="4">
                  <c:v>0.41747572815533901</c:v>
                </c:pt>
                <c:pt idx="5">
                  <c:v>0.41666666666666602</c:v>
                </c:pt>
                <c:pt idx="6">
                  <c:v>0.41262135922330001</c:v>
                </c:pt>
                <c:pt idx="7">
                  <c:v>0.413430420711974</c:v>
                </c:pt>
                <c:pt idx="8">
                  <c:v>0.42718446601941701</c:v>
                </c:pt>
                <c:pt idx="9">
                  <c:v>0.42718446601941701</c:v>
                </c:pt>
                <c:pt idx="10">
                  <c:v>0.43203883495145601</c:v>
                </c:pt>
              </c:numCache>
            </c:numRef>
          </c:val>
        </c:ser>
        <c:ser>
          <c:idx val="1"/>
          <c:order val="1"/>
          <c:tx>
            <c:strRef>
              <c:f>[Book1a.xlsx]Sheet10!$D$46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[Book1a.xlsx]Sheet10!$B$47:$B$57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[Book1a.xlsx]Sheet10!$D$47:$D$57</c:f>
              <c:numCache>
                <c:formatCode>0.00</c:formatCode>
                <c:ptCount val="11"/>
                <c:pt idx="0">
                  <c:v>0.30857354028085698</c:v>
                </c:pt>
                <c:pt idx="1">
                  <c:v>0.364745011086474</c:v>
                </c:pt>
                <c:pt idx="2">
                  <c:v>0.38359201773835899</c:v>
                </c:pt>
                <c:pt idx="3">
                  <c:v>0.39356984478935703</c:v>
                </c:pt>
                <c:pt idx="4">
                  <c:v>0.39393939393939398</c:v>
                </c:pt>
                <c:pt idx="5">
                  <c:v>0.40243902439024398</c:v>
                </c:pt>
                <c:pt idx="6">
                  <c:v>0.40687361419068702</c:v>
                </c:pt>
                <c:pt idx="7">
                  <c:v>0.406134515890613</c:v>
                </c:pt>
                <c:pt idx="8">
                  <c:v>0.40650406504065001</c:v>
                </c:pt>
                <c:pt idx="9">
                  <c:v>0.40465631929046503</c:v>
                </c:pt>
                <c:pt idx="10">
                  <c:v>0.40539541759053899</c:v>
                </c:pt>
              </c:numCache>
            </c:numRef>
          </c:val>
        </c:ser>
        <c:ser>
          <c:idx val="2"/>
          <c:order val="2"/>
          <c:tx>
            <c:strRef>
              <c:f>[Book1a.xlsx]Sheet10!$E$46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[Book1a.xlsx]Sheet10!$B$47:$B$57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[Book1a.xlsx]Sheet10!$E$47:$E$57</c:f>
              <c:numCache>
                <c:formatCode>0.00</c:formatCode>
                <c:ptCount val="11"/>
                <c:pt idx="0">
                  <c:v>0.29640870005058101</c:v>
                </c:pt>
                <c:pt idx="1">
                  <c:v>0.345220030349014</c:v>
                </c:pt>
                <c:pt idx="2">
                  <c:v>0.35407182599898901</c:v>
                </c:pt>
                <c:pt idx="3">
                  <c:v>0.379615579160344</c:v>
                </c:pt>
                <c:pt idx="4">
                  <c:v>0.381638846737481</c:v>
                </c:pt>
                <c:pt idx="5">
                  <c:v>0.38315629742033402</c:v>
                </c:pt>
                <c:pt idx="6">
                  <c:v>0.38998482549317198</c:v>
                </c:pt>
                <c:pt idx="7">
                  <c:v>0.38619119878604002</c:v>
                </c:pt>
                <c:pt idx="8">
                  <c:v>0.384673748103187</c:v>
                </c:pt>
                <c:pt idx="9">
                  <c:v>0.39352554375316201</c:v>
                </c:pt>
                <c:pt idx="10">
                  <c:v>0.39807789580171998</c:v>
                </c:pt>
              </c:numCache>
            </c:numRef>
          </c:val>
        </c:ser>
        <c:ser>
          <c:idx val="3"/>
          <c:order val="3"/>
          <c:tx>
            <c:strRef>
              <c:f>[Book1a.xlsx]Sheet10!$F$46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[Book1a.xlsx]Sheet10!$B$47:$B$57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[Book1a.xlsx]Sheet10!$F$47:$F$57</c:f>
              <c:numCache>
                <c:formatCode>0.00</c:formatCode>
                <c:ptCount val="11"/>
                <c:pt idx="0">
                  <c:v>0.276935044729677</c:v>
                </c:pt>
                <c:pt idx="1">
                  <c:v>0.33780630105017501</c:v>
                </c:pt>
                <c:pt idx="2">
                  <c:v>0.34986386619992199</c:v>
                </c:pt>
                <c:pt idx="3">
                  <c:v>0.35919875534811302</c:v>
                </c:pt>
                <c:pt idx="4">
                  <c:v>0.36853364449630399</c:v>
                </c:pt>
                <c:pt idx="5">
                  <c:v>0.36658887592376399</c:v>
                </c:pt>
                <c:pt idx="6">
                  <c:v>0.37261765849863798</c:v>
                </c:pt>
                <c:pt idx="7">
                  <c:v>0.38623103850641699</c:v>
                </c:pt>
                <c:pt idx="8">
                  <c:v>0.39050952936600403</c:v>
                </c:pt>
                <c:pt idx="9">
                  <c:v>0.38720342279268699</c:v>
                </c:pt>
                <c:pt idx="10">
                  <c:v>0.38817580707895599</c:v>
                </c:pt>
              </c:numCache>
            </c:numRef>
          </c:val>
        </c:ser>
        <c:ser>
          <c:idx val="4"/>
          <c:order val="4"/>
          <c:tx>
            <c:strRef>
              <c:f>[Book1a.xlsx]Sheet10!$G$46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numRef>
              <c:f>[Book1a.xlsx]Sheet10!$B$47:$B$57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[Book1a.xlsx]Sheet10!$G$47:$G$57</c:f>
              <c:numCache>
                <c:formatCode>0.00</c:formatCode>
                <c:ptCount val="11"/>
                <c:pt idx="0">
                  <c:v>0.27365288220551298</c:v>
                </c:pt>
                <c:pt idx="1">
                  <c:v>0.33803258145363302</c:v>
                </c:pt>
                <c:pt idx="2">
                  <c:v>0.33881578947368302</c:v>
                </c:pt>
                <c:pt idx="3">
                  <c:v>0.34602130325814501</c:v>
                </c:pt>
                <c:pt idx="4">
                  <c:v>0.36716791979949798</c:v>
                </c:pt>
                <c:pt idx="5">
                  <c:v>0.37954260651629002</c:v>
                </c:pt>
                <c:pt idx="6">
                  <c:v>0.38267543859649</c:v>
                </c:pt>
                <c:pt idx="7">
                  <c:v>0.38753132832080101</c:v>
                </c:pt>
                <c:pt idx="8">
                  <c:v>0.38894110275689098</c:v>
                </c:pt>
                <c:pt idx="9">
                  <c:v>0.39254385964912197</c:v>
                </c:pt>
                <c:pt idx="10">
                  <c:v>0.398809523809523</c:v>
                </c:pt>
              </c:numCache>
            </c:numRef>
          </c:val>
        </c:ser>
        <c:ser>
          <c:idx val="5"/>
          <c:order val="5"/>
          <c:tx>
            <c:v>std.</c:v>
          </c:tx>
          <c:invertIfNegative val="0"/>
          <c:cat>
            <c:numRef>
              <c:f>[Book1a.xlsx]Sheet10!$B$47:$B$57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</c:numCache>
            </c:numRef>
          </c:cat>
          <c:val>
            <c:numRef>
              <c:f>[Book1a.xlsx]Sheet10!$H$47:$H$57</c:f>
              <c:numCache>
                <c:formatCode>0.00</c:formatCode>
                <c:ptCount val="11"/>
                <c:pt idx="0">
                  <c:v>0.24334532349999999</c:v>
                </c:pt>
                <c:pt idx="1">
                  <c:v>0.28492063492063402</c:v>
                </c:pt>
                <c:pt idx="2">
                  <c:v>0.299365079365079</c:v>
                </c:pt>
                <c:pt idx="3">
                  <c:v>0.30523809523809398</c:v>
                </c:pt>
                <c:pt idx="4">
                  <c:v>0.35</c:v>
                </c:pt>
                <c:pt idx="5">
                  <c:v>0.34</c:v>
                </c:pt>
                <c:pt idx="6">
                  <c:v>0.33746031746031702</c:v>
                </c:pt>
                <c:pt idx="7">
                  <c:v>0.34142857142857003</c:v>
                </c:pt>
                <c:pt idx="8">
                  <c:v>0.34095238095238001</c:v>
                </c:pt>
                <c:pt idx="9">
                  <c:v>0.33952380952380901</c:v>
                </c:pt>
                <c:pt idx="10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640112"/>
        <c:axId val="263640504"/>
      </c:barChart>
      <c:catAx>
        <c:axId val="263640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sk-SK" sz="1800"/>
                  <a:t>Number of similar users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3640504"/>
        <c:crosses val="autoZero"/>
        <c:auto val="1"/>
        <c:lblAlgn val="ctr"/>
        <c:lblOffset val="100"/>
        <c:noMultiLvlLbl val="0"/>
      </c:catAx>
      <c:valAx>
        <c:axId val="263640504"/>
        <c:scaling>
          <c:orientation val="minMax"/>
          <c:max val="0.45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 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636401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35BCA-9664-4F84-AE0C-BF0D718FF58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ACD6C30-A577-48C0-9D34-7D8B865D3A55}">
      <dgm:prSet phldrT="[Text]" custT="1"/>
      <dgm:spPr/>
      <dgm:t>
        <a:bodyPr/>
        <a:lstStyle/>
        <a:p>
          <a:r>
            <a:rPr lang="sk-SK" sz="5400" dirty="0" smtClean="0"/>
            <a:t>Kolaboratívne</a:t>
          </a:r>
          <a:endParaRPr lang="en-US" sz="5400" dirty="0"/>
        </a:p>
      </dgm:t>
    </dgm:pt>
    <dgm:pt modelId="{DEEBBDC6-16C5-4748-A5F7-592E0805CF6B}" type="parTrans" cxnId="{C787CAF0-92CA-46C8-B685-F64AE7C506AC}">
      <dgm:prSet/>
      <dgm:spPr/>
      <dgm:t>
        <a:bodyPr/>
        <a:lstStyle/>
        <a:p>
          <a:endParaRPr lang="en-US"/>
        </a:p>
      </dgm:t>
    </dgm:pt>
    <dgm:pt modelId="{549A0322-32CE-47DD-B382-22D478386DE9}" type="sibTrans" cxnId="{C787CAF0-92CA-46C8-B685-F64AE7C506AC}">
      <dgm:prSet/>
      <dgm:spPr/>
      <dgm:t>
        <a:bodyPr/>
        <a:lstStyle/>
        <a:p>
          <a:endParaRPr lang="en-US"/>
        </a:p>
      </dgm:t>
    </dgm:pt>
    <dgm:pt modelId="{E69D6C60-CF3C-4C9B-AA2C-81915D4EC007}">
      <dgm:prSet phldrT="[Text]" custT="1"/>
      <dgm:spPr/>
      <dgm:t>
        <a:bodyPr/>
        <a:lstStyle/>
        <a:p>
          <a:r>
            <a:rPr lang="sk-SK" sz="5400" dirty="0" smtClean="0"/>
            <a:t>Hybridné</a:t>
          </a:r>
          <a:endParaRPr lang="en-US" sz="6300" dirty="0"/>
        </a:p>
      </dgm:t>
    </dgm:pt>
    <dgm:pt modelId="{770885EA-A691-44A6-BD86-211EE079B5DA}" type="parTrans" cxnId="{02CF0853-B96A-43F1-ABF7-53081BB73D9F}">
      <dgm:prSet/>
      <dgm:spPr/>
      <dgm:t>
        <a:bodyPr/>
        <a:lstStyle/>
        <a:p>
          <a:endParaRPr lang="en-US"/>
        </a:p>
      </dgm:t>
    </dgm:pt>
    <dgm:pt modelId="{D6797604-7530-40C6-BFD2-C7FF99767951}" type="sibTrans" cxnId="{02CF0853-B96A-43F1-ABF7-53081BB73D9F}">
      <dgm:prSet/>
      <dgm:spPr/>
      <dgm:t>
        <a:bodyPr/>
        <a:lstStyle/>
        <a:p>
          <a:endParaRPr lang="en-US"/>
        </a:p>
      </dgm:t>
    </dgm:pt>
    <dgm:pt modelId="{15F7C118-BAB6-4246-800D-B2786E6DD0B9}">
      <dgm:prSet phldrT="[Text]" custT="1"/>
      <dgm:spPr/>
      <dgm:t>
        <a:bodyPr/>
        <a:lstStyle/>
        <a:p>
          <a:r>
            <a:rPr lang="sk-SK" sz="5400" dirty="0" smtClean="0"/>
            <a:t>Obsahové</a:t>
          </a:r>
          <a:endParaRPr lang="en-US" sz="6300" dirty="0"/>
        </a:p>
      </dgm:t>
    </dgm:pt>
    <dgm:pt modelId="{9C162BEB-196C-46D8-AE8A-C898A95ACDAD}" type="parTrans" cxnId="{EB9B2FBD-191E-4FC0-A72D-44B63C4B393D}">
      <dgm:prSet/>
      <dgm:spPr/>
      <dgm:t>
        <a:bodyPr/>
        <a:lstStyle/>
        <a:p>
          <a:endParaRPr lang="sk-SK"/>
        </a:p>
      </dgm:t>
    </dgm:pt>
    <dgm:pt modelId="{1DF94B2B-B17D-4636-9322-195A5964C867}" type="sibTrans" cxnId="{EB9B2FBD-191E-4FC0-A72D-44B63C4B393D}">
      <dgm:prSet/>
      <dgm:spPr/>
      <dgm:t>
        <a:bodyPr/>
        <a:lstStyle/>
        <a:p>
          <a:endParaRPr lang="sk-SK"/>
        </a:p>
      </dgm:t>
    </dgm:pt>
    <dgm:pt modelId="{1AC1343B-CEF3-4671-ACC5-E21350B645C2}" type="pres">
      <dgm:prSet presAssocID="{18535BCA-9664-4F84-AE0C-BF0D718FF586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D0AEEAA-8C09-4675-89FD-FB2C927AC299}" type="pres">
      <dgm:prSet presAssocID="{BACD6C30-A577-48C0-9D34-7D8B865D3A55}" presName="noChildren" presStyleCnt="0"/>
      <dgm:spPr/>
    </dgm:pt>
    <dgm:pt modelId="{2BCD0F39-3340-4B42-A5FB-E0A71688FD9A}" type="pres">
      <dgm:prSet presAssocID="{BACD6C30-A577-48C0-9D34-7D8B865D3A55}" presName="gap" presStyleCnt="0"/>
      <dgm:spPr/>
    </dgm:pt>
    <dgm:pt modelId="{4311064C-1D4F-4860-A565-589FB3788008}" type="pres">
      <dgm:prSet presAssocID="{BACD6C30-A577-48C0-9D34-7D8B865D3A55}" presName="medCircle2" presStyleLbl="vennNode1" presStyleIdx="0" presStyleCnt="3"/>
      <dgm:spPr/>
    </dgm:pt>
    <dgm:pt modelId="{B3AFC668-2E8D-4264-BE97-29B13437E2B2}" type="pres">
      <dgm:prSet presAssocID="{BACD6C30-A577-48C0-9D34-7D8B865D3A55}" presName="txLvlOnly1" presStyleLbl="revTx" presStyleIdx="0" presStyleCnt="3"/>
      <dgm:spPr/>
      <dgm:t>
        <a:bodyPr/>
        <a:lstStyle/>
        <a:p>
          <a:endParaRPr lang="en-US"/>
        </a:p>
      </dgm:t>
    </dgm:pt>
    <dgm:pt modelId="{7E0B77F7-BB2D-40E0-8D55-65CCD23E8385}" type="pres">
      <dgm:prSet presAssocID="{15F7C118-BAB6-4246-800D-B2786E6DD0B9}" presName="noChildren" presStyleCnt="0"/>
      <dgm:spPr/>
    </dgm:pt>
    <dgm:pt modelId="{CE435E33-59BA-4BAE-9BCE-5FD8CCCFE462}" type="pres">
      <dgm:prSet presAssocID="{15F7C118-BAB6-4246-800D-B2786E6DD0B9}" presName="gap" presStyleCnt="0"/>
      <dgm:spPr/>
    </dgm:pt>
    <dgm:pt modelId="{9F6C52AD-2B64-498A-926A-B406DC854A74}" type="pres">
      <dgm:prSet presAssocID="{15F7C118-BAB6-4246-800D-B2786E6DD0B9}" presName="medCircle2" presStyleLbl="vennNode1" presStyleIdx="1" presStyleCnt="3"/>
      <dgm:spPr/>
    </dgm:pt>
    <dgm:pt modelId="{E25FA69A-25AB-4971-948B-B1D7031CB7A8}" type="pres">
      <dgm:prSet presAssocID="{15F7C118-BAB6-4246-800D-B2786E6DD0B9}" presName="txLvlOnly1" presStyleLbl="revTx" presStyleIdx="1" presStyleCnt="3"/>
      <dgm:spPr/>
      <dgm:t>
        <a:bodyPr/>
        <a:lstStyle/>
        <a:p>
          <a:endParaRPr lang="sk-SK"/>
        </a:p>
      </dgm:t>
    </dgm:pt>
    <dgm:pt modelId="{293C258C-6C6F-46F7-A09D-B87B45131913}" type="pres">
      <dgm:prSet presAssocID="{E69D6C60-CF3C-4C9B-AA2C-81915D4EC007}" presName="noChildren" presStyleCnt="0"/>
      <dgm:spPr/>
    </dgm:pt>
    <dgm:pt modelId="{000467FD-7FF2-443A-B984-DD2F34C5C821}" type="pres">
      <dgm:prSet presAssocID="{E69D6C60-CF3C-4C9B-AA2C-81915D4EC007}" presName="gap" presStyleCnt="0"/>
      <dgm:spPr/>
    </dgm:pt>
    <dgm:pt modelId="{BAF205AB-AF8F-40F5-84C8-A5570DBE4886}" type="pres">
      <dgm:prSet presAssocID="{E69D6C60-CF3C-4C9B-AA2C-81915D4EC007}" presName="medCircle2" presStyleLbl="vennNode1" presStyleIdx="2" presStyleCnt="3"/>
      <dgm:spPr/>
    </dgm:pt>
    <dgm:pt modelId="{0F1F6962-7C5B-4334-A5FF-2643B732618A}" type="pres">
      <dgm:prSet presAssocID="{E69D6C60-CF3C-4C9B-AA2C-81915D4EC007}" presName="txLvlOnly1" presStyleLbl="revTx" presStyleIdx="2" presStyleCnt="3"/>
      <dgm:spPr/>
      <dgm:t>
        <a:bodyPr/>
        <a:lstStyle/>
        <a:p>
          <a:endParaRPr lang="en-US"/>
        </a:p>
      </dgm:t>
    </dgm:pt>
  </dgm:ptLst>
  <dgm:cxnLst>
    <dgm:cxn modelId="{48291895-49C5-40DA-ACDE-BA1FD0879620}" type="presOf" srcId="{BACD6C30-A577-48C0-9D34-7D8B865D3A55}" destId="{B3AFC668-2E8D-4264-BE97-29B13437E2B2}" srcOrd="0" destOrd="0" presId="urn:microsoft.com/office/officeart/2008/layout/VerticalCircleList"/>
    <dgm:cxn modelId="{C787CAF0-92CA-46C8-B685-F64AE7C506AC}" srcId="{18535BCA-9664-4F84-AE0C-BF0D718FF586}" destId="{BACD6C30-A577-48C0-9D34-7D8B865D3A55}" srcOrd="0" destOrd="0" parTransId="{DEEBBDC6-16C5-4748-A5F7-592E0805CF6B}" sibTransId="{549A0322-32CE-47DD-B382-22D478386DE9}"/>
    <dgm:cxn modelId="{EB9B2FBD-191E-4FC0-A72D-44B63C4B393D}" srcId="{18535BCA-9664-4F84-AE0C-BF0D718FF586}" destId="{15F7C118-BAB6-4246-800D-B2786E6DD0B9}" srcOrd="1" destOrd="0" parTransId="{9C162BEB-196C-46D8-AE8A-C898A95ACDAD}" sibTransId="{1DF94B2B-B17D-4636-9322-195A5964C867}"/>
    <dgm:cxn modelId="{02CF0853-B96A-43F1-ABF7-53081BB73D9F}" srcId="{18535BCA-9664-4F84-AE0C-BF0D718FF586}" destId="{E69D6C60-CF3C-4C9B-AA2C-81915D4EC007}" srcOrd="2" destOrd="0" parTransId="{770885EA-A691-44A6-BD86-211EE079B5DA}" sibTransId="{D6797604-7530-40C6-BFD2-C7FF99767951}"/>
    <dgm:cxn modelId="{37232CCC-21CC-4E10-AC4C-F9F16BF70165}" type="presOf" srcId="{15F7C118-BAB6-4246-800D-B2786E6DD0B9}" destId="{E25FA69A-25AB-4971-948B-B1D7031CB7A8}" srcOrd="0" destOrd="0" presId="urn:microsoft.com/office/officeart/2008/layout/VerticalCircleList"/>
    <dgm:cxn modelId="{96F047D8-C201-4AAD-A048-1D8789747C33}" type="presOf" srcId="{E69D6C60-CF3C-4C9B-AA2C-81915D4EC007}" destId="{0F1F6962-7C5B-4334-A5FF-2643B732618A}" srcOrd="0" destOrd="0" presId="urn:microsoft.com/office/officeart/2008/layout/VerticalCircleList"/>
    <dgm:cxn modelId="{2D8CD1AB-EF26-4BEE-9D17-77CB626FBA9B}" type="presOf" srcId="{18535BCA-9664-4F84-AE0C-BF0D718FF586}" destId="{1AC1343B-CEF3-4671-ACC5-E21350B645C2}" srcOrd="0" destOrd="0" presId="urn:microsoft.com/office/officeart/2008/layout/VerticalCircleList"/>
    <dgm:cxn modelId="{C39AD035-FCB7-4F40-84D8-7E5EB53E1A5F}" type="presParOf" srcId="{1AC1343B-CEF3-4671-ACC5-E21350B645C2}" destId="{1D0AEEAA-8C09-4675-89FD-FB2C927AC299}" srcOrd="0" destOrd="0" presId="urn:microsoft.com/office/officeart/2008/layout/VerticalCircleList"/>
    <dgm:cxn modelId="{1E4F71F0-7006-44F8-9817-E4240634A611}" type="presParOf" srcId="{1D0AEEAA-8C09-4675-89FD-FB2C927AC299}" destId="{2BCD0F39-3340-4B42-A5FB-E0A71688FD9A}" srcOrd="0" destOrd="0" presId="urn:microsoft.com/office/officeart/2008/layout/VerticalCircleList"/>
    <dgm:cxn modelId="{70777264-E529-481C-9157-910968BAAB37}" type="presParOf" srcId="{1D0AEEAA-8C09-4675-89FD-FB2C927AC299}" destId="{4311064C-1D4F-4860-A565-589FB3788008}" srcOrd="1" destOrd="0" presId="urn:microsoft.com/office/officeart/2008/layout/VerticalCircleList"/>
    <dgm:cxn modelId="{93367721-5652-4741-B073-DA76838F758C}" type="presParOf" srcId="{1D0AEEAA-8C09-4675-89FD-FB2C927AC299}" destId="{B3AFC668-2E8D-4264-BE97-29B13437E2B2}" srcOrd="2" destOrd="0" presId="urn:microsoft.com/office/officeart/2008/layout/VerticalCircleList"/>
    <dgm:cxn modelId="{4511A5C4-3BD8-4012-8113-F6C792EB7735}" type="presParOf" srcId="{1AC1343B-CEF3-4671-ACC5-E21350B645C2}" destId="{7E0B77F7-BB2D-40E0-8D55-65CCD23E8385}" srcOrd="1" destOrd="0" presId="urn:microsoft.com/office/officeart/2008/layout/VerticalCircleList"/>
    <dgm:cxn modelId="{5B38B263-119B-483F-8820-2FAC9D3547F0}" type="presParOf" srcId="{7E0B77F7-BB2D-40E0-8D55-65CCD23E8385}" destId="{CE435E33-59BA-4BAE-9BCE-5FD8CCCFE462}" srcOrd="0" destOrd="0" presId="urn:microsoft.com/office/officeart/2008/layout/VerticalCircleList"/>
    <dgm:cxn modelId="{022334B8-9B26-4F95-B42E-02A54193169F}" type="presParOf" srcId="{7E0B77F7-BB2D-40E0-8D55-65CCD23E8385}" destId="{9F6C52AD-2B64-498A-926A-B406DC854A74}" srcOrd="1" destOrd="0" presId="urn:microsoft.com/office/officeart/2008/layout/VerticalCircleList"/>
    <dgm:cxn modelId="{31AB11EA-757C-43D8-B4B0-8472D6F026F2}" type="presParOf" srcId="{7E0B77F7-BB2D-40E0-8D55-65CCD23E8385}" destId="{E25FA69A-25AB-4971-948B-B1D7031CB7A8}" srcOrd="2" destOrd="0" presId="urn:microsoft.com/office/officeart/2008/layout/VerticalCircleList"/>
    <dgm:cxn modelId="{5CEE334A-F60C-460D-A7BB-E657F118790D}" type="presParOf" srcId="{1AC1343B-CEF3-4671-ACC5-E21350B645C2}" destId="{293C258C-6C6F-46F7-A09D-B87B45131913}" srcOrd="2" destOrd="0" presId="urn:microsoft.com/office/officeart/2008/layout/VerticalCircleList"/>
    <dgm:cxn modelId="{18BC8DD9-15E9-488C-A477-42396A1F2F3A}" type="presParOf" srcId="{293C258C-6C6F-46F7-A09D-B87B45131913}" destId="{000467FD-7FF2-443A-B984-DD2F34C5C821}" srcOrd="0" destOrd="0" presId="urn:microsoft.com/office/officeart/2008/layout/VerticalCircleList"/>
    <dgm:cxn modelId="{8F1B3F61-E0F9-46B5-B105-D215E1FD644A}" type="presParOf" srcId="{293C258C-6C6F-46F7-A09D-B87B45131913}" destId="{BAF205AB-AF8F-40F5-84C8-A5570DBE4886}" srcOrd="1" destOrd="0" presId="urn:microsoft.com/office/officeart/2008/layout/VerticalCircleList"/>
    <dgm:cxn modelId="{90B48264-8860-4DE3-A740-3717CA5A0822}" type="presParOf" srcId="{293C258C-6C6F-46F7-A09D-B87B45131913}" destId="{0F1F6962-7C5B-4334-A5FF-2643B732618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1064C-1D4F-4860-A565-589FB3788008}">
      <dsp:nvSpPr>
        <dsp:cNvPr id="0" name=""/>
        <dsp:cNvSpPr/>
      </dsp:nvSpPr>
      <dsp:spPr>
        <a:xfrm>
          <a:off x="275234" y="688384"/>
          <a:ext cx="1049731" cy="1049731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3AFC668-2E8D-4264-BE97-29B13437E2B2}">
      <dsp:nvSpPr>
        <dsp:cNvPr id="0" name=""/>
        <dsp:cNvSpPr/>
      </dsp:nvSpPr>
      <dsp:spPr>
        <a:xfrm>
          <a:off x="800100" y="688384"/>
          <a:ext cx="5600699" cy="1049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400" kern="1200" dirty="0" smtClean="0"/>
            <a:t>Kolaboratívne</a:t>
          </a:r>
          <a:endParaRPr lang="en-US" sz="5400" kern="1200" dirty="0"/>
        </a:p>
      </dsp:txBody>
      <dsp:txXfrm>
        <a:off x="800100" y="688384"/>
        <a:ext cx="5600699" cy="1049731"/>
      </dsp:txXfrm>
    </dsp:sp>
    <dsp:sp modelId="{9F6C52AD-2B64-498A-926A-B406DC854A74}">
      <dsp:nvSpPr>
        <dsp:cNvPr id="0" name=""/>
        <dsp:cNvSpPr/>
      </dsp:nvSpPr>
      <dsp:spPr>
        <a:xfrm>
          <a:off x="275234" y="1738115"/>
          <a:ext cx="1049731" cy="1049731"/>
        </a:xfrm>
        <a:prstGeom prst="ellipse">
          <a:avLst/>
        </a:prstGeom>
        <a:solidFill>
          <a:schemeClr val="accent1">
            <a:shade val="80000"/>
            <a:alpha val="5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5FA69A-25AB-4971-948B-B1D7031CB7A8}">
      <dsp:nvSpPr>
        <dsp:cNvPr id="0" name=""/>
        <dsp:cNvSpPr/>
      </dsp:nvSpPr>
      <dsp:spPr>
        <a:xfrm>
          <a:off x="800100" y="1738115"/>
          <a:ext cx="5600699" cy="1049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400" kern="1200" dirty="0" smtClean="0"/>
            <a:t>Obsahové</a:t>
          </a:r>
          <a:endParaRPr lang="en-US" sz="6300" kern="1200" dirty="0"/>
        </a:p>
      </dsp:txBody>
      <dsp:txXfrm>
        <a:off x="800100" y="1738115"/>
        <a:ext cx="5600699" cy="1049731"/>
      </dsp:txXfrm>
    </dsp:sp>
    <dsp:sp modelId="{BAF205AB-AF8F-40F5-84C8-A5570DBE4886}">
      <dsp:nvSpPr>
        <dsp:cNvPr id="0" name=""/>
        <dsp:cNvSpPr/>
      </dsp:nvSpPr>
      <dsp:spPr>
        <a:xfrm>
          <a:off x="275234" y="2787847"/>
          <a:ext cx="1049731" cy="1049731"/>
        </a:xfrm>
        <a:prstGeom prst="ellipse">
          <a:avLst/>
        </a:prstGeom>
        <a:solidFill>
          <a:schemeClr val="accent1">
            <a:shade val="80000"/>
            <a:alpha val="5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F1F6962-7C5B-4334-A5FF-2643B732618A}">
      <dsp:nvSpPr>
        <dsp:cNvPr id="0" name=""/>
        <dsp:cNvSpPr/>
      </dsp:nvSpPr>
      <dsp:spPr>
        <a:xfrm>
          <a:off x="800100" y="2787847"/>
          <a:ext cx="5600699" cy="1049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400" kern="1200" dirty="0" smtClean="0"/>
            <a:t>Hybridné</a:t>
          </a:r>
          <a:endParaRPr lang="en-US" sz="6300" kern="1200" dirty="0"/>
        </a:p>
      </dsp:txBody>
      <dsp:txXfrm>
        <a:off x="800100" y="2787847"/>
        <a:ext cx="5600699" cy="1049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20.10.2014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179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20.10.2014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430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20.10.2014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215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20.10.2014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163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20.10.2014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153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20.10.2014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742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20.10.2014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063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20.10.2014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816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20.10.2014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397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20.10.2014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623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20.10.2014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152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1118-76ED-4AB5-B2F9-E9C959AF763B}" type="datetimeFigureOut">
              <a:rPr lang="sk-SK" smtClean="0"/>
              <a:t>20.10.2014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652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gif"/><Relationship Id="rId7" Type="http://schemas.openxmlformats.org/officeDocument/2006/relationships/image" Target="../media/image26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Personalizované odporúčanie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mtClean="0"/>
              <a:t>MK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56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Vsuvka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r>
              <a:rPr lang="sk-SK" sz="1800" dirty="0"/>
              <a:t>Daniel </a:t>
            </a:r>
            <a:r>
              <a:rPr lang="sk-SK" sz="1800" dirty="0" err="1"/>
              <a:t>Tunkelang</a:t>
            </a:r>
            <a:r>
              <a:rPr lang="sk-SK" sz="1800" dirty="0"/>
              <a:t> @ </a:t>
            </a:r>
            <a:r>
              <a:rPr lang="sk-SK" sz="1800" dirty="0" err="1"/>
              <a:t>RecSys</a:t>
            </a:r>
            <a:r>
              <a:rPr lang="sk-SK" sz="1800" dirty="0"/>
              <a:t> 2012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2" t="26993" r="33287" b="15760"/>
          <a:stretch/>
        </p:blipFill>
        <p:spPr bwMode="auto">
          <a:xfrm>
            <a:off x="2927648" y="1124745"/>
            <a:ext cx="619268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2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Vsuvka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 descr="http://blogs-images.forbes.com/tomiogeron/files/2011/10/linkedin_logo_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30800" r="12838" b="41207"/>
          <a:stretch/>
        </p:blipFill>
        <p:spPr bwMode="auto">
          <a:xfrm>
            <a:off x="4943872" y="2152514"/>
            <a:ext cx="2264664" cy="62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56" y="472514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ípka dolu 3"/>
          <p:cNvSpPr/>
          <p:nvPr/>
        </p:nvSpPr>
        <p:spPr>
          <a:xfrm>
            <a:off x="4747183" y="2967672"/>
            <a:ext cx="2658043" cy="151216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Pridaj sa do skupiny</a:t>
            </a:r>
          </a:p>
        </p:txBody>
      </p:sp>
      <p:pic>
        <p:nvPicPr>
          <p:cNvPr id="3078" name="Picture 6" descr="http://www.vallistore.com/cars/wp-content/uploads/2012/08/smile-tris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659945"/>
            <a:ext cx="4680520" cy="46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5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Vsuvka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 descr="http://blogs-images.forbes.com/tomiogeron/files/2011/10/linkedin_logo_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30800" r="12838" b="41207"/>
          <a:stretch/>
        </p:blipFill>
        <p:spPr bwMode="auto">
          <a:xfrm>
            <a:off x="4953266" y="1524099"/>
            <a:ext cx="2264664" cy="62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50" y="587727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ípka dolu 3"/>
          <p:cNvSpPr/>
          <p:nvPr/>
        </p:nvSpPr>
        <p:spPr>
          <a:xfrm>
            <a:off x="4747183" y="2138158"/>
            <a:ext cx="2658043" cy="136285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Bolo by fajn keby SA pridal</a:t>
            </a:r>
          </a:p>
        </p:txBody>
      </p:sp>
      <p:pic>
        <p:nvPicPr>
          <p:cNvPr id="9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38" y="352884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2783632" y="4515670"/>
            <a:ext cx="1317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/>
              <a:t>kamaráti</a:t>
            </a:r>
          </a:p>
        </p:txBody>
      </p:sp>
      <p:sp>
        <p:nvSpPr>
          <p:cNvPr id="13" name="Šípka dolu 12"/>
          <p:cNvSpPr/>
          <p:nvPr/>
        </p:nvSpPr>
        <p:spPr>
          <a:xfrm>
            <a:off x="5014214" y="4515669"/>
            <a:ext cx="2142769" cy="128304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Pridaj sa do skupiny</a:t>
            </a:r>
          </a:p>
        </p:txBody>
      </p:sp>
      <p:sp>
        <p:nvSpPr>
          <p:cNvPr id="20" name="Voľná forma 19"/>
          <p:cNvSpPr/>
          <p:nvPr/>
        </p:nvSpPr>
        <p:spPr>
          <a:xfrm>
            <a:off x="4235003" y="3780843"/>
            <a:ext cx="1249251" cy="2667713"/>
          </a:xfrm>
          <a:custGeom>
            <a:avLst/>
            <a:gdLst>
              <a:gd name="connsiteX0" fmla="*/ 1249251 w 1249251"/>
              <a:gd name="connsiteY0" fmla="*/ 25758 h 2667713"/>
              <a:gd name="connsiteX1" fmla="*/ 1184857 w 1249251"/>
              <a:gd name="connsiteY1" fmla="*/ 12879 h 2667713"/>
              <a:gd name="connsiteX2" fmla="*/ 1133341 w 1249251"/>
              <a:gd name="connsiteY2" fmla="*/ 0 h 2667713"/>
              <a:gd name="connsiteX3" fmla="*/ 927279 w 1249251"/>
              <a:gd name="connsiteY3" fmla="*/ 12879 h 2667713"/>
              <a:gd name="connsiteX4" fmla="*/ 888643 w 1249251"/>
              <a:gd name="connsiteY4" fmla="*/ 25758 h 2667713"/>
              <a:gd name="connsiteX5" fmla="*/ 798491 w 1249251"/>
              <a:gd name="connsiteY5" fmla="*/ 51515 h 2667713"/>
              <a:gd name="connsiteX6" fmla="*/ 759854 w 1249251"/>
              <a:gd name="connsiteY6" fmla="*/ 77273 h 2667713"/>
              <a:gd name="connsiteX7" fmla="*/ 682581 w 1249251"/>
              <a:gd name="connsiteY7" fmla="*/ 103031 h 2667713"/>
              <a:gd name="connsiteX8" fmla="*/ 605308 w 1249251"/>
              <a:gd name="connsiteY8" fmla="*/ 128789 h 2667713"/>
              <a:gd name="connsiteX9" fmla="*/ 566671 w 1249251"/>
              <a:gd name="connsiteY9" fmla="*/ 141668 h 2667713"/>
              <a:gd name="connsiteX10" fmla="*/ 528034 w 1249251"/>
              <a:gd name="connsiteY10" fmla="*/ 154546 h 2667713"/>
              <a:gd name="connsiteX11" fmla="*/ 450761 w 1249251"/>
              <a:gd name="connsiteY11" fmla="*/ 231820 h 2667713"/>
              <a:gd name="connsiteX12" fmla="*/ 412124 w 1249251"/>
              <a:gd name="connsiteY12" fmla="*/ 270456 h 2667713"/>
              <a:gd name="connsiteX13" fmla="*/ 334851 w 1249251"/>
              <a:gd name="connsiteY13" fmla="*/ 309093 h 2667713"/>
              <a:gd name="connsiteX14" fmla="*/ 283336 w 1249251"/>
              <a:gd name="connsiteY14" fmla="*/ 386366 h 2667713"/>
              <a:gd name="connsiteX15" fmla="*/ 257578 w 1249251"/>
              <a:gd name="connsiteY15" fmla="*/ 425003 h 2667713"/>
              <a:gd name="connsiteX16" fmla="*/ 218941 w 1249251"/>
              <a:gd name="connsiteY16" fmla="*/ 463639 h 2667713"/>
              <a:gd name="connsiteX17" fmla="*/ 180305 w 1249251"/>
              <a:gd name="connsiteY17" fmla="*/ 540913 h 2667713"/>
              <a:gd name="connsiteX18" fmla="*/ 167426 w 1249251"/>
              <a:gd name="connsiteY18" fmla="*/ 579549 h 2667713"/>
              <a:gd name="connsiteX19" fmla="*/ 141668 w 1249251"/>
              <a:gd name="connsiteY19" fmla="*/ 618186 h 2667713"/>
              <a:gd name="connsiteX20" fmla="*/ 90153 w 1249251"/>
              <a:gd name="connsiteY20" fmla="*/ 721217 h 2667713"/>
              <a:gd name="connsiteX21" fmla="*/ 51516 w 1249251"/>
              <a:gd name="connsiteY21" fmla="*/ 824248 h 2667713"/>
              <a:gd name="connsiteX22" fmla="*/ 25758 w 1249251"/>
              <a:gd name="connsiteY22" fmla="*/ 901521 h 2667713"/>
              <a:gd name="connsiteX23" fmla="*/ 0 w 1249251"/>
              <a:gd name="connsiteY23" fmla="*/ 1017431 h 2667713"/>
              <a:gd name="connsiteX24" fmla="*/ 12879 w 1249251"/>
              <a:gd name="connsiteY24" fmla="*/ 1532586 h 2667713"/>
              <a:gd name="connsiteX25" fmla="*/ 38637 w 1249251"/>
              <a:gd name="connsiteY25" fmla="*/ 1609859 h 2667713"/>
              <a:gd name="connsiteX26" fmla="*/ 51516 w 1249251"/>
              <a:gd name="connsiteY26" fmla="*/ 1648496 h 2667713"/>
              <a:gd name="connsiteX27" fmla="*/ 128789 w 1249251"/>
              <a:gd name="connsiteY27" fmla="*/ 1725769 h 2667713"/>
              <a:gd name="connsiteX28" fmla="*/ 180305 w 1249251"/>
              <a:gd name="connsiteY28" fmla="*/ 1803042 h 2667713"/>
              <a:gd name="connsiteX29" fmla="*/ 231820 w 1249251"/>
              <a:gd name="connsiteY29" fmla="*/ 1880315 h 2667713"/>
              <a:gd name="connsiteX30" fmla="*/ 283336 w 1249251"/>
              <a:gd name="connsiteY30" fmla="*/ 1944710 h 2667713"/>
              <a:gd name="connsiteX31" fmla="*/ 334851 w 1249251"/>
              <a:gd name="connsiteY31" fmla="*/ 2034862 h 2667713"/>
              <a:gd name="connsiteX32" fmla="*/ 373488 w 1249251"/>
              <a:gd name="connsiteY32" fmla="*/ 2073499 h 2667713"/>
              <a:gd name="connsiteX33" fmla="*/ 450761 w 1249251"/>
              <a:gd name="connsiteY33" fmla="*/ 2125014 h 2667713"/>
              <a:gd name="connsiteX34" fmla="*/ 489398 w 1249251"/>
              <a:gd name="connsiteY34" fmla="*/ 2150772 h 2667713"/>
              <a:gd name="connsiteX35" fmla="*/ 553792 w 1249251"/>
              <a:gd name="connsiteY35" fmla="*/ 2215166 h 2667713"/>
              <a:gd name="connsiteX36" fmla="*/ 579550 w 1249251"/>
              <a:gd name="connsiteY36" fmla="*/ 2253803 h 2667713"/>
              <a:gd name="connsiteX37" fmla="*/ 592429 w 1249251"/>
              <a:gd name="connsiteY37" fmla="*/ 2292439 h 2667713"/>
              <a:gd name="connsiteX38" fmla="*/ 631065 w 1249251"/>
              <a:gd name="connsiteY38" fmla="*/ 2305318 h 2667713"/>
              <a:gd name="connsiteX39" fmla="*/ 682581 w 1249251"/>
              <a:gd name="connsiteY39" fmla="*/ 2369713 h 2667713"/>
              <a:gd name="connsiteX40" fmla="*/ 695460 w 1249251"/>
              <a:gd name="connsiteY40" fmla="*/ 2408349 h 2667713"/>
              <a:gd name="connsiteX41" fmla="*/ 772733 w 1249251"/>
              <a:gd name="connsiteY41" fmla="*/ 2459865 h 2667713"/>
              <a:gd name="connsiteX42" fmla="*/ 798491 w 1249251"/>
              <a:gd name="connsiteY42" fmla="*/ 2498501 h 2667713"/>
              <a:gd name="connsiteX43" fmla="*/ 837127 w 1249251"/>
              <a:gd name="connsiteY43" fmla="*/ 2511380 h 2667713"/>
              <a:gd name="connsiteX44" fmla="*/ 888643 w 1249251"/>
              <a:gd name="connsiteY44" fmla="*/ 2562896 h 2667713"/>
              <a:gd name="connsiteX45" fmla="*/ 965916 w 1249251"/>
              <a:gd name="connsiteY45" fmla="*/ 2627290 h 2667713"/>
              <a:gd name="connsiteX46" fmla="*/ 1004553 w 1249251"/>
              <a:gd name="connsiteY46" fmla="*/ 2640169 h 2667713"/>
              <a:gd name="connsiteX47" fmla="*/ 1107584 w 1249251"/>
              <a:gd name="connsiteY47" fmla="*/ 2665927 h 266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49251" h="2667713">
                <a:moveTo>
                  <a:pt x="1249251" y="25758"/>
                </a:moveTo>
                <a:cubicBezTo>
                  <a:pt x="1227786" y="21465"/>
                  <a:pt x="1206225" y="17628"/>
                  <a:pt x="1184857" y="12879"/>
                </a:cubicBezTo>
                <a:cubicBezTo>
                  <a:pt x="1167578" y="9039"/>
                  <a:pt x="1151041" y="0"/>
                  <a:pt x="1133341" y="0"/>
                </a:cubicBezTo>
                <a:cubicBezTo>
                  <a:pt x="1064520" y="0"/>
                  <a:pt x="995966" y="8586"/>
                  <a:pt x="927279" y="12879"/>
                </a:cubicBezTo>
                <a:cubicBezTo>
                  <a:pt x="914400" y="17172"/>
                  <a:pt x="901696" y="22029"/>
                  <a:pt x="888643" y="25758"/>
                </a:cubicBezTo>
                <a:cubicBezTo>
                  <a:pt x="775418" y="58108"/>
                  <a:pt x="891146" y="20632"/>
                  <a:pt x="798491" y="51515"/>
                </a:cubicBezTo>
                <a:cubicBezTo>
                  <a:pt x="785612" y="60101"/>
                  <a:pt x="773999" y="70986"/>
                  <a:pt x="759854" y="77273"/>
                </a:cubicBezTo>
                <a:cubicBezTo>
                  <a:pt x="735043" y="88300"/>
                  <a:pt x="708339" y="94445"/>
                  <a:pt x="682581" y="103031"/>
                </a:cubicBezTo>
                <a:lnTo>
                  <a:pt x="605308" y="128789"/>
                </a:lnTo>
                <a:lnTo>
                  <a:pt x="566671" y="141668"/>
                </a:lnTo>
                <a:lnTo>
                  <a:pt x="528034" y="154546"/>
                </a:lnTo>
                <a:lnTo>
                  <a:pt x="450761" y="231820"/>
                </a:lnTo>
                <a:cubicBezTo>
                  <a:pt x="437882" y="244699"/>
                  <a:pt x="429403" y="264696"/>
                  <a:pt x="412124" y="270456"/>
                </a:cubicBezTo>
                <a:cubicBezTo>
                  <a:pt x="358804" y="288230"/>
                  <a:pt x="384783" y="275805"/>
                  <a:pt x="334851" y="309093"/>
                </a:cubicBezTo>
                <a:lnTo>
                  <a:pt x="283336" y="386366"/>
                </a:lnTo>
                <a:cubicBezTo>
                  <a:pt x="274750" y="399245"/>
                  <a:pt x="268523" y="414058"/>
                  <a:pt x="257578" y="425003"/>
                </a:cubicBezTo>
                <a:lnTo>
                  <a:pt x="218941" y="463639"/>
                </a:lnTo>
                <a:cubicBezTo>
                  <a:pt x="186570" y="560751"/>
                  <a:pt x="230235" y="441051"/>
                  <a:pt x="180305" y="540913"/>
                </a:cubicBezTo>
                <a:cubicBezTo>
                  <a:pt x="174234" y="553055"/>
                  <a:pt x="173497" y="567407"/>
                  <a:pt x="167426" y="579549"/>
                </a:cubicBezTo>
                <a:cubicBezTo>
                  <a:pt x="160504" y="593393"/>
                  <a:pt x="149080" y="604597"/>
                  <a:pt x="141668" y="618186"/>
                </a:cubicBezTo>
                <a:cubicBezTo>
                  <a:pt x="123281" y="651895"/>
                  <a:pt x="90153" y="721217"/>
                  <a:pt x="90153" y="721217"/>
                </a:cubicBezTo>
                <a:cubicBezTo>
                  <a:pt x="59621" y="873876"/>
                  <a:pt x="99753" y="715716"/>
                  <a:pt x="51516" y="824248"/>
                </a:cubicBezTo>
                <a:cubicBezTo>
                  <a:pt x="40489" y="849059"/>
                  <a:pt x="34344" y="875763"/>
                  <a:pt x="25758" y="901521"/>
                </a:cubicBezTo>
                <a:cubicBezTo>
                  <a:pt x="4622" y="964930"/>
                  <a:pt x="15111" y="926769"/>
                  <a:pt x="0" y="1017431"/>
                </a:cubicBezTo>
                <a:cubicBezTo>
                  <a:pt x="4293" y="1189149"/>
                  <a:pt x="1700" y="1361178"/>
                  <a:pt x="12879" y="1532586"/>
                </a:cubicBezTo>
                <a:cubicBezTo>
                  <a:pt x="14646" y="1559679"/>
                  <a:pt x="30051" y="1584101"/>
                  <a:pt x="38637" y="1609859"/>
                </a:cubicBezTo>
                <a:cubicBezTo>
                  <a:pt x="42930" y="1622738"/>
                  <a:pt x="41917" y="1638897"/>
                  <a:pt x="51516" y="1648496"/>
                </a:cubicBezTo>
                <a:lnTo>
                  <a:pt x="128789" y="1725769"/>
                </a:lnTo>
                <a:cubicBezTo>
                  <a:pt x="153420" y="1799663"/>
                  <a:pt x="124029" y="1730687"/>
                  <a:pt x="180305" y="1803042"/>
                </a:cubicBezTo>
                <a:cubicBezTo>
                  <a:pt x="199311" y="1827478"/>
                  <a:pt x="231820" y="1880315"/>
                  <a:pt x="231820" y="1880315"/>
                </a:cubicBezTo>
                <a:cubicBezTo>
                  <a:pt x="256893" y="1955533"/>
                  <a:pt x="225081" y="1886455"/>
                  <a:pt x="283336" y="1944710"/>
                </a:cubicBezTo>
                <a:cubicBezTo>
                  <a:pt x="313753" y="1975127"/>
                  <a:pt x="309601" y="1999512"/>
                  <a:pt x="334851" y="2034862"/>
                </a:cubicBezTo>
                <a:cubicBezTo>
                  <a:pt x="345437" y="2049683"/>
                  <a:pt x="359111" y="2062317"/>
                  <a:pt x="373488" y="2073499"/>
                </a:cubicBezTo>
                <a:cubicBezTo>
                  <a:pt x="397924" y="2092505"/>
                  <a:pt x="425003" y="2107842"/>
                  <a:pt x="450761" y="2125014"/>
                </a:cubicBezTo>
                <a:lnTo>
                  <a:pt x="489398" y="2150772"/>
                </a:lnTo>
                <a:cubicBezTo>
                  <a:pt x="558082" y="2253800"/>
                  <a:pt x="467934" y="2129308"/>
                  <a:pt x="553792" y="2215166"/>
                </a:cubicBezTo>
                <a:cubicBezTo>
                  <a:pt x="564737" y="2226111"/>
                  <a:pt x="572628" y="2239959"/>
                  <a:pt x="579550" y="2253803"/>
                </a:cubicBezTo>
                <a:cubicBezTo>
                  <a:pt x="585621" y="2265945"/>
                  <a:pt x="582830" y="2282840"/>
                  <a:pt x="592429" y="2292439"/>
                </a:cubicBezTo>
                <a:cubicBezTo>
                  <a:pt x="602028" y="2302038"/>
                  <a:pt x="618186" y="2301025"/>
                  <a:pt x="631065" y="2305318"/>
                </a:cubicBezTo>
                <a:cubicBezTo>
                  <a:pt x="663436" y="2402431"/>
                  <a:pt x="616005" y="2286494"/>
                  <a:pt x="682581" y="2369713"/>
                </a:cubicBezTo>
                <a:cubicBezTo>
                  <a:pt x="691062" y="2380313"/>
                  <a:pt x="685861" y="2398750"/>
                  <a:pt x="695460" y="2408349"/>
                </a:cubicBezTo>
                <a:cubicBezTo>
                  <a:pt x="717350" y="2430239"/>
                  <a:pt x="772733" y="2459865"/>
                  <a:pt x="772733" y="2459865"/>
                </a:cubicBezTo>
                <a:cubicBezTo>
                  <a:pt x="781319" y="2472744"/>
                  <a:pt x="786404" y="2488832"/>
                  <a:pt x="798491" y="2498501"/>
                </a:cubicBezTo>
                <a:cubicBezTo>
                  <a:pt x="809092" y="2506981"/>
                  <a:pt x="827528" y="2501781"/>
                  <a:pt x="837127" y="2511380"/>
                </a:cubicBezTo>
                <a:cubicBezTo>
                  <a:pt x="905813" y="2580067"/>
                  <a:pt x="785613" y="2528553"/>
                  <a:pt x="888643" y="2562896"/>
                </a:cubicBezTo>
                <a:cubicBezTo>
                  <a:pt x="917126" y="2591379"/>
                  <a:pt x="930055" y="2609360"/>
                  <a:pt x="965916" y="2627290"/>
                </a:cubicBezTo>
                <a:cubicBezTo>
                  <a:pt x="978058" y="2633361"/>
                  <a:pt x="991674" y="2635876"/>
                  <a:pt x="1004553" y="2640169"/>
                </a:cubicBezTo>
                <a:cubicBezTo>
                  <a:pt x="1061049" y="2677834"/>
                  <a:pt x="1027711" y="2665927"/>
                  <a:pt x="1107584" y="2665927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098" name="Picture 2" descr="http://upload.wikimedia.org/wikipedia/commons/thumb/f/f6/Smile_fasdfdsfoiueire.svg/498px-Smile_fasdfdsfoiueir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49" y="1201612"/>
            <a:ext cx="5529675" cy="55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5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3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Odporúčanie založené na obsahu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445190" y="3645024"/>
            <a:ext cx="1738536" cy="1008112"/>
          </a:xfrm>
        </p:spPr>
        <p:txBody>
          <a:bodyPr/>
          <a:lstStyle/>
          <a:p>
            <a:pPr marL="457200" lvl="1" indent="0">
              <a:buNone/>
            </a:pPr>
            <a:r>
              <a:rPr lang="sk-SK" dirty="0" smtClean="0"/>
              <a:t>VS.</a:t>
            </a:r>
            <a:endParaRPr lang="sk-SK" dirty="0"/>
          </a:p>
        </p:txBody>
      </p:sp>
      <p:pic>
        <p:nvPicPr>
          <p:cNvPr id="4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479715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áčik 4"/>
          <p:cNvSpPr/>
          <p:nvPr/>
        </p:nvSpPr>
        <p:spPr>
          <a:xfrm>
            <a:off x="1991544" y="1412776"/>
            <a:ext cx="5040560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0" name="Picture 2" descr="http://www.sd71.bc.ca/sd71/school/courtmid/_2005_student_web/7_3/3_d_Janelle/images/jaguar_on_tre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1844825"/>
            <a:ext cx="1875561" cy="13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sh.jpg 56.6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304" y1="49176" x2="38304" y2="49176"/>
                        <a14:foregroundMark x1="27770" y1="41647" x2="27770" y2="41647"/>
                        <a14:foregroundMark x1="32969" y1="39529" x2="32969" y2="39529"/>
                        <a14:foregroundMark x1="37346" y1="42118" x2="37346" y2="42118"/>
                        <a14:foregroundMark x1="34063" y1="45647" x2="34063" y2="46824"/>
                        <a14:foregroundMark x1="33789" y1="49647" x2="33789" y2="49647"/>
                        <a14:foregroundMark x1="36799" y1="49412" x2="36799" y2="49412"/>
                        <a14:foregroundMark x1="40356" y1="46118" x2="40356" y2="46118"/>
                        <a14:foregroundMark x1="7934" y1="40706" x2="7934" y2="40706"/>
                        <a14:backgroundMark x1="66211" y1="12706" x2="66211" y2="12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434" y="3162183"/>
            <a:ext cx="11146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x clipart 9 410x4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819608"/>
            <a:ext cx="1296144" cy="12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rthursclipart.org/dogs/dogs/dog%20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501964"/>
            <a:ext cx="264756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ix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4270374"/>
            <a:ext cx="2945291" cy="227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Odporúčanie založené na obsahu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Založené na analýze obsahu</a:t>
            </a:r>
          </a:p>
          <a:p>
            <a:r>
              <a:rPr lang="sk-SK" dirty="0"/>
              <a:t>Viaceré metriky pre hľadanie podobnosti</a:t>
            </a:r>
          </a:p>
          <a:p>
            <a:endParaRPr lang="sk-SK" dirty="0"/>
          </a:p>
          <a:p>
            <a:r>
              <a:rPr lang="sk-SK" dirty="0"/>
              <a:t>Výhody:</a:t>
            </a:r>
          </a:p>
          <a:p>
            <a:pPr lvl="1"/>
            <a:r>
              <a:rPr lang="sk-SK" dirty="0"/>
              <a:t>Nezávislosť na používateľoch</a:t>
            </a:r>
          </a:p>
          <a:p>
            <a:pPr lvl="1"/>
            <a:r>
              <a:rPr lang="sk-SK" dirty="0"/>
              <a:t>„Priehľadnosť“</a:t>
            </a:r>
          </a:p>
          <a:p>
            <a:pPr lvl="1"/>
            <a:r>
              <a:rPr lang="sk-SK" dirty="0"/>
              <a:t>Spracovanie nových prvkov</a:t>
            </a:r>
          </a:p>
          <a:p>
            <a:r>
              <a:rPr lang="sk-SK" dirty="0"/>
              <a:t>Nevýhody</a:t>
            </a:r>
          </a:p>
          <a:p>
            <a:pPr lvl="1"/>
            <a:r>
              <a:rPr lang="sk-SK" dirty="0"/>
              <a:t>Spracovanie obsahu</a:t>
            </a:r>
          </a:p>
          <a:p>
            <a:pPr lvl="1"/>
            <a:r>
              <a:rPr lang="sk-SK" dirty="0" err="1"/>
              <a:t>Špecializovanosť</a:t>
            </a:r>
            <a:endParaRPr lang="sk-SK" dirty="0"/>
          </a:p>
          <a:p>
            <a:pPr lvl="1"/>
            <a:r>
              <a:rPr lang="sk-SK" dirty="0"/>
              <a:t>Nový používateľ</a:t>
            </a:r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8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Škálovateľnosť</a:t>
            </a:r>
            <a:endParaRPr lang="sk-SK" dirty="0"/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3567545" cy="4351338"/>
          </a:xfrm>
        </p:spPr>
        <p:txBody>
          <a:bodyPr/>
          <a:lstStyle/>
          <a:p>
            <a:r>
              <a:rPr lang="sk-SK" dirty="0" smtClean="0"/>
              <a:t>Veľa dokumentov</a:t>
            </a:r>
          </a:p>
          <a:p>
            <a:r>
              <a:rPr lang="sk-SK" dirty="0" smtClean="0"/>
              <a:t>Nový dokument</a:t>
            </a:r>
          </a:p>
          <a:p>
            <a:pPr lvl="1"/>
            <a:r>
              <a:rPr lang="sk-SK" dirty="0" smtClean="0"/>
              <a:t>Analyzovanie obsahu</a:t>
            </a:r>
          </a:p>
          <a:p>
            <a:pPr lvl="1"/>
            <a:r>
              <a:rPr lang="sk-SK" dirty="0" smtClean="0"/>
              <a:t>Výpočet podobnosti</a:t>
            </a:r>
          </a:p>
          <a:p>
            <a:r>
              <a:rPr lang="sk-SK" dirty="0" smtClean="0"/>
              <a:t>Nezávislé na ľuďoch</a:t>
            </a:r>
          </a:p>
          <a:p>
            <a:endParaRPr lang="sk-SK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5725391" y="1825625"/>
            <a:ext cx="54494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mtClean="0"/>
              <a:t>Veľa používateľov, málo hodnotení</a:t>
            </a:r>
          </a:p>
          <a:p>
            <a:pPr lvl="1"/>
            <a:r>
              <a:rPr lang="sk-SK" smtClean="0"/>
              <a:t>Prerátavanie podobnosti</a:t>
            </a:r>
          </a:p>
          <a:p>
            <a:r>
              <a:rPr lang="sk-SK" smtClean="0"/>
              <a:t>Nový obsah – málo hodnotení</a:t>
            </a:r>
          </a:p>
          <a:p>
            <a:pPr lvl="1"/>
            <a:r>
              <a:rPr lang="sk-SK" smtClean="0"/>
              <a:t>Čakám na hodnotenie</a:t>
            </a:r>
          </a:p>
          <a:p>
            <a:r>
              <a:rPr lang="sk-SK" smtClean="0"/>
              <a:t>Riedka matica</a:t>
            </a:r>
          </a:p>
          <a:p>
            <a:r>
              <a:rPr lang="sk-SK" smtClean="0"/>
              <a:t>Nezávislé na obsahu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396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Michal\Desktop\win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82" y="306936"/>
            <a:ext cx="9144718" cy="621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Matrix-factorization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28" t="20175" r="22047" b="16818"/>
          <a:stretch/>
        </p:blipFill>
        <p:spPr>
          <a:xfrm>
            <a:off x="725915" y="1300624"/>
            <a:ext cx="9346018" cy="54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Cold-start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3" y="1293144"/>
            <a:ext cx="7307294" cy="54726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5" r="33212"/>
          <a:stretch/>
        </p:blipFill>
        <p:spPr>
          <a:xfrm>
            <a:off x="9452263" y="1050841"/>
            <a:ext cx="190153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Human</a:t>
            </a:r>
            <a:r>
              <a:rPr lang="sk-SK" dirty="0" smtClean="0"/>
              <a:t> </a:t>
            </a:r>
            <a:r>
              <a:rPr lang="sk-SK" dirty="0" err="1" smtClean="0"/>
              <a:t>computing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3" y="1371598"/>
            <a:ext cx="4501139" cy="29973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92" y="1371598"/>
            <a:ext cx="4285673" cy="2410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50" y="3782289"/>
            <a:ext cx="4100948" cy="3075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3" y="4368943"/>
            <a:ext cx="3982491" cy="2489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44" y="3782289"/>
            <a:ext cx="3499829" cy="307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8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to odporúčanie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Odporúčaný postup udržiavania lakovaných dvierok</a:t>
            </a:r>
          </a:p>
          <a:p>
            <a:r>
              <a:rPr lang="en-US" dirty="0" err="1"/>
              <a:t>Odporúčaný</a:t>
            </a:r>
            <a:r>
              <a:rPr lang="en-US" dirty="0"/>
              <a:t> </a:t>
            </a:r>
            <a:r>
              <a:rPr lang="en-US" dirty="0" err="1"/>
              <a:t>príjem</a:t>
            </a:r>
            <a:r>
              <a:rPr lang="en-US" dirty="0"/>
              <a:t> </a:t>
            </a:r>
            <a:r>
              <a:rPr lang="en-US" dirty="0" err="1"/>
              <a:t>živín</a:t>
            </a:r>
            <a:r>
              <a:rPr lang="en-US" dirty="0"/>
              <a:t> pre </a:t>
            </a:r>
            <a:r>
              <a:rPr lang="en-US" dirty="0" err="1"/>
              <a:t>deti</a:t>
            </a:r>
            <a:endParaRPr lang="sk-SK" dirty="0"/>
          </a:p>
          <a:p>
            <a:r>
              <a:rPr lang="en-US" dirty="0" err="1"/>
              <a:t>Odporúčaný</a:t>
            </a:r>
            <a:r>
              <a:rPr lang="en-US" dirty="0"/>
              <a:t> </a:t>
            </a:r>
            <a:r>
              <a:rPr lang="en-US" dirty="0" err="1"/>
              <a:t>študijný</a:t>
            </a:r>
            <a:r>
              <a:rPr lang="en-US" dirty="0"/>
              <a:t> </a:t>
            </a:r>
            <a:r>
              <a:rPr lang="en-US" dirty="0" err="1"/>
              <a:t>plán</a:t>
            </a:r>
            <a:r>
              <a:rPr lang="en-US" dirty="0"/>
              <a:t> pre </a:t>
            </a:r>
            <a:r>
              <a:rPr lang="en-US" dirty="0" err="1"/>
              <a:t>študijný</a:t>
            </a:r>
            <a:r>
              <a:rPr lang="en-US" dirty="0"/>
              <a:t> program</a:t>
            </a:r>
            <a:endParaRPr lang="sk-SK" dirty="0"/>
          </a:p>
          <a:p>
            <a:r>
              <a:rPr lang="sk-SK" dirty="0"/>
              <a:t>Odporúčaný čas opaľovania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Hybridné odporúčanie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Dve a viac techník kombinuje do jedného odporúčania</a:t>
            </a:r>
          </a:p>
          <a:p>
            <a:r>
              <a:rPr lang="sk-SK" dirty="0" smtClean="0"/>
              <a:t>Prístupy kombinovania</a:t>
            </a:r>
          </a:p>
          <a:p>
            <a:pPr lvl="1"/>
            <a:r>
              <a:rPr lang="sk-SK" dirty="0" err="1" smtClean="0"/>
              <a:t>Váhovanie</a:t>
            </a:r>
            <a:endParaRPr lang="sk-SK" dirty="0" smtClean="0"/>
          </a:p>
          <a:p>
            <a:pPr lvl="1"/>
            <a:r>
              <a:rPr lang="sk-SK" dirty="0" smtClean="0"/>
              <a:t>Mix</a:t>
            </a:r>
          </a:p>
          <a:p>
            <a:pPr lvl="1"/>
            <a:r>
              <a:rPr lang="sk-SK" dirty="0" smtClean="0"/>
              <a:t>Prepínanie</a:t>
            </a:r>
          </a:p>
          <a:p>
            <a:pPr lvl="1"/>
            <a:r>
              <a:rPr lang="sk-SK" dirty="0" smtClean="0"/>
              <a:t>Kaskáda</a:t>
            </a:r>
          </a:p>
          <a:p>
            <a:pPr lvl="1"/>
            <a:r>
              <a:rPr lang="sk-SK" dirty="0" err="1" smtClean="0"/>
              <a:t>Meta</a:t>
            </a:r>
            <a:r>
              <a:rPr lang="sk-SK" dirty="0" smtClean="0"/>
              <a:t> odporúčanie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ĺžnik 21"/>
          <p:cNvSpPr/>
          <p:nvPr/>
        </p:nvSpPr>
        <p:spPr>
          <a:xfrm>
            <a:off x="8328248" y="4797152"/>
            <a:ext cx="2232248" cy="194421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5807968" y="4797152"/>
            <a:ext cx="2464952" cy="194421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614944" y="3645024"/>
            <a:ext cx="2744296" cy="194421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Turbo</a:t>
            </a:r>
            <a:r>
              <a:rPr lang="sk-SK" dirty="0" smtClean="0"/>
              <a:t> kolaboratívne</a:t>
            </a:r>
            <a:endParaRPr lang="sk-SK" dirty="0"/>
          </a:p>
        </p:txBody>
      </p:sp>
      <p:sp>
        <p:nvSpPr>
          <p:cNvPr id="8" name="Šípka nahor 7"/>
          <p:cNvSpPr/>
          <p:nvPr/>
        </p:nvSpPr>
        <p:spPr>
          <a:xfrm>
            <a:off x="3845760" y="2780928"/>
            <a:ext cx="282664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3026694" y="1874520"/>
            <a:ext cx="19207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dirty="0"/>
              <a:t>odporúčanie</a:t>
            </a:r>
            <a:endParaRPr lang="sk-SK" dirty="0"/>
          </a:p>
        </p:txBody>
      </p:sp>
      <p:sp>
        <p:nvSpPr>
          <p:cNvPr id="12" name="Šípka nahor 11"/>
          <p:cNvSpPr/>
          <p:nvPr/>
        </p:nvSpPr>
        <p:spPr>
          <a:xfrm rot="2699914">
            <a:off x="2771796" y="2402115"/>
            <a:ext cx="258066" cy="72008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7" name="Picture 3" descr="C:\Users\Michal\Desktop\1216306562167833124lemmling_Cartoon_ghost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87" y="3289392"/>
            <a:ext cx="1025027" cy="11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Šípka nahor 20"/>
          <p:cNvSpPr/>
          <p:nvPr/>
        </p:nvSpPr>
        <p:spPr>
          <a:xfrm rot="2822737">
            <a:off x="7142281" y="4161329"/>
            <a:ext cx="175778" cy="6421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BlokTextu 22"/>
          <p:cNvSpPr txBox="1"/>
          <p:nvPr/>
        </p:nvSpPr>
        <p:spPr>
          <a:xfrm>
            <a:off x="8215266" y="2172711"/>
            <a:ext cx="19207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dirty="0"/>
              <a:t>odporúčanie</a:t>
            </a:r>
            <a:endParaRPr lang="sk-SK" dirty="0"/>
          </a:p>
        </p:txBody>
      </p:sp>
      <p:sp>
        <p:nvSpPr>
          <p:cNvPr id="24" name="Šípka nahor 23"/>
          <p:cNvSpPr/>
          <p:nvPr/>
        </p:nvSpPr>
        <p:spPr>
          <a:xfrm>
            <a:off x="9403432" y="3216041"/>
            <a:ext cx="282664" cy="12568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6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2740058" y="3755640"/>
            <a:ext cx="775408" cy="16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3599388" y="3645024"/>
            <a:ext cx="775408" cy="16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4295800" y="3772701"/>
            <a:ext cx="775408" cy="16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6693622" y="4856928"/>
            <a:ext cx="775408" cy="16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7390034" y="4984605"/>
            <a:ext cx="775408" cy="16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8416936" y="4907768"/>
            <a:ext cx="775408" cy="16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9129884" y="4980498"/>
            <a:ext cx="775408" cy="16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9826296" y="4924829"/>
            <a:ext cx="775408" cy="16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1648184" y="2316202"/>
            <a:ext cx="775408" cy="1688862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ichal\Desktop\My_stick_person_by_xIIStrawberriesI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50" r="52125">
                        <a14:foregroundMark x1="34375" y1="21167" x2="34375" y2="21167"/>
                        <a14:foregroundMark x1="38875" y1="19833" x2="38875" y2="19833"/>
                        <a14:foregroundMark x1="38125" y1="31500" x2="38125" y2="31500"/>
                        <a14:backgroundMark x1="45500" y1="71333" x2="45500" y2="71333"/>
                        <a14:backgroundMark x1="25750" y1="44167" x2="2575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47461"/>
          <a:stretch/>
        </p:blipFill>
        <p:spPr bwMode="auto">
          <a:xfrm>
            <a:off x="5918214" y="4924829"/>
            <a:ext cx="775408" cy="1688862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Šípka nahor 36"/>
          <p:cNvSpPr/>
          <p:nvPr/>
        </p:nvSpPr>
        <p:spPr>
          <a:xfrm rot="2573906">
            <a:off x="6963510" y="2373866"/>
            <a:ext cx="314329" cy="251889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0" name="Rovná spojovacia šípka 39"/>
          <p:cNvCxnSpPr/>
          <p:nvPr/>
        </p:nvCxnSpPr>
        <p:spPr>
          <a:xfrm>
            <a:off x="1847528" y="4199300"/>
            <a:ext cx="576064" cy="70846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ovná spojovacia šípka 42"/>
          <p:cNvCxnSpPr/>
          <p:nvPr/>
        </p:nvCxnSpPr>
        <p:spPr>
          <a:xfrm>
            <a:off x="8500260" y="4253227"/>
            <a:ext cx="367787" cy="47245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83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4" grpId="0" animBg="1"/>
      <p:bldP spid="8" grpId="0" animBg="1"/>
      <p:bldP spid="9" grpId="0" animBg="1"/>
      <p:bldP spid="12" grpId="0" animBg="1"/>
      <p:bldP spid="21" grpId="0" animBg="1"/>
      <p:bldP spid="23" grpId="0" animBg="1"/>
      <p:bldP spid="24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vyhodnocovať?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Presnosť odporúčania</a:t>
            </a:r>
          </a:p>
          <a:p>
            <a:r>
              <a:rPr lang="sk-SK" dirty="0" smtClean="0"/>
              <a:t>Presnosť odhadovania hodnotení</a:t>
            </a:r>
          </a:p>
          <a:p>
            <a:r>
              <a:rPr lang="sk-SK" dirty="0" smtClean="0"/>
              <a:t>V závislosti od všetkého čo sa dá:</a:t>
            </a:r>
          </a:p>
          <a:p>
            <a:pPr lvl="1"/>
            <a:r>
              <a:rPr lang="sk-SK" dirty="0" smtClean="0"/>
              <a:t>Rôznorodosti skupín</a:t>
            </a:r>
          </a:p>
          <a:p>
            <a:pPr lvl="1"/>
            <a:r>
              <a:rPr lang="sk-SK" dirty="0" err="1" smtClean="0"/>
              <a:t>Agregačnej</a:t>
            </a:r>
            <a:r>
              <a:rPr lang="sk-SK" dirty="0" smtClean="0"/>
              <a:t> stratégie</a:t>
            </a:r>
          </a:p>
          <a:p>
            <a:pPr lvl="1"/>
            <a:r>
              <a:rPr lang="sk-SK" dirty="0" smtClean="0"/>
              <a:t>Veľkosti skupiny</a:t>
            </a:r>
          </a:p>
          <a:p>
            <a:pPr lvl="1"/>
            <a:r>
              <a:rPr lang="sk-SK" dirty="0" smtClean="0"/>
              <a:t>Počtu podobných používateľov použitých pre odporúčanie</a:t>
            </a:r>
          </a:p>
        </p:txBody>
      </p:sp>
    </p:spTree>
    <p:extLst>
      <p:ext uri="{BB962C8B-B14F-4D97-AF65-F5344CB8AC3E}">
        <p14:creationId xmlns:p14="http://schemas.microsoft.com/office/powerpoint/2010/main" val="14571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MovieLens 100k</a:t>
            </a:r>
          </a:p>
          <a:p>
            <a:pPr lvl="1"/>
            <a:r>
              <a:rPr lang="sk-SK" dirty="0" smtClean="0"/>
              <a:t>100k hodnotení (min 20 per </a:t>
            </a:r>
            <a:r>
              <a:rPr lang="sk-SK" dirty="0" err="1" smtClean="0"/>
              <a:t>user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943 používateľov</a:t>
            </a:r>
          </a:p>
          <a:p>
            <a:pPr lvl="1"/>
            <a:r>
              <a:rPr lang="sk-SK" dirty="0" smtClean="0"/>
              <a:t>1682 filmov</a:t>
            </a:r>
          </a:p>
          <a:p>
            <a:pPr lvl="1"/>
            <a:r>
              <a:rPr lang="sk-SK" dirty="0" smtClean="0"/>
              <a:t>Vytvorených 950 skupín (190x5)</a:t>
            </a:r>
          </a:p>
          <a:p>
            <a:r>
              <a:rPr lang="sk-SK" dirty="0" smtClean="0"/>
              <a:t>SME.SK </a:t>
            </a:r>
          </a:p>
          <a:p>
            <a:pPr lvl="1"/>
            <a:r>
              <a:rPr lang="sk-SK" dirty="0" smtClean="0"/>
              <a:t>1200 používateľov</a:t>
            </a:r>
          </a:p>
          <a:p>
            <a:pPr lvl="1"/>
            <a:r>
              <a:rPr lang="sk-SK" dirty="0" smtClean="0"/>
              <a:t>Hodnotenia (</a:t>
            </a:r>
            <a:r>
              <a:rPr lang="sk-SK" dirty="0" err="1" smtClean="0"/>
              <a:t>avg</a:t>
            </a:r>
            <a:r>
              <a:rPr lang="sk-SK" dirty="0" smtClean="0"/>
              <a:t> 14 per </a:t>
            </a:r>
            <a:r>
              <a:rPr lang="sk-SK" dirty="0" err="1" smtClean="0"/>
              <a:t>user</a:t>
            </a:r>
            <a:r>
              <a:rPr lang="sk-SK" dirty="0" smtClean="0"/>
              <a:t>) – riedke</a:t>
            </a:r>
          </a:p>
          <a:p>
            <a:pPr lvl="1"/>
            <a:r>
              <a:rPr lang="sk-SK" dirty="0" smtClean="0"/>
              <a:t>Kombinácia sekcia a kategória = ID</a:t>
            </a:r>
          </a:p>
          <a:p>
            <a:r>
              <a:rPr lang="sk-SK" dirty="0" smtClean="0"/>
              <a:t>5 </a:t>
            </a:r>
            <a:r>
              <a:rPr lang="sk-SK" dirty="0" err="1" smtClean="0"/>
              <a:t>fold-cross</a:t>
            </a:r>
            <a:r>
              <a:rPr lang="sk-SK" dirty="0" smtClean="0"/>
              <a:t> </a:t>
            </a:r>
            <a:r>
              <a:rPr lang="sk-SK" dirty="0" err="1" smtClean="0"/>
              <a:t>validation</a:t>
            </a:r>
            <a:r>
              <a:rPr lang="sk-SK" dirty="0" smtClean="0"/>
              <a:t> (80:20 </a:t>
            </a:r>
            <a:r>
              <a:rPr lang="sk-SK" dirty="0" err="1" smtClean="0"/>
              <a:t>train:test</a:t>
            </a:r>
            <a:r>
              <a:rPr lang="sk-SK" dirty="0" smtClean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65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Cieľ odporúčania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Dobré veci (</a:t>
            </a:r>
            <a:r>
              <a:rPr lang="sk-SK" dirty="0" err="1" smtClean="0"/>
              <a:t>some</a:t>
            </a:r>
            <a:r>
              <a:rPr lang="en-US" dirty="0" smtClean="0"/>
              <a:t>/all</a:t>
            </a:r>
            <a:r>
              <a:rPr lang="sk-SK" dirty="0" smtClean="0"/>
              <a:t>)</a:t>
            </a:r>
          </a:p>
          <a:p>
            <a:r>
              <a:rPr lang="sk-SK" dirty="0" smtClean="0"/>
              <a:t>Špeciálna funkcia – zisk, vedomosti...</a:t>
            </a:r>
          </a:p>
          <a:p>
            <a:r>
              <a:rPr lang="sk-SK" dirty="0" smtClean="0"/>
              <a:t>Názor používateľa - rating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06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</a:t>
            </a:r>
            <a:r>
              <a:rPr lang="sk-SK" dirty="0" err="1" smtClean="0"/>
              <a:t>ôsob</a:t>
            </a:r>
            <a:r>
              <a:rPr lang="sk-SK" dirty="0" smtClean="0"/>
              <a:t> vyhodnocovania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Online </a:t>
            </a:r>
          </a:p>
          <a:p>
            <a:pPr lvl="1"/>
            <a:r>
              <a:rPr lang="sk-SK" dirty="0" smtClean="0"/>
              <a:t>„živé nasadenie“ (MS)</a:t>
            </a:r>
          </a:p>
          <a:p>
            <a:r>
              <a:rPr lang="sk-SK" dirty="0" err="1" smtClean="0"/>
              <a:t>Offline</a:t>
            </a:r>
            <a:endParaRPr lang="sk-SK" dirty="0" smtClean="0"/>
          </a:p>
          <a:p>
            <a:pPr lvl="1"/>
            <a:r>
              <a:rPr lang="sk-SK" dirty="0" smtClean="0"/>
              <a:t>„mŕtve nasadenie“</a:t>
            </a:r>
          </a:p>
          <a:p>
            <a:pPr lvl="1"/>
            <a:r>
              <a:rPr lang="sk-SK" dirty="0" smtClean="0"/>
              <a:t>podmienky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4666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Train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. Test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Rectangle 4"/>
          <p:cNvSpPr/>
          <p:nvPr/>
        </p:nvSpPr>
        <p:spPr>
          <a:xfrm>
            <a:off x="1143000" y="1825625"/>
            <a:ext cx="1537855" cy="129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80</a:t>
            </a:r>
            <a:endParaRPr lang="sk-SK" dirty="0"/>
          </a:p>
        </p:txBody>
      </p:sp>
      <p:sp>
        <p:nvSpPr>
          <p:cNvPr id="6" name="Rectangle 5"/>
          <p:cNvSpPr/>
          <p:nvPr/>
        </p:nvSpPr>
        <p:spPr>
          <a:xfrm>
            <a:off x="2680856" y="1825625"/>
            <a:ext cx="571500" cy="12988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20</a:t>
            </a:r>
            <a:endParaRPr lang="sk-SK" dirty="0"/>
          </a:p>
        </p:txBody>
      </p:sp>
      <p:sp>
        <p:nvSpPr>
          <p:cNvPr id="7" name="Rectangle 6"/>
          <p:cNvSpPr/>
          <p:nvPr/>
        </p:nvSpPr>
        <p:spPr>
          <a:xfrm>
            <a:off x="1143000" y="3351862"/>
            <a:ext cx="571500" cy="12988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20</a:t>
            </a:r>
            <a:endParaRPr lang="sk-SK" dirty="0"/>
          </a:p>
        </p:txBody>
      </p:sp>
      <p:sp>
        <p:nvSpPr>
          <p:cNvPr id="8" name="Rectangle 7"/>
          <p:cNvSpPr/>
          <p:nvPr/>
        </p:nvSpPr>
        <p:spPr>
          <a:xfrm>
            <a:off x="1714500" y="3351862"/>
            <a:ext cx="571500" cy="12988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20</a:t>
            </a:r>
            <a:endParaRPr lang="sk-SK" dirty="0"/>
          </a:p>
        </p:txBody>
      </p:sp>
      <p:sp>
        <p:nvSpPr>
          <p:cNvPr id="9" name="Rectangle 8"/>
          <p:cNvSpPr/>
          <p:nvPr/>
        </p:nvSpPr>
        <p:spPr>
          <a:xfrm>
            <a:off x="2249632" y="3351862"/>
            <a:ext cx="571500" cy="12988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20</a:t>
            </a:r>
            <a:endParaRPr lang="sk-SK" dirty="0"/>
          </a:p>
        </p:txBody>
      </p:sp>
      <p:sp>
        <p:nvSpPr>
          <p:cNvPr id="10" name="Rectangle 9"/>
          <p:cNvSpPr/>
          <p:nvPr/>
        </p:nvSpPr>
        <p:spPr>
          <a:xfrm>
            <a:off x="2821132" y="3351862"/>
            <a:ext cx="571500" cy="12988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20</a:t>
            </a:r>
            <a:endParaRPr lang="sk-SK" dirty="0"/>
          </a:p>
        </p:txBody>
      </p:sp>
      <p:sp>
        <p:nvSpPr>
          <p:cNvPr id="11" name="Rectangle 10"/>
          <p:cNvSpPr/>
          <p:nvPr/>
        </p:nvSpPr>
        <p:spPr>
          <a:xfrm>
            <a:off x="3392632" y="3351862"/>
            <a:ext cx="571500" cy="12988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20</a:t>
            </a:r>
            <a:endParaRPr lang="sk-SK" dirty="0"/>
          </a:p>
        </p:txBody>
      </p:sp>
      <p:sp>
        <p:nvSpPr>
          <p:cNvPr id="12" name="Rectangle 11"/>
          <p:cNvSpPr/>
          <p:nvPr/>
        </p:nvSpPr>
        <p:spPr>
          <a:xfrm>
            <a:off x="1142999" y="4823583"/>
            <a:ext cx="2821133" cy="129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99</a:t>
            </a:r>
            <a:endParaRPr lang="sk-SK" dirty="0"/>
          </a:p>
        </p:txBody>
      </p:sp>
      <p:sp>
        <p:nvSpPr>
          <p:cNvPr id="13" name="Rectangle 12"/>
          <p:cNvSpPr/>
          <p:nvPr/>
        </p:nvSpPr>
        <p:spPr>
          <a:xfrm>
            <a:off x="3983181" y="4823583"/>
            <a:ext cx="152401" cy="12988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30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A/B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Viac vecí vyberajte rozumne</a:t>
            </a:r>
          </a:p>
          <a:p>
            <a:r>
              <a:rPr lang="sk-SK" dirty="0" smtClean="0"/>
              <a:t>Nezabite používateľov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04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A/B – YA XU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467"/>
          <a:stretch/>
        </p:blipFill>
        <p:spPr>
          <a:xfrm>
            <a:off x="1039091" y="1314449"/>
            <a:ext cx="10040339" cy="51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4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A/B – YA XU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783"/>
          <a:stretch/>
        </p:blipFill>
        <p:spPr>
          <a:xfrm>
            <a:off x="577058" y="1232399"/>
            <a:ext cx="10379593" cy="55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3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 r="7539" b="4851"/>
          <a:stretch/>
        </p:blipFill>
        <p:spPr bwMode="auto">
          <a:xfrm>
            <a:off x="1744111" y="1904151"/>
            <a:ext cx="4845108" cy="24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/>
              <a:t>Personalizované</a:t>
            </a:r>
            <a:r>
              <a:rPr lang="sk-SK" b="1" dirty="0" smtClean="0"/>
              <a:t> </a:t>
            </a:r>
            <a:r>
              <a:rPr lang="sk-SK" dirty="0" smtClean="0"/>
              <a:t>odporúčanie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ichal Kompa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267201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181600" y="1143000"/>
            <a:ext cx="4047200" cy="2819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Michal Kompan\AppData\Local\Microsoft\Windows\Temporary Internet Files\Content.IE5\NRT88WZ2\MC90043388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04" y="1752600"/>
            <a:ext cx="910064" cy="9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hal Kompan\AppData\Local\Microsoft\Windows\Temporary Internet Files\Content.IE5\Y12C1RVP\MC90041362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45" y="1472038"/>
            <a:ext cx="1123121" cy="7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1594"/>
            <a:ext cx="992010" cy="6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chal Kompan\AppData\Local\Microsoft\Windows\Temporary Internet Files\Content.IE5\Y12C1RVP\MC90034909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86" y="2144702"/>
            <a:ext cx="961705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ichal Kompan\AppData\Local\Microsoft\Windows\Temporary Internet Files\Content.IE5\OSGPSKI2\MC90041748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05" y="2746363"/>
            <a:ext cx="663014" cy="79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436" r="47800" b="27500"/>
          <a:stretch/>
        </p:blipFill>
        <p:spPr bwMode="auto">
          <a:xfrm>
            <a:off x="7374746" y="4260376"/>
            <a:ext cx="3187195" cy="206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C:\Users\Michal Kompan\AppData\Local\Microsoft\Windows\Temporary Internet Files\Content.IE5\Z5M4IN5G\MC900431617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93" y="135496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nt-Up Arrow 4"/>
          <p:cNvSpPr/>
          <p:nvPr/>
        </p:nvSpPr>
        <p:spPr>
          <a:xfrm rot="5400000">
            <a:off x="3162300" y="4648200"/>
            <a:ext cx="1447800" cy="1524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554610" y="5496708"/>
            <a:ext cx="836790" cy="675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Metriky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Precision</a:t>
            </a:r>
            <a:r>
              <a:rPr lang="sk-SK" dirty="0" smtClean="0"/>
              <a:t>, </a:t>
            </a:r>
            <a:r>
              <a:rPr lang="sk-SK" dirty="0" err="1" smtClean="0"/>
              <a:t>Recall</a:t>
            </a:r>
            <a:r>
              <a:rPr lang="sk-SK" dirty="0" smtClean="0"/>
              <a:t>, F1</a:t>
            </a:r>
            <a:endParaRPr lang="en-US" dirty="0" smtClean="0"/>
          </a:p>
          <a:p>
            <a:r>
              <a:rPr lang="en-US" dirty="0" smtClean="0"/>
              <a:t>MAE, RMSE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</a:t>
            </a:r>
            <a:r>
              <a:rPr lang="sk-SK" dirty="0" smtClean="0"/>
              <a:t>  </a:t>
            </a:r>
            <a:r>
              <a:rPr lang="en-US" sz="2400" dirty="0" err="1"/>
              <a:t>dobr</a:t>
            </a:r>
            <a:r>
              <a:rPr lang="sk-SK" sz="2400" dirty="0"/>
              <a:t>é z </a:t>
            </a:r>
            <a:r>
              <a:rPr lang="sk-SK" sz="2400" dirty="0" err="1"/>
              <a:t>odp</a:t>
            </a:r>
            <a:r>
              <a:rPr lang="sk-SK" sz="2400" dirty="0"/>
              <a:t>.</a:t>
            </a:r>
            <a:endParaRPr lang="en-US" dirty="0" smtClean="0"/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      </a:t>
            </a:r>
            <a:r>
              <a:rPr lang="sk-SK" sz="2400" dirty="0"/>
              <a:t>dobré z test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4" t="40704" r="23595" b="38983"/>
          <a:stretch/>
        </p:blipFill>
        <p:spPr bwMode="auto">
          <a:xfrm>
            <a:off x="2801020" y="2564905"/>
            <a:ext cx="6751364" cy="135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1" t="34028" r="16813" b="35243"/>
          <a:stretch/>
        </p:blipFill>
        <p:spPr bwMode="auto">
          <a:xfrm>
            <a:off x="632086" y="4210127"/>
            <a:ext cx="5544616" cy="167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t="72821" r="43546" b="15481"/>
          <a:stretch/>
        </p:blipFill>
        <p:spPr bwMode="auto">
          <a:xfrm>
            <a:off x="4104928" y="5877272"/>
            <a:ext cx="3719264" cy="8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1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Metriky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0" t="50000" r="37432" b="22495"/>
          <a:stretch/>
        </p:blipFill>
        <p:spPr bwMode="auto">
          <a:xfrm>
            <a:off x="2135560" y="1700808"/>
            <a:ext cx="67160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279576" y="2708920"/>
            <a:ext cx="671600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43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Metriky-realita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Precision@3, Precision@10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64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Podobnosť v rámci virtuálnych skupín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Veľa skupín s rôznou podobnosťou</a:t>
            </a:r>
          </a:p>
          <a:p>
            <a:r>
              <a:rPr lang="sk-SK" dirty="0" smtClean="0"/>
              <a:t>„optimalizácia“ úrovne podobnosti v závislosti na zvolenej metrike</a:t>
            </a:r>
          </a:p>
          <a:p>
            <a:r>
              <a:rPr lang="sk-SK" dirty="0" smtClean="0"/>
              <a:t>Vygenerované skupiny – podobnosť 0-0,6</a:t>
            </a:r>
          </a:p>
          <a:p>
            <a:r>
              <a:rPr lang="sk-SK" dirty="0" err="1" smtClean="0"/>
              <a:t>Best</a:t>
            </a:r>
            <a:r>
              <a:rPr lang="sk-SK" dirty="0" smtClean="0"/>
              <a:t> </a:t>
            </a:r>
            <a:r>
              <a:rPr lang="sk-SK" dirty="0" err="1" smtClean="0"/>
              <a:t>performer</a:t>
            </a:r>
            <a:r>
              <a:rPr lang="sk-SK" dirty="0" smtClean="0"/>
              <a:t> – 0.2-0.4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511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Agregačné stratégie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LM – hodnotenia od členov 3,1,5 = 1</a:t>
            </a:r>
          </a:p>
          <a:p>
            <a:r>
              <a:rPr lang="sk-SK" dirty="0" smtClean="0"/>
              <a:t>MP – hodnotenia od členov 3,1,5 = 5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42616" r="23925" b="18669"/>
          <a:stretch/>
        </p:blipFill>
        <p:spPr bwMode="auto">
          <a:xfrm>
            <a:off x="2407320" y="1775966"/>
            <a:ext cx="7488832" cy="256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Vlastnosti metódy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41168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r>
              <a:rPr lang="sk-SK" sz="2200" dirty="0"/>
              <a:t>(p=0.0018, a=0.05, t=4.21)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/>
          </p:nvPr>
        </p:nvGraphicFramePr>
        <p:xfrm>
          <a:off x="1631504" y="1484784"/>
          <a:ext cx="88569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51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SME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785395"/>
          </a:xfrm>
        </p:spPr>
        <p:txBody>
          <a:bodyPr/>
          <a:lstStyle/>
          <a:p>
            <a:r>
              <a:rPr lang="sk-SK" dirty="0" smtClean="0"/>
              <a:t>Zopakovať to celé ešte raz ....</a:t>
            </a:r>
          </a:p>
          <a:p>
            <a:pPr marL="0" indent="0">
              <a:buNone/>
            </a:pPr>
            <a:r>
              <a:rPr lang="sk-SK" sz="1800" dirty="0"/>
              <a:t>(p=0.0001, =0.05, t=29.10)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/>
          </p:nvPr>
        </p:nvGraphicFramePr>
        <p:xfrm>
          <a:off x="1524000" y="2204864"/>
          <a:ext cx="9144000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63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Celkove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SME 10.01% P@3 and 8.64</a:t>
            </a:r>
            <a:r>
              <a:rPr lang="en-US" dirty="0"/>
              <a:t>% P@10</a:t>
            </a:r>
            <a:endParaRPr lang="sk-SK" dirty="0"/>
          </a:p>
          <a:p>
            <a:r>
              <a:rPr lang="sk-SK" dirty="0"/>
              <a:t>MovieLens </a:t>
            </a:r>
            <a:r>
              <a:rPr lang="en-US" dirty="0"/>
              <a:t>11.5% P@3 and 10.4%</a:t>
            </a:r>
            <a:r>
              <a:rPr lang="sk-SK" dirty="0"/>
              <a:t> P@10</a:t>
            </a:r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1" t="12288" r="31272" b="55767"/>
          <a:stretch/>
        </p:blipFill>
        <p:spPr bwMode="auto">
          <a:xfrm>
            <a:off x="2423592" y="1556792"/>
            <a:ext cx="7445562" cy="32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3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/>
          <a:stretch/>
        </p:blipFill>
        <p:spPr bwMode="auto">
          <a:xfrm>
            <a:off x="1596008" y="284122"/>
            <a:ext cx="9036496" cy="540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8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ďalej	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Accuracy</a:t>
            </a:r>
            <a:r>
              <a:rPr lang="sk-SK" dirty="0" smtClean="0"/>
              <a:t> </a:t>
            </a:r>
            <a:r>
              <a:rPr lang="sk-SK" dirty="0" err="1" smtClean="0"/>
              <a:t>evaluatinon</a:t>
            </a:r>
            <a:r>
              <a:rPr lang="sk-SK" dirty="0" smtClean="0"/>
              <a:t> </a:t>
            </a:r>
            <a:r>
              <a:rPr lang="sk-SK" dirty="0" err="1" smtClean="0"/>
              <a:t>metrics</a:t>
            </a:r>
            <a:endParaRPr lang="sk-SK" dirty="0"/>
          </a:p>
          <a:p>
            <a:r>
              <a:rPr lang="sk-SK" dirty="0" err="1" smtClean="0"/>
              <a:t>Diversity</a:t>
            </a:r>
            <a:endParaRPr lang="sk-SK" dirty="0" smtClean="0"/>
          </a:p>
          <a:p>
            <a:r>
              <a:rPr lang="sk-SK" dirty="0" err="1" smtClean="0"/>
              <a:t>Explaining</a:t>
            </a:r>
            <a:r>
              <a:rPr lang="sk-SK" dirty="0" smtClean="0"/>
              <a:t> </a:t>
            </a:r>
            <a:r>
              <a:rPr lang="sk-SK" dirty="0" err="1" smtClean="0"/>
              <a:t>recommendations</a:t>
            </a:r>
            <a:endParaRPr lang="sk-SK" dirty="0" smtClean="0"/>
          </a:p>
          <a:p>
            <a:r>
              <a:rPr lang="sk-SK" dirty="0" err="1" smtClean="0"/>
              <a:t>Recommender</a:t>
            </a:r>
            <a:r>
              <a:rPr lang="sk-SK" dirty="0" smtClean="0"/>
              <a:t> </a:t>
            </a:r>
            <a:r>
              <a:rPr lang="sk-SK" dirty="0" err="1" smtClean="0"/>
              <a:t>evaluation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Netfilx</a:t>
            </a:r>
            <a:r>
              <a:rPr lang="sk-SK" dirty="0" smtClean="0"/>
              <a:t>, MovieLens, </a:t>
            </a:r>
            <a:r>
              <a:rPr lang="sk-SK" dirty="0" err="1" smtClean="0"/>
              <a:t>BookCrossing</a:t>
            </a:r>
            <a:r>
              <a:rPr lang="sk-SK" dirty="0" smtClean="0"/>
              <a:t>, Yahoo!, </a:t>
            </a:r>
            <a:r>
              <a:rPr lang="sk-SK" dirty="0" err="1" smtClean="0"/>
              <a:t>Jester</a:t>
            </a:r>
            <a:r>
              <a:rPr lang="sk-SK" dirty="0" smtClean="0"/>
              <a:t>, Last.fm, SME, </a:t>
            </a:r>
            <a:r>
              <a:rPr lang="sk-SK" dirty="0" err="1" smtClean="0"/>
              <a:t>CoMoDa</a:t>
            </a:r>
            <a:r>
              <a:rPr lang="sk-SK" dirty="0" smtClean="0"/>
              <a:t>, DBLP, </a:t>
            </a:r>
            <a:r>
              <a:rPr lang="sk-SK" dirty="0" err="1" smtClean="0"/>
              <a:t>Flixter</a:t>
            </a:r>
            <a:r>
              <a:rPr lang="sk-SK" dirty="0" smtClean="0"/>
              <a:t>, </a:t>
            </a:r>
            <a:r>
              <a:rPr lang="sk-SK" dirty="0" err="1" smtClean="0"/>
              <a:t>Plista</a:t>
            </a:r>
            <a:r>
              <a:rPr lang="sk-SK" dirty="0" smtClean="0"/>
              <a:t>, </a:t>
            </a:r>
            <a:r>
              <a:rPr lang="sk-SK" dirty="0" err="1" smtClean="0"/>
              <a:t>Citeulike</a:t>
            </a:r>
            <a:r>
              <a:rPr lang="sk-SK" dirty="0" smtClean="0"/>
              <a:t>, </a:t>
            </a:r>
            <a:r>
              <a:rPr lang="sk-SK" smtClean="0"/>
              <a:t>Mendeley 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221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r>
              <a:rPr lang="en-US" sz="1600" dirty="0"/>
              <a:t>David Goldberg, David Nichols, Brian M. Oki, and Douglas Terry. 1992. Using collaborative filtering to weave an information tapestry. </a:t>
            </a:r>
            <a:r>
              <a:rPr lang="en-US" sz="1600" i="1" dirty="0" err="1"/>
              <a:t>Commun</a:t>
            </a:r>
            <a:r>
              <a:rPr lang="en-US" sz="1600" i="1" dirty="0"/>
              <a:t>. ACM</a:t>
            </a:r>
            <a:r>
              <a:rPr lang="en-US" sz="1600" dirty="0"/>
              <a:t> 35, 12 (December 1992), 61-70.</a:t>
            </a:r>
            <a:endParaRPr lang="sk-SK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2" t="16319" r="33626" b="2604"/>
          <a:stretch/>
        </p:blipFill>
        <p:spPr bwMode="auto">
          <a:xfrm>
            <a:off x="3425520" y="116632"/>
            <a:ext cx="5210481" cy="594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Vstupy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</a:p>
          <a:p>
            <a:r>
              <a:rPr lang="sk-SK" dirty="0" smtClean="0"/>
              <a:t>Prepojenia</a:t>
            </a:r>
          </a:p>
          <a:p>
            <a:r>
              <a:rPr lang="sk-SK" dirty="0" smtClean="0"/>
              <a:t>Správanie</a:t>
            </a:r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t="11413" r="21182"/>
          <a:stretch/>
        </p:blipFill>
        <p:spPr bwMode="auto">
          <a:xfrm>
            <a:off x="6312024" y="1340769"/>
            <a:ext cx="3380792" cy="259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LinkedIn Social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504303"/>
            <a:ext cx="3528392" cy="32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8" t="44565" r="10166" b="25906"/>
          <a:stretch/>
        </p:blipFill>
        <p:spPr bwMode="auto">
          <a:xfrm>
            <a:off x="6456041" y="4360236"/>
            <a:ext cx="2544417" cy="216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3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Klasifikácia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810000" y="1600201"/>
          <a:ext cx="6400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54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Kolaboratívne odporúčanie</a:t>
            </a:r>
            <a:endParaRPr lang="sk-SK" dirty="0"/>
          </a:p>
        </p:txBody>
      </p:sp>
      <p:pic>
        <p:nvPicPr>
          <p:cNvPr id="1026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19" y="220486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607" y="192521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43" y="292494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11" y="307858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249289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94267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3563585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techlineinfo.com/wp-content/uploads/2010/05/Use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05675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57827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505" y="22428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401" y="156190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934" y="263691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3491577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401" y="260090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40" y="360396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eryicon.com/icon/png/System/Scrap/User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12" y="437472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mlahart.com/core/media/media.nl?id=31687&amp;c=635655&amp;h=31ff8cfeb623c6d1b08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821" r="625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57" y="5886894"/>
            <a:ext cx="132593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8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Kolaboratívne odporúčanie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sk-SK" dirty="0" smtClean="0"/>
              <a:t>Používatelia </a:t>
            </a:r>
            <a:r>
              <a:rPr lang="sk-SK" dirty="0" err="1" smtClean="0"/>
              <a:t>vs</a:t>
            </a:r>
            <a:r>
              <a:rPr lang="sk-SK" dirty="0" smtClean="0"/>
              <a:t>. </a:t>
            </a:r>
            <a:r>
              <a:rPr lang="sk-SK" dirty="0"/>
              <a:t>p</a:t>
            </a:r>
            <a:r>
              <a:rPr lang="sk-SK" dirty="0" smtClean="0"/>
              <a:t>rvky odporúčania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/>
              <a:t>Viaceré typy hodnotenia obsahu:</a:t>
            </a:r>
          </a:p>
          <a:p>
            <a:pPr lvl="1"/>
            <a:r>
              <a:rPr lang="sk-SK" dirty="0"/>
              <a:t>Interval, binárne hodnotenie,  </a:t>
            </a:r>
            <a:r>
              <a:rPr lang="sk-SK" dirty="0" err="1"/>
              <a:t>unárne</a:t>
            </a:r>
            <a:r>
              <a:rPr lang="sk-SK" dirty="0"/>
              <a:t> hodnotenie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895600" y="2438400"/>
          <a:ext cx="6096002" cy="296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19200"/>
                <a:gridCol w="696686"/>
                <a:gridCol w="696686"/>
                <a:gridCol w="696686"/>
                <a:gridCol w="696686"/>
                <a:gridCol w="696686"/>
                <a:gridCol w="696686"/>
                <a:gridCol w="6966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User</a:t>
                      </a:r>
                      <a:r>
                        <a:rPr lang="sk-SK" b="1" dirty="0" smtClean="0"/>
                        <a:t>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User</a:t>
                      </a:r>
                      <a:r>
                        <a:rPr lang="sk-SK" b="1" dirty="0" smtClean="0"/>
                        <a:t>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User</a:t>
                      </a:r>
                      <a:r>
                        <a:rPr lang="sk-SK" b="1" dirty="0" smtClean="0"/>
                        <a:t> 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User</a:t>
                      </a:r>
                      <a:r>
                        <a:rPr lang="sk-SK" b="1" dirty="0" smtClean="0"/>
                        <a:t>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User</a:t>
                      </a:r>
                      <a:r>
                        <a:rPr lang="sk-SK" b="1" dirty="0" smtClean="0"/>
                        <a:t> 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User</a:t>
                      </a:r>
                      <a:r>
                        <a:rPr lang="sk-SK" b="1" dirty="0" smtClean="0"/>
                        <a:t> 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User</a:t>
                      </a:r>
                      <a:r>
                        <a:rPr lang="sk-SK" b="1" dirty="0" smtClean="0"/>
                        <a:t> 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95600" y="3962400"/>
            <a:ext cx="6096000" cy="304800"/>
          </a:xfrm>
          <a:prstGeom prst="rect">
            <a:avLst/>
          </a:prstGeom>
          <a:solidFill>
            <a:srgbClr val="F79646">
              <a:alpha val="40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7200" y="2438400"/>
            <a:ext cx="381000" cy="2971800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2438400"/>
            <a:ext cx="304800" cy="2971800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0" y="2438400"/>
            <a:ext cx="304800" cy="2971800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314575" y="2819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314575" y="501015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8800" y="2828925"/>
            <a:ext cx="381000" cy="304800"/>
          </a:xfrm>
          <a:prstGeom prst="rect">
            <a:avLst/>
          </a:prstGeom>
          <a:solidFill>
            <a:srgbClr val="C0504D">
              <a:alpha val="47843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58200" y="5067300"/>
            <a:ext cx="381000" cy="304800"/>
          </a:xfrm>
          <a:prstGeom prst="rect">
            <a:avLst/>
          </a:prstGeom>
          <a:solidFill>
            <a:srgbClr val="C0504D">
              <a:alpha val="47843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Kolaboratívne odporúčanie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Založené na analýze </a:t>
            </a:r>
            <a:r>
              <a:rPr lang="sk-SK" dirty="0" smtClean="0"/>
              <a:t>vzťahov (podobných ľudí)</a:t>
            </a:r>
            <a:endParaRPr lang="sk-SK" dirty="0"/>
          </a:p>
          <a:p>
            <a:r>
              <a:rPr lang="sk-SK" dirty="0"/>
              <a:t>Viaceré metriky pre hľadanie podobnosti</a:t>
            </a:r>
          </a:p>
          <a:p>
            <a:endParaRPr lang="sk-SK" dirty="0"/>
          </a:p>
          <a:p>
            <a:r>
              <a:rPr lang="sk-SK" dirty="0"/>
              <a:t>Výhody:</a:t>
            </a:r>
          </a:p>
          <a:p>
            <a:pPr lvl="1"/>
            <a:r>
              <a:rPr lang="sk-SK" dirty="0"/>
              <a:t>Nezávislosť na </a:t>
            </a:r>
            <a:r>
              <a:rPr lang="sk-SK" dirty="0" smtClean="0"/>
              <a:t>obsahu</a:t>
            </a:r>
            <a:endParaRPr lang="sk-SK" dirty="0"/>
          </a:p>
          <a:p>
            <a:pPr lvl="1"/>
            <a:r>
              <a:rPr lang="sk-SK" dirty="0" smtClean="0"/>
              <a:t>Jednoduchosť</a:t>
            </a:r>
            <a:endParaRPr lang="sk-SK" dirty="0"/>
          </a:p>
          <a:p>
            <a:r>
              <a:rPr lang="sk-SK" dirty="0" smtClean="0"/>
              <a:t>Nevýhody</a:t>
            </a:r>
            <a:endParaRPr lang="sk-SK" dirty="0"/>
          </a:p>
          <a:p>
            <a:pPr lvl="1"/>
            <a:r>
              <a:rPr lang="sk-SK" dirty="0" smtClean="0"/>
              <a:t>Nový používateľ</a:t>
            </a:r>
            <a:endParaRPr lang="sk-SK" dirty="0"/>
          </a:p>
          <a:p>
            <a:pPr lvl="1"/>
            <a:r>
              <a:rPr lang="sk-SK" dirty="0" smtClean="0"/>
              <a:t>Nový prvok</a:t>
            </a:r>
            <a:endParaRPr lang="sk-SK" dirty="0"/>
          </a:p>
          <a:p>
            <a:pPr lvl="1"/>
            <a:r>
              <a:rPr lang="sk-SK" dirty="0" smtClean="0"/>
              <a:t>Riedkosť hodnotení</a:t>
            </a:r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66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607</Words>
  <Application>Microsoft Office PowerPoint</Application>
  <PresentationFormat>Widescreen</PresentationFormat>
  <Paragraphs>280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Personalizované odporúčanie</vt:lpstr>
      <vt:lpstr>Čo je to odporúčanie?</vt:lpstr>
      <vt:lpstr>Personalizované odporúčanie</vt:lpstr>
      <vt:lpstr>PowerPoint Presentation</vt:lpstr>
      <vt:lpstr>Vstupy</vt:lpstr>
      <vt:lpstr>Klasifikácia</vt:lpstr>
      <vt:lpstr>Kolaboratívne odporúčanie</vt:lpstr>
      <vt:lpstr>Kolaboratívne odporúčanie</vt:lpstr>
      <vt:lpstr>Kolaboratívne odporúčanie</vt:lpstr>
      <vt:lpstr>Vsuvka</vt:lpstr>
      <vt:lpstr>Vsuvka</vt:lpstr>
      <vt:lpstr>Vsuvka</vt:lpstr>
      <vt:lpstr>Odporúčanie založené na obsahu</vt:lpstr>
      <vt:lpstr>Odporúčanie založené na obsahu</vt:lpstr>
      <vt:lpstr>Škálovateľnosť</vt:lpstr>
      <vt:lpstr>PowerPoint Presentation</vt:lpstr>
      <vt:lpstr>Matrix-factorization</vt:lpstr>
      <vt:lpstr>Cold-start</vt:lpstr>
      <vt:lpstr>Human computing</vt:lpstr>
      <vt:lpstr>Hybridné odporúčanie</vt:lpstr>
      <vt:lpstr>Turbo kolaboratívne</vt:lpstr>
      <vt:lpstr>Čo vyhodnocovať?</vt:lpstr>
      <vt:lpstr>Dáta</vt:lpstr>
      <vt:lpstr>Cieľ odporúčania</vt:lpstr>
      <vt:lpstr>Spôsob vyhodnocovania</vt:lpstr>
      <vt:lpstr>Train vs. Test</vt:lpstr>
      <vt:lpstr>A/B</vt:lpstr>
      <vt:lpstr>A/B – YA XU</vt:lpstr>
      <vt:lpstr>A/B – YA XU</vt:lpstr>
      <vt:lpstr>Metriky</vt:lpstr>
      <vt:lpstr>Metriky</vt:lpstr>
      <vt:lpstr>Metriky-realita</vt:lpstr>
      <vt:lpstr>Podobnosť v rámci virtuálnych skupín</vt:lpstr>
      <vt:lpstr>Agregačné stratégie</vt:lpstr>
      <vt:lpstr>Vlastnosti metódy</vt:lpstr>
      <vt:lpstr>SME</vt:lpstr>
      <vt:lpstr>Celkove</vt:lpstr>
      <vt:lpstr>PowerPoint Presentation</vt:lpstr>
      <vt:lpstr>Čo ďalej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Miso Kompan</dc:creator>
  <cp:lastModifiedBy>Miso Kompan</cp:lastModifiedBy>
  <cp:revision>12</cp:revision>
  <dcterms:created xsi:type="dcterms:W3CDTF">2013-10-27T18:05:09Z</dcterms:created>
  <dcterms:modified xsi:type="dcterms:W3CDTF">2014-10-20T21:24:39Z</dcterms:modified>
</cp:coreProperties>
</file>