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4" r:id="rId14"/>
    <p:sldId id="291" r:id="rId15"/>
    <p:sldId id="293" r:id="rId16"/>
    <p:sldId id="292" r:id="rId17"/>
    <p:sldId id="271" r:id="rId18"/>
    <p:sldId id="298" r:id="rId19"/>
    <p:sldId id="297" r:id="rId20"/>
    <p:sldId id="275" r:id="rId21"/>
    <p:sldId id="294" r:id="rId22"/>
    <p:sldId id="295" r:id="rId23"/>
    <p:sldId id="296" r:id="rId24"/>
    <p:sldId id="280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33" r:id="rId35"/>
    <p:sldId id="313" r:id="rId36"/>
    <p:sldId id="314" r:id="rId37"/>
    <p:sldId id="315" r:id="rId38"/>
    <p:sldId id="316" r:id="rId39"/>
    <p:sldId id="317" r:id="rId40"/>
    <p:sldId id="334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9" r:id="rId50"/>
    <p:sldId id="330" r:id="rId51"/>
    <p:sldId id="331" r:id="rId52"/>
    <p:sldId id="332" r:id="rId53"/>
    <p:sldId id="273" r:id="rId54"/>
    <p:sldId id="299" r:id="rId55"/>
    <p:sldId id="300" r:id="rId56"/>
    <p:sldId id="266" r:id="rId57"/>
    <p:sldId id="267" r:id="rId58"/>
    <p:sldId id="301" r:id="rId59"/>
    <p:sldId id="302" r:id="rId6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35BCA-9664-4F84-AE0C-BF0D718FF58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ACD6C30-A577-48C0-9D34-7D8B865D3A55}">
      <dgm:prSet phldrT="[Text]" custT="1"/>
      <dgm:spPr/>
      <dgm:t>
        <a:bodyPr/>
        <a:lstStyle/>
        <a:p>
          <a:r>
            <a:rPr lang="sk-SK" sz="5400" dirty="0" smtClean="0"/>
            <a:t>Kolaboratívne</a:t>
          </a:r>
          <a:endParaRPr lang="en-US" sz="5400" dirty="0"/>
        </a:p>
      </dgm:t>
    </dgm:pt>
    <dgm:pt modelId="{DEEBBDC6-16C5-4748-A5F7-592E0805CF6B}" type="parTrans" cxnId="{C787CAF0-92CA-46C8-B685-F64AE7C506AC}">
      <dgm:prSet/>
      <dgm:spPr/>
      <dgm:t>
        <a:bodyPr/>
        <a:lstStyle/>
        <a:p>
          <a:endParaRPr lang="en-US"/>
        </a:p>
      </dgm:t>
    </dgm:pt>
    <dgm:pt modelId="{549A0322-32CE-47DD-B382-22D478386DE9}" type="sibTrans" cxnId="{C787CAF0-92CA-46C8-B685-F64AE7C506AC}">
      <dgm:prSet/>
      <dgm:spPr/>
      <dgm:t>
        <a:bodyPr/>
        <a:lstStyle/>
        <a:p>
          <a:endParaRPr lang="en-US"/>
        </a:p>
      </dgm:t>
    </dgm:pt>
    <dgm:pt modelId="{E69D6C60-CF3C-4C9B-AA2C-81915D4EC007}">
      <dgm:prSet phldrT="[Text]" custT="1"/>
      <dgm:spPr/>
      <dgm:t>
        <a:bodyPr/>
        <a:lstStyle/>
        <a:p>
          <a:r>
            <a:rPr lang="sk-SK" sz="5400" dirty="0" smtClean="0"/>
            <a:t>Hybridné</a:t>
          </a:r>
          <a:endParaRPr lang="en-US" sz="6300" dirty="0"/>
        </a:p>
      </dgm:t>
    </dgm:pt>
    <dgm:pt modelId="{770885EA-A691-44A6-BD86-211EE079B5DA}" type="parTrans" cxnId="{02CF0853-B96A-43F1-ABF7-53081BB73D9F}">
      <dgm:prSet/>
      <dgm:spPr/>
      <dgm:t>
        <a:bodyPr/>
        <a:lstStyle/>
        <a:p>
          <a:endParaRPr lang="en-US"/>
        </a:p>
      </dgm:t>
    </dgm:pt>
    <dgm:pt modelId="{D6797604-7530-40C6-BFD2-C7FF99767951}" type="sibTrans" cxnId="{02CF0853-B96A-43F1-ABF7-53081BB73D9F}">
      <dgm:prSet/>
      <dgm:spPr/>
      <dgm:t>
        <a:bodyPr/>
        <a:lstStyle/>
        <a:p>
          <a:endParaRPr lang="en-US"/>
        </a:p>
      </dgm:t>
    </dgm:pt>
    <dgm:pt modelId="{15F7C118-BAB6-4246-800D-B2786E6DD0B9}">
      <dgm:prSet phldrT="[Text]" custT="1"/>
      <dgm:spPr/>
      <dgm:t>
        <a:bodyPr/>
        <a:lstStyle/>
        <a:p>
          <a:r>
            <a:rPr lang="sk-SK" sz="5400" dirty="0" smtClean="0"/>
            <a:t>Obsahové</a:t>
          </a:r>
          <a:endParaRPr lang="en-US" sz="6300" dirty="0"/>
        </a:p>
      </dgm:t>
    </dgm:pt>
    <dgm:pt modelId="{9C162BEB-196C-46D8-AE8A-C898A95ACDAD}" type="parTrans" cxnId="{EB9B2FBD-191E-4FC0-A72D-44B63C4B393D}">
      <dgm:prSet/>
      <dgm:spPr/>
      <dgm:t>
        <a:bodyPr/>
        <a:lstStyle/>
        <a:p>
          <a:endParaRPr lang="sk-SK"/>
        </a:p>
      </dgm:t>
    </dgm:pt>
    <dgm:pt modelId="{1DF94B2B-B17D-4636-9322-195A5964C867}" type="sibTrans" cxnId="{EB9B2FBD-191E-4FC0-A72D-44B63C4B393D}">
      <dgm:prSet/>
      <dgm:spPr/>
      <dgm:t>
        <a:bodyPr/>
        <a:lstStyle/>
        <a:p>
          <a:endParaRPr lang="sk-SK"/>
        </a:p>
      </dgm:t>
    </dgm:pt>
    <dgm:pt modelId="{1AC1343B-CEF3-4671-ACC5-E21350B645C2}" type="pres">
      <dgm:prSet presAssocID="{18535BCA-9664-4F84-AE0C-BF0D718FF58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D0AEEAA-8C09-4675-89FD-FB2C927AC299}" type="pres">
      <dgm:prSet presAssocID="{BACD6C30-A577-48C0-9D34-7D8B865D3A55}" presName="noChildren" presStyleCnt="0"/>
      <dgm:spPr/>
    </dgm:pt>
    <dgm:pt modelId="{2BCD0F39-3340-4B42-A5FB-E0A71688FD9A}" type="pres">
      <dgm:prSet presAssocID="{BACD6C30-A577-48C0-9D34-7D8B865D3A55}" presName="gap" presStyleCnt="0"/>
      <dgm:spPr/>
    </dgm:pt>
    <dgm:pt modelId="{4311064C-1D4F-4860-A565-589FB3788008}" type="pres">
      <dgm:prSet presAssocID="{BACD6C30-A577-48C0-9D34-7D8B865D3A55}" presName="medCircle2" presStyleLbl="vennNode1" presStyleIdx="0" presStyleCnt="3"/>
      <dgm:spPr/>
    </dgm:pt>
    <dgm:pt modelId="{B3AFC668-2E8D-4264-BE97-29B13437E2B2}" type="pres">
      <dgm:prSet presAssocID="{BACD6C30-A577-48C0-9D34-7D8B865D3A55}" presName="txLvlOnly1" presStyleLbl="revTx" presStyleIdx="0" presStyleCnt="3"/>
      <dgm:spPr/>
      <dgm:t>
        <a:bodyPr/>
        <a:lstStyle/>
        <a:p>
          <a:endParaRPr lang="en-US"/>
        </a:p>
      </dgm:t>
    </dgm:pt>
    <dgm:pt modelId="{7E0B77F7-BB2D-40E0-8D55-65CCD23E8385}" type="pres">
      <dgm:prSet presAssocID="{15F7C118-BAB6-4246-800D-B2786E6DD0B9}" presName="noChildren" presStyleCnt="0"/>
      <dgm:spPr/>
    </dgm:pt>
    <dgm:pt modelId="{CE435E33-59BA-4BAE-9BCE-5FD8CCCFE462}" type="pres">
      <dgm:prSet presAssocID="{15F7C118-BAB6-4246-800D-B2786E6DD0B9}" presName="gap" presStyleCnt="0"/>
      <dgm:spPr/>
    </dgm:pt>
    <dgm:pt modelId="{9F6C52AD-2B64-498A-926A-B406DC854A74}" type="pres">
      <dgm:prSet presAssocID="{15F7C118-BAB6-4246-800D-B2786E6DD0B9}" presName="medCircle2" presStyleLbl="vennNode1" presStyleIdx="1" presStyleCnt="3"/>
      <dgm:spPr/>
    </dgm:pt>
    <dgm:pt modelId="{E25FA69A-25AB-4971-948B-B1D7031CB7A8}" type="pres">
      <dgm:prSet presAssocID="{15F7C118-BAB6-4246-800D-B2786E6DD0B9}" presName="txLvlOnly1" presStyleLbl="revTx" presStyleIdx="1" presStyleCnt="3"/>
      <dgm:spPr/>
      <dgm:t>
        <a:bodyPr/>
        <a:lstStyle/>
        <a:p>
          <a:endParaRPr lang="sk-SK"/>
        </a:p>
      </dgm:t>
    </dgm:pt>
    <dgm:pt modelId="{293C258C-6C6F-46F7-A09D-B87B45131913}" type="pres">
      <dgm:prSet presAssocID="{E69D6C60-CF3C-4C9B-AA2C-81915D4EC007}" presName="noChildren" presStyleCnt="0"/>
      <dgm:spPr/>
    </dgm:pt>
    <dgm:pt modelId="{000467FD-7FF2-443A-B984-DD2F34C5C821}" type="pres">
      <dgm:prSet presAssocID="{E69D6C60-CF3C-4C9B-AA2C-81915D4EC007}" presName="gap" presStyleCnt="0"/>
      <dgm:spPr/>
    </dgm:pt>
    <dgm:pt modelId="{BAF205AB-AF8F-40F5-84C8-A5570DBE4886}" type="pres">
      <dgm:prSet presAssocID="{E69D6C60-CF3C-4C9B-AA2C-81915D4EC007}" presName="medCircle2" presStyleLbl="vennNode1" presStyleIdx="2" presStyleCnt="3"/>
      <dgm:spPr/>
    </dgm:pt>
    <dgm:pt modelId="{0F1F6962-7C5B-4334-A5FF-2643B732618A}" type="pres">
      <dgm:prSet presAssocID="{E69D6C60-CF3C-4C9B-AA2C-81915D4EC007}" presName="txLvlOnly1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48291895-49C5-40DA-ACDE-BA1FD0879620}" type="presOf" srcId="{BACD6C30-A577-48C0-9D34-7D8B865D3A55}" destId="{B3AFC668-2E8D-4264-BE97-29B13437E2B2}" srcOrd="0" destOrd="0" presId="urn:microsoft.com/office/officeart/2008/layout/VerticalCircleList"/>
    <dgm:cxn modelId="{C787CAF0-92CA-46C8-B685-F64AE7C506AC}" srcId="{18535BCA-9664-4F84-AE0C-BF0D718FF586}" destId="{BACD6C30-A577-48C0-9D34-7D8B865D3A55}" srcOrd="0" destOrd="0" parTransId="{DEEBBDC6-16C5-4748-A5F7-592E0805CF6B}" sibTransId="{549A0322-32CE-47DD-B382-22D478386DE9}"/>
    <dgm:cxn modelId="{EB9B2FBD-191E-4FC0-A72D-44B63C4B393D}" srcId="{18535BCA-9664-4F84-AE0C-BF0D718FF586}" destId="{15F7C118-BAB6-4246-800D-B2786E6DD0B9}" srcOrd="1" destOrd="0" parTransId="{9C162BEB-196C-46D8-AE8A-C898A95ACDAD}" sibTransId="{1DF94B2B-B17D-4636-9322-195A5964C867}"/>
    <dgm:cxn modelId="{02CF0853-B96A-43F1-ABF7-53081BB73D9F}" srcId="{18535BCA-9664-4F84-AE0C-BF0D718FF586}" destId="{E69D6C60-CF3C-4C9B-AA2C-81915D4EC007}" srcOrd="2" destOrd="0" parTransId="{770885EA-A691-44A6-BD86-211EE079B5DA}" sibTransId="{D6797604-7530-40C6-BFD2-C7FF99767951}"/>
    <dgm:cxn modelId="{37232CCC-21CC-4E10-AC4C-F9F16BF70165}" type="presOf" srcId="{15F7C118-BAB6-4246-800D-B2786E6DD0B9}" destId="{E25FA69A-25AB-4971-948B-B1D7031CB7A8}" srcOrd="0" destOrd="0" presId="urn:microsoft.com/office/officeart/2008/layout/VerticalCircleList"/>
    <dgm:cxn modelId="{96F047D8-C201-4AAD-A048-1D8789747C33}" type="presOf" srcId="{E69D6C60-CF3C-4C9B-AA2C-81915D4EC007}" destId="{0F1F6962-7C5B-4334-A5FF-2643B732618A}" srcOrd="0" destOrd="0" presId="urn:microsoft.com/office/officeart/2008/layout/VerticalCircleList"/>
    <dgm:cxn modelId="{2D8CD1AB-EF26-4BEE-9D17-77CB626FBA9B}" type="presOf" srcId="{18535BCA-9664-4F84-AE0C-BF0D718FF586}" destId="{1AC1343B-CEF3-4671-ACC5-E21350B645C2}" srcOrd="0" destOrd="0" presId="urn:microsoft.com/office/officeart/2008/layout/VerticalCircleList"/>
    <dgm:cxn modelId="{C39AD035-FCB7-4F40-84D8-7E5EB53E1A5F}" type="presParOf" srcId="{1AC1343B-CEF3-4671-ACC5-E21350B645C2}" destId="{1D0AEEAA-8C09-4675-89FD-FB2C927AC299}" srcOrd="0" destOrd="0" presId="urn:microsoft.com/office/officeart/2008/layout/VerticalCircleList"/>
    <dgm:cxn modelId="{1E4F71F0-7006-44F8-9817-E4240634A611}" type="presParOf" srcId="{1D0AEEAA-8C09-4675-89FD-FB2C927AC299}" destId="{2BCD0F39-3340-4B42-A5FB-E0A71688FD9A}" srcOrd="0" destOrd="0" presId="urn:microsoft.com/office/officeart/2008/layout/VerticalCircleList"/>
    <dgm:cxn modelId="{70777264-E529-481C-9157-910968BAAB37}" type="presParOf" srcId="{1D0AEEAA-8C09-4675-89FD-FB2C927AC299}" destId="{4311064C-1D4F-4860-A565-589FB3788008}" srcOrd="1" destOrd="0" presId="urn:microsoft.com/office/officeart/2008/layout/VerticalCircleList"/>
    <dgm:cxn modelId="{93367721-5652-4741-B073-DA76838F758C}" type="presParOf" srcId="{1D0AEEAA-8C09-4675-89FD-FB2C927AC299}" destId="{B3AFC668-2E8D-4264-BE97-29B13437E2B2}" srcOrd="2" destOrd="0" presId="urn:microsoft.com/office/officeart/2008/layout/VerticalCircleList"/>
    <dgm:cxn modelId="{4511A5C4-3BD8-4012-8113-F6C792EB7735}" type="presParOf" srcId="{1AC1343B-CEF3-4671-ACC5-E21350B645C2}" destId="{7E0B77F7-BB2D-40E0-8D55-65CCD23E8385}" srcOrd="1" destOrd="0" presId="urn:microsoft.com/office/officeart/2008/layout/VerticalCircleList"/>
    <dgm:cxn modelId="{5B38B263-119B-483F-8820-2FAC9D3547F0}" type="presParOf" srcId="{7E0B77F7-BB2D-40E0-8D55-65CCD23E8385}" destId="{CE435E33-59BA-4BAE-9BCE-5FD8CCCFE462}" srcOrd="0" destOrd="0" presId="urn:microsoft.com/office/officeart/2008/layout/VerticalCircleList"/>
    <dgm:cxn modelId="{022334B8-9B26-4F95-B42E-02A54193169F}" type="presParOf" srcId="{7E0B77F7-BB2D-40E0-8D55-65CCD23E8385}" destId="{9F6C52AD-2B64-498A-926A-B406DC854A74}" srcOrd="1" destOrd="0" presId="urn:microsoft.com/office/officeart/2008/layout/VerticalCircleList"/>
    <dgm:cxn modelId="{31AB11EA-757C-43D8-B4B0-8472D6F026F2}" type="presParOf" srcId="{7E0B77F7-BB2D-40E0-8D55-65CCD23E8385}" destId="{E25FA69A-25AB-4971-948B-B1D7031CB7A8}" srcOrd="2" destOrd="0" presId="urn:microsoft.com/office/officeart/2008/layout/VerticalCircleList"/>
    <dgm:cxn modelId="{5CEE334A-F60C-460D-A7BB-E657F118790D}" type="presParOf" srcId="{1AC1343B-CEF3-4671-ACC5-E21350B645C2}" destId="{293C258C-6C6F-46F7-A09D-B87B45131913}" srcOrd="2" destOrd="0" presId="urn:microsoft.com/office/officeart/2008/layout/VerticalCircleList"/>
    <dgm:cxn modelId="{18BC8DD9-15E9-488C-A477-42396A1F2F3A}" type="presParOf" srcId="{293C258C-6C6F-46F7-A09D-B87B45131913}" destId="{000467FD-7FF2-443A-B984-DD2F34C5C821}" srcOrd="0" destOrd="0" presId="urn:microsoft.com/office/officeart/2008/layout/VerticalCircleList"/>
    <dgm:cxn modelId="{8F1B3F61-E0F9-46B5-B105-D215E1FD644A}" type="presParOf" srcId="{293C258C-6C6F-46F7-A09D-B87B45131913}" destId="{BAF205AB-AF8F-40F5-84C8-A5570DBE4886}" srcOrd="1" destOrd="0" presId="urn:microsoft.com/office/officeart/2008/layout/VerticalCircleList"/>
    <dgm:cxn modelId="{90B48264-8860-4DE3-A740-3717CA5A0822}" type="presParOf" srcId="{293C258C-6C6F-46F7-A09D-B87B45131913}" destId="{0F1F6962-7C5B-4334-A5FF-2643B732618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1064C-1D4F-4860-A565-589FB3788008}">
      <dsp:nvSpPr>
        <dsp:cNvPr id="0" name=""/>
        <dsp:cNvSpPr/>
      </dsp:nvSpPr>
      <dsp:spPr>
        <a:xfrm>
          <a:off x="275234" y="688384"/>
          <a:ext cx="1049731" cy="104973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AFC668-2E8D-4264-BE97-29B13437E2B2}">
      <dsp:nvSpPr>
        <dsp:cNvPr id="0" name=""/>
        <dsp:cNvSpPr/>
      </dsp:nvSpPr>
      <dsp:spPr>
        <a:xfrm>
          <a:off x="800100" y="688384"/>
          <a:ext cx="5600699" cy="104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400" kern="1200" dirty="0" smtClean="0"/>
            <a:t>Kolaboratívne</a:t>
          </a:r>
          <a:endParaRPr lang="en-US" sz="5400" kern="1200" dirty="0"/>
        </a:p>
      </dsp:txBody>
      <dsp:txXfrm>
        <a:off x="800100" y="688384"/>
        <a:ext cx="5600699" cy="1049731"/>
      </dsp:txXfrm>
    </dsp:sp>
    <dsp:sp modelId="{9F6C52AD-2B64-498A-926A-B406DC854A74}">
      <dsp:nvSpPr>
        <dsp:cNvPr id="0" name=""/>
        <dsp:cNvSpPr/>
      </dsp:nvSpPr>
      <dsp:spPr>
        <a:xfrm>
          <a:off x="275234" y="1738115"/>
          <a:ext cx="1049731" cy="1049731"/>
        </a:xfrm>
        <a:prstGeom prst="ellipse">
          <a:avLst/>
        </a:prstGeom>
        <a:solidFill>
          <a:schemeClr val="accent1">
            <a:shade val="80000"/>
            <a:alpha val="5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5FA69A-25AB-4971-948B-B1D7031CB7A8}">
      <dsp:nvSpPr>
        <dsp:cNvPr id="0" name=""/>
        <dsp:cNvSpPr/>
      </dsp:nvSpPr>
      <dsp:spPr>
        <a:xfrm>
          <a:off x="800100" y="1738115"/>
          <a:ext cx="5600699" cy="104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400" kern="1200" dirty="0" smtClean="0"/>
            <a:t>Obsahové</a:t>
          </a:r>
          <a:endParaRPr lang="en-US" sz="6300" kern="1200" dirty="0"/>
        </a:p>
      </dsp:txBody>
      <dsp:txXfrm>
        <a:off x="800100" y="1738115"/>
        <a:ext cx="5600699" cy="1049731"/>
      </dsp:txXfrm>
    </dsp:sp>
    <dsp:sp modelId="{BAF205AB-AF8F-40F5-84C8-A5570DBE4886}">
      <dsp:nvSpPr>
        <dsp:cNvPr id="0" name=""/>
        <dsp:cNvSpPr/>
      </dsp:nvSpPr>
      <dsp:spPr>
        <a:xfrm>
          <a:off x="275234" y="2787847"/>
          <a:ext cx="1049731" cy="1049731"/>
        </a:xfrm>
        <a:prstGeom prst="ellipse">
          <a:avLst/>
        </a:prstGeom>
        <a:solidFill>
          <a:schemeClr val="accent1">
            <a:shade val="80000"/>
            <a:alpha val="5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1F6962-7C5B-4334-A5FF-2643B732618A}">
      <dsp:nvSpPr>
        <dsp:cNvPr id="0" name=""/>
        <dsp:cNvSpPr/>
      </dsp:nvSpPr>
      <dsp:spPr>
        <a:xfrm>
          <a:off x="800100" y="2787847"/>
          <a:ext cx="5600699" cy="104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400" kern="1200" dirty="0" smtClean="0"/>
            <a:t>Hybridné</a:t>
          </a:r>
          <a:endParaRPr lang="en-US" sz="6300" kern="1200" dirty="0"/>
        </a:p>
      </dsp:txBody>
      <dsp:txXfrm>
        <a:off x="800100" y="2787847"/>
        <a:ext cx="5600699" cy="104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6F899-D81B-48E5-9AC5-15A7096C0421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245A-B995-4CA0-BEF9-ECDA204656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28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267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79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30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15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63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53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742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063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81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397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623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52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1118-76ED-4AB5-B2F9-E9C959AF763B}" type="datetimeFigureOut">
              <a:rPr lang="sk-SK" smtClean="0"/>
              <a:t>10.11.2015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3788-E69D-4D38-BE8B-CD4574A85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652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0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Personalizované odporúčanie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MK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56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Podobní</a:t>
            </a:r>
            <a:r>
              <a:rPr lang="en-US" dirty="0" smtClean="0"/>
              <a:t> </a:t>
            </a:r>
            <a:r>
              <a:rPr lang="en-US" dirty="0" err="1" smtClean="0"/>
              <a:t>ľudia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sz="1800" dirty="0"/>
              <a:t>Daniel </a:t>
            </a:r>
            <a:r>
              <a:rPr lang="sk-SK" sz="1800" dirty="0" err="1"/>
              <a:t>Tunkelang</a:t>
            </a:r>
            <a:r>
              <a:rPr lang="sk-SK" sz="1800" dirty="0"/>
              <a:t> @ </a:t>
            </a:r>
            <a:r>
              <a:rPr lang="sk-SK" sz="1800" dirty="0" err="1"/>
              <a:t>RecSys</a:t>
            </a:r>
            <a:r>
              <a:rPr lang="sk-SK" sz="1800" dirty="0"/>
              <a:t> 2012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 t="26993" r="33287" b="15760"/>
          <a:stretch/>
        </p:blipFill>
        <p:spPr bwMode="auto">
          <a:xfrm>
            <a:off x="2927648" y="1476461"/>
            <a:ext cx="6192688" cy="46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2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Odporúčanie založené na obsahu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445190" y="3645024"/>
            <a:ext cx="1738536" cy="1008112"/>
          </a:xfrm>
        </p:spPr>
        <p:txBody>
          <a:bodyPr/>
          <a:lstStyle/>
          <a:p>
            <a:pPr marL="457200" lvl="1" indent="0">
              <a:buNone/>
            </a:pPr>
            <a:r>
              <a:rPr lang="sk-SK" dirty="0" smtClean="0"/>
              <a:t>VS.</a:t>
            </a:r>
            <a:endParaRPr lang="sk-SK" dirty="0"/>
          </a:p>
        </p:txBody>
      </p:sp>
      <p:pic>
        <p:nvPicPr>
          <p:cNvPr id="4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79715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áčik 4"/>
          <p:cNvSpPr/>
          <p:nvPr/>
        </p:nvSpPr>
        <p:spPr>
          <a:xfrm>
            <a:off x="1991544" y="1412776"/>
            <a:ext cx="5040560" cy="2736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http://www.sd71.bc.ca/sd71/school/courtmid/_2005_student_web/7_3/3_d_Janelle/images/jaguar_on_tre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844825"/>
            <a:ext cx="1875561" cy="13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sh.jpg 56.6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304" y1="49176" x2="38304" y2="49176"/>
                        <a14:foregroundMark x1="27770" y1="41647" x2="27770" y2="41647"/>
                        <a14:foregroundMark x1="32969" y1="39529" x2="32969" y2="39529"/>
                        <a14:foregroundMark x1="37346" y1="42118" x2="37346" y2="42118"/>
                        <a14:foregroundMark x1="34063" y1="45647" x2="34063" y2="46824"/>
                        <a14:foregroundMark x1="33789" y1="49647" x2="33789" y2="49647"/>
                        <a14:foregroundMark x1="36799" y1="49412" x2="36799" y2="49412"/>
                        <a14:foregroundMark x1="40356" y1="46118" x2="40356" y2="46118"/>
                        <a14:foregroundMark x1="7934" y1="40706" x2="7934" y2="40706"/>
                        <a14:backgroundMark x1="66211" y1="12706" x2="66211" y2="12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34" y="3162183"/>
            <a:ext cx="11146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x clipart 9 410x4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819608"/>
            <a:ext cx="1296144" cy="12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rthursclipart.org/dogs/dogs/dog%20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501964"/>
            <a:ext cx="26475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x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4270374"/>
            <a:ext cx="2945291" cy="22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Odporúčanie založené na obsahu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Založené na analýze obsahu</a:t>
            </a:r>
          </a:p>
          <a:p>
            <a:r>
              <a:rPr lang="sk-SK" dirty="0"/>
              <a:t>Viaceré metriky pre hľadanie podobnosti</a:t>
            </a:r>
          </a:p>
          <a:p>
            <a:endParaRPr lang="sk-SK" dirty="0"/>
          </a:p>
          <a:p>
            <a:r>
              <a:rPr lang="sk-SK" dirty="0"/>
              <a:t>Výhody:</a:t>
            </a:r>
          </a:p>
          <a:p>
            <a:pPr lvl="1"/>
            <a:r>
              <a:rPr lang="sk-SK" dirty="0"/>
              <a:t>Nezávislosť na používateľoch</a:t>
            </a:r>
          </a:p>
          <a:p>
            <a:pPr lvl="1"/>
            <a:r>
              <a:rPr lang="sk-SK" dirty="0"/>
              <a:t>„Priehľadnosť“</a:t>
            </a:r>
          </a:p>
          <a:p>
            <a:pPr lvl="1"/>
            <a:r>
              <a:rPr lang="sk-SK" dirty="0"/>
              <a:t>Spracovanie nových prvkov</a:t>
            </a:r>
          </a:p>
          <a:p>
            <a:r>
              <a:rPr lang="sk-SK" dirty="0"/>
              <a:t>Nevýhody</a:t>
            </a:r>
          </a:p>
          <a:p>
            <a:pPr lvl="1"/>
            <a:r>
              <a:rPr lang="sk-SK" dirty="0"/>
              <a:t>Spracovanie obsahu</a:t>
            </a:r>
          </a:p>
          <a:p>
            <a:pPr lvl="1"/>
            <a:r>
              <a:rPr lang="sk-SK" dirty="0" err="1"/>
              <a:t>Špecializovanosť</a:t>
            </a:r>
            <a:endParaRPr lang="sk-SK" dirty="0"/>
          </a:p>
          <a:p>
            <a:pPr lvl="1"/>
            <a:r>
              <a:rPr lang="sk-SK" dirty="0"/>
              <a:t>Nový používateľ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8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Škálovateľnosť</a:t>
            </a:r>
            <a:endParaRPr lang="sk-SK" dirty="0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3567545" cy="4351338"/>
          </a:xfrm>
        </p:spPr>
        <p:txBody>
          <a:bodyPr/>
          <a:lstStyle/>
          <a:p>
            <a:r>
              <a:rPr lang="sk-SK" dirty="0" smtClean="0"/>
              <a:t>Veľa dokumentov</a:t>
            </a:r>
          </a:p>
          <a:p>
            <a:r>
              <a:rPr lang="sk-SK" dirty="0" smtClean="0"/>
              <a:t>Nový dokument</a:t>
            </a:r>
          </a:p>
          <a:p>
            <a:pPr lvl="1"/>
            <a:r>
              <a:rPr lang="sk-SK" dirty="0" smtClean="0"/>
              <a:t>Analyzovanie obsahu</a:t>
            </a:r>
          </a:p>
          <a:p>
            <a:pPr lvl="1"/>
            <a:r>
              <a:rPr lang="sk-SK" dirty="0" smtClean="0"/>
              <a:t>Výpočet podobnosti</a:t>
            </a:r>
          </a:p>
          <a:p>
            <a:r>
              <a:rPr lang="sk-SK" dirty="0" smtClean="0"/>
              <a:t>Nezávislé na ľuďoch</a:t>
            </a:r>
          </a:p>
          <a:p>
            <a:endParaRPr lang="sk-SK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5725391" y="1825625"/>
            <a:ext cx="54494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mtClean="0"/>
              <a:t>Veľa používateľov, málo hodnotení</a:t>
            </a:r>
          </a:p>
          <a:p>
            <a:pPr lvl="1"/>
            <a:r>
              <a:rPr lang="sk-SK" smtClean="0"/>
              <a:t>Prerátavanie podobnosti</a:t>
            </a:r>
          </a:p>
          <a:p>
            <a:r>
              <a:rPr lang="sk-SK" smtClean="0"/>
              <a:t>Nový obsah – málo hodnotení</a:t>
            </a:r>
          </a:p>
          <a:p>
            <a:pPr lvl="1"/>
            <a:r>
              <a:rPr lang="sk-SK" smtClean="0"/>
              <a:t>Čakám na hodnotenie</a:t>
            </a:r>
          </a:p>
          <a:p>
            <a:r>
              <a:rPr lang="sk-SK" smtClean="0"/>
              <a:t>Riedka matica</a:t>
            </a:r>
          </a:p>
          <a:p>
            <a:r>
              <a:rPr lang="sk-SK" smtClean="0"/>
              <a:t>Nezávislé na obsahu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96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Podobnosť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Picture 10" descr="si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58580"/>
            <a:ext cx="47244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im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0"/>
          <a:stretch/>
        </p:blipFill>
        <p:spPr bwMode="auto">
          <a:xfrm>
            <a:off x="6324600" y="2758580"/>
            <a:ext cx="444747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7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Matrix-factorization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28" t="20175" r="22047" b="16818"/>
          <a:stretch/>
        </p:blipFill>
        <p:spPr>
          <a:xfrm>
            <a:off x="725915" y="1300624"/>
            <a:ext cx="9346018" cy="54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Cold-start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3" y="1293144"/>
            <a:ext cx="7307294" cy="54726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5" r="33212"/>
          <a:stretch/>
        </p:blipFill>
        <p:spPr>
          <a:xfrm>
            <a:off x="9452263" y="1050841"/>
            <a:ext cx="190153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Hybridné odporúčanie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Dve a viac techník kombinuje do jedného odporúčania</a:t>
            </a:r>
          </a:p>
          <a:p>
            <a:r>
              <a:rPr lang="sk-SK" dirty="0" smtClean="0"/>
              <a:t>Prístupy kombinovania</a:t>
            </a:r>
          </a:p>
          <a:p>
            <a:pPr lvl="1"/>
            <a:r>
              <a:rPr lang="sk-SK" dirty="0" err="1" smtClean="0"/>
              <a:t>Váhovanie</a:t>
            </a:r>
            <a:endParaRPr lang="sk-SK" dirty="0" smtClean="0"/>
          </a:p>
          <a:p>
            <a:pPr lvl="1"/>
            <a:r>
              <a:rPr lang="sk-SK" dirty="0" smtClean="0"/>
              <a:t>Mix</a:t>
            </a:r>
          </a:p>
          <a:p>
            <a:pPr lvl="1"/>
            <a:r>
              <a:rPr lang="sk-SK" dirty="0" smtClean="0"/>
              <a:t>Prepínanie</a:t>
            </a:r>
          </a:p>
          <a:p>
            <a:pPr lvl="1"/>
            <a:r>
              <a:rPr lang="sk-SK" dirty="0" smtClean="0"/>
              <a:t>Kaskáda</a:t>
            </a:r>
          </a:p>
          <a:p>
            <a:pPr lvl="1"/>
            <a:r>
              <a:rPr lang="sk-SK" dirty="0" err="1" smtClean="0"/>
              <a:t>Meta</a:t>
            </a:r>
            <a:r>
              <a:rPr lang="sk-SK" dirty="0" smtClean="0"/>
              <a:t> odporúčanie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Cieľ</a:t>
            </a:r>
            <a:r>
              <a:rPr lang="en-US" dirty="0" smtClean="0"/>
              <a:t> </a:t>
            </a:r>
            <a:r>
              <a:rPr lang="en-US" dirty="0" err="1" smtClean="0"/>
              <a:t>odporúčania</a:t>
            </a:r>
            <a:r>
              <a:rPr lang="en-US" dirty="0" smtClean="0"/>
              <a:t>= </a:t>
            </a:r>
            <a:r>
              <a:rPr lang="en-US" dirty="0" err="1" smtClean="0"/>
              <a:t>cieľ</a:t>
            </a:r>
            <a:r>
              <a:rPr lang="en-US" dirty="0" smtClean="0"/>
              <a:t> </a:t>
            </a:r>
            <a:r>
              <a:rPr lang="en-US" dirty="0" err="1" smtClean="0"/>
              <a:t>vyhodnotenia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Dobré veci (</a:t>
            </a:r>
            <a:r>
              <a:rPr lang="sk-SK" dirty="0" err="1"/>
              <a:t>some</a:t>
            </a:r>
            <a:r>
              <a:rPr lang="en-US" dirty="0"/>
              <a:t>/all</a:t>
            </a:r>
            <a:r>
              <a:rPr lang="sk-SK" dirty="0" smtClean="0"/>
              <a:t>)</a:t>
            </a:r>
            <a:r>
              <a:rPr lang="en-US" dirty="0" smtClean="0"/>
              <a:t> - </a:t>
            </a:r>
            <a:r>
              <a:rPr lang="sk-SK" dirty="0"/>
              <a:t>Presnosť </a:t>
            </a:r>
            <a:r>
              <a:rPr lang="sk-SK" dirty="0" smtClean="0"/>
              <a:t>odporúčania</a:t>
            </a:r>
            <a:endParaRPr lang="sk-SK" dirty="0"/>
          </a:p>
          <a:p>
            <a:r>
              <a:rPr lang="sk-SK" dirty="0"/>
              <a:t>Špeciálna funkcia – zisk, vedomosti...</a:t>
            </a:r>
          </a:p>
          <a:p>
            <a:r>
              <a:rPr lang="sk-SK" dirty="0"/>
              <a:t>Názor používateľa </a:t>
            </a:r>
            <a:r>
              <a:rPr lang="sk-SK" dirty="0" smtClean="0"/>
              <a:t>– rating</a:t>
            </a:r>
            <a:r>
              <a:rPr lang="en-US" dirty="0" smtClean="0"/>
              <a:t> - </a:t>
            </a:r>
            <a:r>
              <a:rPr lang="sk-SK" dirty="0"/>
              <a:t>Presnosť odhadovania </a:t>
            </a:r>
            <a:r>
              <a:rPr lang="sk-SK" dirty="0" smtClean="0"/>
              <a:t>hodnotení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408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vs Offline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Online </a:t>
            </a:r>
          </a:p>
          <a:p>
            <a:pPr lvl="1"/>
            <a:r>
              <a:rPr lang="sk-SK" dirty="0"/>
              <a:t>„živé nasadenie</a:t>
            </a:r>
            <a:r>
              <a:rPr lang="sk-SK" dirty="0" smtClean="0"/>
              <a:t>“</a:t>
            </a:r>
            <a:r>
              <a:rPr lang="en-US" dirty="0" smtClean="0"/>
              <a:t> – </a:t>
            </a:r>
            <a:r>
              <a:rPr lang="en-US" dirty="0" err="1" smtClean="0"/>
              <a:t>reálny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sk-SK" dirty="0" smtClean="0"/>
              <a:t> </a:t>
            </a:r>
            <a:endParaRPr lang="sk-SK" dirty="0"/>
          </a:p>
          <a:p>
            <a:r>
              <a:rPr lang="sk-SK" dirty="0" err="1"/>
              <a:t>Offline</a:t>
            </a:r>
            <a:endParaRPr lang="sk-SK" dirty="0"/>
          </a:p>
          <a:p>
            <a:pPr lvl="1"/>
            <a:r>
              <a:rPr lang="sk-SK" dirty="0"/>
              <a:t>„mŕtve nasadenie</a:t>
            </a:r>
            <a:r>
              <a:rPr lang="sk-SK" dirty="0" smtClean="0"/>
              <a:t>“</a:t>
            </a:r>
            <a:r>
              <a:rPr lang="en-US" dirty="0" smtClean="0"/>
              <a:t> – </a:t>
            </a:r>
            <a:r>
              <a:rPr lang="en-US" dirty="0" err="1" smtClean="0"/>
              <a:t>reálne</a:t>
            </a:r>
            <a:r>
              <a:rPr lang="en-US" dirty="0" smtClean="0"/>
              <a:t> </a:t>
            </a:r>
            <a:r>
              <a:rPr lang="en-US" dirty="0" err="1" smtClean="0"/>
              <a:t>dáta</a:t>
            </a:r>
            <a:endParaRPr lang="sk-SK" dirty="0"/>
          </a:p>
          <a:p>
            <a:pPr lvl="1"/>
            <a:r>
              <a:rPr lang="sk-SK" dirty="0" smtClean="0"/>
              <a:t>podmienky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954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odporúčanie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Odporúčaný postup udržiavania lakovaných dvierok</a:t>
            </a:r>
          </a:p>
          <a:p>
            <a:r>
              <a:rPr lang="en-US" dirty="0" err="1"/>
              <a:t>Odporúčaný</a:t>
            </a:r>
            <a:r>
              <a:rPr lang="en-US" dirty="0"/>
              <a:t> </a:t>
            </a:r>
            <a:r>
              <a:rPr lang="en-US" dirty="0" err="1"/>
              <a:t>príjem</a:t>
            </a:r>
            <a:r>
              <a:rPr lang="en-US" dirty="0"/>
              <a:t> </a:t>
            </a:r>
            <a:r>
              <a:rPr lang="en-US" dirty="0" err="1"/>
              <a:t>živín</a:t>
            </a:r>
            <a:r>
              <a:rPr lang="en-US" dirty="0"/>
              <a:t> pre </a:t>
            </a:r>
            <a:r>
              <a:rPr lang="en-US" dirty="0" err="1"/>
              <a:t>deti</a:t>
            </a:r>
            <a:endParaRPr lang="sk-SK" dirty="0"/>
          </a:p>
          <a:p>
            <a:r>
              <a:rPr lang="en-US" dirty="0" err="1"/>
              <a:t>Odporúčaný</a:t>
            </a:r>
            <a:r>
              <a:rPr lang="en-US" dirty="0"/>
              <a:t> </a:t>
            </a:r>
            <a:r>
              <a:rPr lang="en-US" dirty="0" err="1"/>
              <a:t>študijný</a:t>
            </a:r>
            <a:r>
              <a:rPr lang="en-US" dirty="0"/>
              <a:t> </a:t>
            </a:r>
            <a:r>
              <a:rPr lang="en-US" dirty="0" err="1"/>
              <a:t>plán</a:t>
            </a:r>
            <a:r>
              <a:rPr lang="en-US" dirty="0"/>
              <a:t> pre </a:t>
            </a:r>
            <a:r>
              <a:rPr lang="en-US" dirty="0" err="1"/>
              <a:t>študijný</a:t>
            </a:r>
            <a:r>
              <a:rPr lang="en-US" dirty="0"/>
              <a:t> program</a:t>
            </a:r>
            <a:endParaRPr lang="sk-SK" dirty="0"/>
          </a:p>
          <a:p>
            <a:r>
              <a:rPr lang="sk-SK" dirty="0"/>
              <a:t>Odporúčaný čas opaľovania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Train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Test</a:t>
            </a:r>
            <a:endParaRPr lang="sk-SK" dirty="0"/>
          </a:p>
        </p:txBody>
      </p:sp>
      <p:sp>
        <p:nvSpPr>
          <p:cNvPr id="5" name="Rectangle 4"/>
          <p:cNvSpPr/>
          <p:nvPr/>
        </p:nvSpPr>
        <p:spPr>
          <a:xfrm>
            <a:off x="1143000" y="1825625"/>
            <a:ext cx="2249632" cy="129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80</a:t>
            </a:r>
            <a:endParaRPr lang="sk-SK" dirty="0"/>
          </a:p>
        </p:txBody>
      </p:sp>
      <p:sp>
        <p:nvSpPr>
          <p:cNvPr id="6" name="Rectangle 5"/>
          <p:cNvSpPr/>
          <p:nvPr/>
        </p:nvSpPr>
        <p:spPr>
          <a:xfrm>
            <a:off x="3392632" y="1825625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7" name="Rectangle 6"/>
          <p:cNvSpPr/>
          <p:nvPr/>
        </p:nvSpPr>
        <p:spPr>
          <a:xfrm>
            <a:off x="1143000" y="3351862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US" dirty="0" smtClean="0"/>
          </a:p>
          <a:p>
            <a:pPr algn="ctr"/>
            <a:r>
              <a:rPr lang="sk-SK" dirty="0" smtClean="0"/>
              <a:t>20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14500" y="3351862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>
            <a:off x="2249632" y="3351862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10" name="Rectangle 9"/>
          <p:cNvSpPr/>
          <p:nvPr/>
        </p:nvSpPr>
        <p:spPr>
          <a:xfrm>
            <a:off x="2821132" y="3351862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</a:p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11" name="Rectangle 10"/>
          <p:cNvSpPr/>
          <p:nvPr/>
        </p:nvSpPr>
        <p:spPr>
          <a:xfrm>
            <a:off x="3392632" y="3351862"/>
            <a:ext cx="571500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</a:p>
          <a:p>
            <a:pPr algn="ctr"/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12" name="Rectangle 11"/>
          <p:cNvSpPr/>
          <p:nvPr/>
        </p:nvSpPr>
        <p:spPr>
          <a:xfrm>
            <a:off x="1142999" y="4823583"/>
            <a:ext cx="2668731" cy="129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99</a:t>
            </a:r>
            <a:endParaRPr lang="sk-SK" dirty="0"/>
          </a:p>
        </p:txBody>
      </p:sp>
      <p:sp>
        <p:nvSpPr>
          <p:cNvPr id="13" name="Rectangle 12"/>
          <p:cNvSpPr/>
          <p:nvPr/>
        </p:nvSpPr>
        <p:spPr>
          <a:xfrm>
            <a:off x="3811731" y="4823583"/>
            <a:ext cx="152401" cy="1298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157253" y="3838507"/>
            <a:ext cx="620786" cy="3187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45" name="Group 44"/>
          <p:cNvGrpSpPr/>
          <p:nvPr/>
        </p:nvGrpSpPr>
        <p:grpSpPr>
          <a:xfrm>
            <a:off x="4983288" y="3606586"/>
            <a:ext cx="1319546" cy="789414"/>
            <a:chOff x="5115521" y="3625911"/>
            <a:chExt cx="1319546" cy="789414"/>
          </a:xfrm>
        </p:grpSpPr>
        <p:sp>
          <p:nvSpPr>
            <p:cNvPr id="14" name="Rectangle 13"/>
            <p:cNvSpPr/>
            <p:nvPr/>
          </p:nvSpPr>
          <p:spPr>
            <a:xfrm>
              <a:off x="5115521" y="3625911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sk-SK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76628" y="3625911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sk-SK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42264" y="3625911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sk-SK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08643" y="3627269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sk-SK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69750" y="3625911"/>
              <a:ext cx="265317" cy="788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sk-SK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22475" y="3605228"/>
            <a:ext cx="1319546" cy="789414"/>
            <a:chOff x="6145811" y="1582174"/>
            <a:chExt cx="1319546" cy="789414"/>
          </a:xfrm>
        </p:grpSpPr>
        <p:sp>
          <p:nvSpPr>
            <p:cNvPr id="20" name="Rectangle 19"/>
            <p:cNvSpPr/>
            <p:nvPr/>
          </p:nvSpPr>
          <p:spPr>
            <a:xfrm>
              <a:off x="6145811" y="1582174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sk-SK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06918" y="1582174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sk-SK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72554" y="1582174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sk-SK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38933" y="1583532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sk-SK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00040" y="1582174"/>
              <a:ext cx="265317" cy="788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sk-SK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873319" y="3605228"/>
            <a:ext cx="1319546" cy="789414"/>
            <a:chOff x="8592093" y="1869564"/>
            <a:chExt cx="1319546" cy="789414"/>
          </a:xfrm>
        </p:grpSpPr>
        <p:sp>
          <p:nvSpPr>
            <p:cNvPr id="25" name="Rectangle 24"/>
            <p:cNvSpPr/>
            <p:nvPr/>
          </p:nvSpPr>
          <p:spPr>
            <a:xfrm>
              <a:off x="8592093" y="1869564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sk-SK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853200" y="1869564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sk-SK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18836" y="1869564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sk-SK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85215" y="1870922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sk-SK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646322" y="1869564"/>
              <a:ext cx="265317" cy="788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sk-SK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775007" y="3603870"/>
            <a:ext cx="1319546" cy="789414"/>
            <a:chOff x="9119579" y="4766218"/>
            <a:chExt cx="1319546" cy="789414"/>
          </a:xfrm>
        </p:grpSpPr>
        <p:sp>
          <p:nvSpPr>
            <p:cNvPr id="35" name="Rectangle 34"/>
            <p:cNvSpPr/>
            <p:nvPr/>
          </p:nvSpPr>
          <p:spPr>
            <a:xfrm>
              <a:off x="9119579" y="4766218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sk-SK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380686" y="4766218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sk-SK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646322" y="4766218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sk-SK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912701" y="4767576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sk-SK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173808" y="4766218"/>
              <a:ext cx="265317" cy="788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sk-SK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324163" y="3605228"/>
            <a:ext cx="1319546" cy="789414"/>
            <a:chOff x="8091899" y="3652436"/>
            <a:chExt cx="1319546" cy="789414"/>
          </a:xfrm>
        </p:grpSpPr>
        <p:sp>
          <p:nvSpPr>
            <p:cNvPr id="40" name="Rectangle 39"/>
            <p:cNvSpPr/>
            <p:nvPr/>
          </p:nvSpPr>
          <p:spPr>
            <a:xfrm>
              <a:off x="8091899" y="3652436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sk-SK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353006" y="3652436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sk-SK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18642" y="3652436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sk-SK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885021" y="3653794"/>
              <a:ext cx="265317" cy="78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sk-SK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146128" y="3652436"/>
              <a:ext cx="265317" cy="788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sk-SK" dirty="0"/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4151042" y="5313624"/>
            <a:ext cx="620786" cy="3187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TextBox 50"/>
          <p:cNvSpPr txBox="1"/>
          <p:nvPr/>
        </p:nvSpPr>
        <p:spPr>
          <a:xfrm>
            <a:off x="7379455" y="5288348"/>
            <a:ext cx="342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-----||-----   100x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0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A/B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Viac </a:t>
            </a:r>
            <a:r>
              <a:rPr lang="en-US" dirty="0" err="1" smtClean="0"/>
              <a:t>testovaných</a:t>
            </a:r>
            <a:r>
              <a:rPr lang="en-US" dirty="0" smtClean="0"/>
              <a:t> features</a:t>
            </a:r>
            <a:r>
              <a:rPr lang="sk-SK" dirty="0" smtClean="0"/>
              <a:t> vyberajte rozumne</a:t>
            </a:r>
          </a:p>
          <a:p>
            <a:r>
              <a:rPr lang="sk-SK" dirty="0" smtClean="0"/>
              <a:t>Nezabite používateľov</a:t>
            </a:r>
            <a:r>
              <a:rPr lang="en-US" dirty="0" smtClean="0"/>
              <a:t> (</a:t>
            </a:r>
            <a:r>
              <a:rPr lang="en-US" dirty="0" err="1" smtClean="0"/>
              <a:t>výber</a:t>
            </a:r>
            <a:r>
              <a:rPr lang="en-US" dirty="0" smtClean="0"/>
              <a:t> s </a:t>
            </a:r>
            <a:r>
              <a:rPr lang="en-US" dirty="0" err="1" smtClean="0"/>
              <a:t>históriou</a:t>
            </a:r>
            <a:r>
              <a:rPr lang="en-US" dirty="0" smtClean="0"/>
              <a:t>)</a:t>
            </a:r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0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A/B – YA XU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67"/>
          <a:stretch/>
        </p:blipFill>
        <p:spPr>
          <a:xfrm>
            <a:off x="1039091" y="1314449"/>
            <a:ext cx="10040339" cy="51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A/B – YA XU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783"/>
          <a:stretch/>
        </p:blipFill>
        <p:spPr>
          <a:xfrm>
            <a:off x="577058" y="1232399"/>
            <a:ext cx="10379593" cy="55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Precision</a:t>
            </a:r>
            <a:r>
              <a:rPr lang="sk-SK" dirty="0" smtClean="0"/>
              <a:t>, </a:t>
            </a:r>
            <a:r>
              <a:rPr lang="sk-SK" dirty="0" err="1" smtClean="0"/>
              <a:t>Recall</a:t>
            </a:r>
            <a:r>
              <a:rPr lang="sk-SK" dirty="0" smtClean="0"/>
              <a:t>, F1</a:t>
            </a:r>
            <a:endParaRPr lang="en-US" dirty="0" smtClean="0"/>
          </a:p>
          <a:p>
            <a:r>
              <a:rPr lang="en-US" dirty="0" smtClean="0"/>
              <a:t>MAE, RMSE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</a:t>
            </a:r>
            <a:r>
              <a:rPr lang="sk-SK" dirty="0" smtClean="0"/>
              <a:t>  </a:t>
            </a:r>
            <a:r>
              <a:rPr lang="en-US" sz="2400" dirty="0" err="1"/>
              <a:t>dobr</a:t>
            </a:r>
            <a:r>
              <a:rPr lang="sk-SK" sz="2400" dirty="0"/>
              <a:t>é z </a:t>
            </a:r>
            <a:r>
              <a:rPr lang="sk-SK" sz="2400" dirty="0" err="1"/>
              <a:t>odp</a:t>
            </a:r>
            <a:r>
              <a:rPr lang="sk-SK" sz="2400" dirty="0"/>
              <a:t>.</a:t>
            </a:r>
            <a:endParaRPr lang="en-US" dirty="0" smtClean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</a:t>
            </a:r>
            <a:r>
              <a:rPr lang="sk-SK" sz="2400" dirty="0"/>
              <a:t>dobré z test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t="40704" r="23595" b="38983"/>
          <a:stretch/>
        </p:blipFill>
        <p:spPr bwMode="auto">
          <a:xfrm>
            <a:off x="2801020" y="2564905"/>
            <a:ext cx="6751364" cy="135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34028" r="16813" b="35243"/>
          <a:stretch/>
        </p:blipFill>
        <p:spPr bwMode="auto">
          <a:xfrm>
            <a:off x="632086" y="4210127"/>
            <a:ext cx="5544616" cy="16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72821" r="43546" b="15481"/>
          <a:stretch/>
        </p:blipFill>
        <p:spPr bwMode="auto">
          <a:xfrm>
            <a:off x="4104928" y="5877272"/>
            <a:ext cx="3719264" cy="8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Relevancia</a:t>
            </a:r>
            <a:r>
              <a:rPr lang="en-US" dirty="0" smtClean="0"/>
              <a:t> </a:t>
            </a:r>
            <a:r>
              <a:rPr lang="en-US" dirty="0" err="1" smtClean="0"/>
              <a:t>dokumentov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08:21:04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25</a:t>
            </a:fld>
            <a:endParaRPr lang="sk-SK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907763" y="1542323"/>
          <a:ext cx="6588576" cy="505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3" imgW="12253680" imgH="9460080" progId="Photoshop.Image.16">
                  <p:embed/>
                </p:oleObj>
              </mc:Choice>
              <mc:Fallback>
                <p:oleObj name="Image" r:id="rId3" imgW="12253680" imgH="9460080" progId="Photoshop.Image.16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7763" y="1542323"/>
                        <a:ext cx="6588576" cy="505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69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 </a:t>
            </a:r>
            <a:r>
              <a:rPr lang="en-US" dirty="0"/>
              <a:t>Recall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Precision</a:t>
            </a:r>
            <a:r>
              <a:rPr lang="en-US" dirty="0"/>
              <a:t>: </a:t>
            </a:r>
            <a:r>
              <a:rPr lang="en-US" dirty="0" err="1" smtClean="0"/>
              <a:t>podiel</a:t>
            </a:r>
            <a:r>
              <a:rPr lang="en-US" dirty="0" smtClean="0"/>
              <a:t> </a:t>
            </a:r>
            <a:r>
              <a:rPr lang="en-US" dirty="0" err="1" smtClean="0"/>
              <a:t>odporúčaných</a:t>
            </a:r>
            <a:r>
              <a:rPr lang="en-US" dirty="0" smtClean="0"/>
              <a:t> </a:t>
            </a:r>
            <a:r>
              <a:rPr lang="en-US" dirty="0" err="1" smtClean="0"/>
              <a:t>dokumentov</a:t>
            </a:r>
            <a:r>
              <a:rPr lang="en-US" dirty="0" smtClean="0"/>
              <a:t>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relevantné</a:t>
            </a:r>
            <a:r>
              <a:rPr lang="sk-SK" dirty="0" smtClean="0"/>
              <a:t>= </a:t>
            </a:r>
            <a:r>
              <a:rPr lang="sk-SK" dirty="0"/>
              <a:t>P(</a:t>
            </a:r>
            <a:r>
              <a:rPr lang="sk-SK" dirty="0" err="1"/>
              <a:t>relevant|retrieved</a:t>
            </a:r>
            <a:r>
              <a:rPr lang="sk-SK" dirty="0"/>
              <a:t>)</a:t>
            </a:r>
          </a:p>
          <a:p>
            <a:r>
              <a:rPr lang="en-US" b="1" dirty="0" smtClean="0"/>
              <a:t>Recall</a:t>
            </a:r>
            <a:r>
              <a:rPr lang="en-US" dirty="0"/>
              <a:t>: </a:t>
            </a:r>
            <a:r>
              <a:rPr lang="en-US" dirty="0" err="1" smtClean="0"/>
              <a:t>podiel</a:t>
            </a:r>
            <a:r>
              <a:rPr lang="en-US" dirty="0" smtClean="0"/>
              <a:t> </a:t>
            </a:r>
            <a:r>
              <a:rPr lang="en-US" dirty="0" err="1" smtClean="0"/>
              <a:t>relevantných</a:t>
            </a:r>
            <a:r>
              <a:rPr lang="en-US" dirty="0" smtClean="0"/>
              <a:t> </a:t>
            </a:r>
            <a:r>
              <a:rPr lang="en-US" dirty="0" err="1" smtClean="0"/>
              <a:t>dokumentov</a:t>
            </a:r>
            <a:r>
              <a:rPr lang="en-US" dirty="0" smtClean="0"/>
              <a:t>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odporúčané</a:t>
            </a:r>
            <a:r>
              <a:rPr lang="sk-SK" dirty="0" smtClean="0"/>
              <a:t> </a:t>
            </a:r>
            <a:r>
              <a:rPr lang="sk-SK" dirty="0"/>
              <a:t>= P(</a:t>
            </a:r>
            <a:r>
              <a:rPr lang="sk-SK" dirty="0" err="1"/>
              <a:t>retrieved|relevant</a:t>
            </a:r>
            <a:r>
              <a:rPr lang="sk-SK" dirty="0" smtClean="0"/>
              <a:t>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sk-SK" dirty="0" err="1"/>
              <a:t>Precision</a:t>
            </a:r>
            <a:r>
              <a:rPr lang="sk-SK" dirty="0"/>
              <a:t> P = </a:t>
            </a:r>
            <a:r>
              <a:rPr lang="sk-SK" dirty="0" err="1"/>
              <a:t>tp</a:t>
            </a:r>
            <a:r>
              <a:rPr lang="sk-SK" dirty="0"/>
              <a:t>/(</a:t>
            </a:r>
            <a:r>
              <a:rPr lang="sk-SK" dirty="0" err="1"/>
              <a:t>tp</a:t>
            </a:r>
            <a:r>
              <a:rPr lang="sk-SK" dirty="0"/>
              <a:t> + </a:t>
            </a:r>
            <a:r>
              <a:rPr lang="sk-SK" dirty="0" err="1"/>
              <a:t>fp</a:t>
            </a:r>
            <a:r>
              <a:rPr lang="sk-SK" dirty="0"/>
              <a:t>)</a:t>
            </a:r>
          </a:p>
          <a:p>
            <a:r>
              <a:rPr lang="sk-SK" dirty="0" err="1"/>
              <a:t>Recall</a:t>
            </a:r>
            <a:r>
              <a:rPr lang="sk-SK" dirty="0"/>
              <a:t>     </a:t>
            </a:r>
            <a:r>
              <a:rPr lang="en-US" dirty="0" smtClean="0"/>
              <a:t> </a:t>
            </a:r>
            <a:r>
              <a:rPr lang="sk-SK" dirty="0" smtClean="0"/>
              <a:t> </a:t>
            </a:r>
            <a:r>
              <a:rPr lang="sk-SK" dirty="0"/>
              <a:t>R = </a:t>
            </a:r>
            <a:r>
              <a:rPr lang="sk-SK" dirty="0" err="1"/>
              <a:t>tp</a:t>
            </a:r>
            <a:r>
              <a:rPr lang="sk-SK" dirty="0"/>
              <a:t>/(</a:t>
            </a:r>
            <a:r>
              <a:rPr lang="sk-SK" dirty="0" err="1"/>
              <a:t>tp</a:t>
            </a:r>
            <a:r>
              <a:rPr lang="sk-SK" dirty="0"/>
              <a:t> + </a:t>
            </a:r>
            <a:r>
              <a:rPr lang="sk-SK" dirty="0" err="1"/>
              <a:t>fn</a:t>
            </a:r>
            <a:r>
              <a:rPr lang="sk-SK" dirty="0"/>
              <a:t>)</a:t>
            </a:r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08:21:04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26</a:t>
            </a:fld>
            <a:endParaRPr lang="sk-SK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42" y="3636278"/>
            <a:ext cx="6172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4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Accuracy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Čo</a:t>
            </a:r>
            <a:r>
              <a:rPr lang="en-US" i="1" dirty="0" smtClean="0"/>
              <a:t> je </a:t>
            </a:r>
            <a:r>
              <a:rPr lang="en-US" i="1" dirty="0" err="1" smtClean="0"/>
              <a:t>odporúčané</a:t>
            </a:r>
            <a:r>
              <a:rPr lang="en-US" i="1" dirty="0" smtClean="0"/>
              <a:t> je </a:t>
            </a:r>
            <a:r>
              <a:rPr lang="en-US" i="1" dirty="0" err="1" smtClean="0"/>
              <a:t>klasifikované</a:t>
            </a:r>
            <a:r>
              <a:rPr lang="en-US" i="1" dirty="0" smtClean="0"/>
              <a:t> </a:t>
            </a:r>
            <a:r>
              <a:rPr lang="en-US" i="1" dirty="0" err="1" smtClean="0"/>
              <a:t>ako</a:t>
            </a:r>
            <a:r>
              <a:rPr lang="en-US" i="1" dirty="0" smtClean="0"/>
              <a:t> </a:t>
            </a:r>
            <a:r>
              <a:rPr lang="en-US" i="1" dirty="0" err="1" smtClean="0"/>
              <a:t>relevantné</a:t>
            </a:r>
            <a:r>
              <a:rPr lang="en-US" i="1" dirty="0" smtClean="0"/>
              <a:t>, a </a:t>
            </a:r>
            <a:r>
              <a:rPr lang="en-US" i="1" dirty="0" err="1" smtClean="0"/>
              <a:t>čo</a:t>
            </a:r>
            <a:r>
              <a:rPr lang="en-US" i="1" dirty="0" smtClean="0"/>
              <a:t> </a:t>
            </a:r>
            <a:r>
              <a:rPr lang="en-US" i="1" dirty="0" err="1" smtClean="0"/>
              <a:t>nie</a:t>
            </a:r>
            <a:r>
              <a:rPr lang="en-US" i="1" dirty="0" smtClean="0"/>
              <a:t> je </a:t>
            </a:r>
            <a:r>
              <a:rPr lang="en-US" i="1" dirty="0" err="1" smtClean="0"/>
              <a:t>odporúčané</a:t>
            </a:r>
            <a:r>
              <a:rPr lang="en-US" i="1" dirty="0" smtClean="0"/>
              <a:t> je </a:t>
            </a:r>
            <a:r>
              <a:rPr lang="en-US" i="1" dirty="0" err="1" smtClean="0"/>
              <a:t>klasifikované</a:t>
            </a:r>
            <a:r>
              <a:rPr lang="en-US" i="1" dirty="0" smtClean="0"/>
              <a:t> </a:t>
            </a:r>
            <a:r>
              <a:rPr lang="en-US" i="1" dirty="0" err="1" smtClean="0"/>
              <a:t>ako</a:t>
            </a:r>
            <a:r>
              <a:rPr lang="en-US" i="1" dirty="0" smtClean="0"/>
              <a:t> </a:t>
            </a:r>
            <a:r>
              <a:rPr lang="en-US" i="1" dirty="0" err="1" smtClean="0"/>
              <a:t>nerelevantné</a:t>
            </a:r>
            <a:r>
              <a:rPr lang="en-US" i="1" dirty="0" smtClean="0"/>
              <a:t>.</a:t>
            </a:r>
          </a:p>
          <a:p>
            <a:r>
              <a:rPr lang="en-US" b="1" dirty="0" smtClean="0"/>
              <a:t>accuracy</a:t>
            </a:r>
            <a:r>
              <a:rPr lang="en-US" dirty="0" smtClean="0"/>
              <a:t>: </a:t>
            </a:r>
            <a:r>
              <a:rPr lang="en-US" dirty="0" err="1" smtClean="0"/>
              <a:t>podiel</a:t>
            </a:r>
            <a:r>
              <a:rPr lang="en-US" dirty="0" smtClean="0"/>
              <a:t> </a:t>
            </a:r>
            <a:r>
              <a:rPr lang="en-US" dirty="0" err="1" smtClean="0"/>
              <a:t>dokumentov</a:t>
            </a:r>
            <a:r>
              <a:rPr lang="en-US" dirty="0" smtClean="0"/>
              <a:t>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klasifikované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relevantné</a:t>
            </a:r>
            <a:endParaRPr lang="sk-SK" dirty="0"/>
          </a:p>
          <a:p>
            <a:r>
              <a:rPr lang="en-US" dirty="0" smtClean="0"/>
              <a:t>Accuracy = </a:t>
            </a:r>
            <a:r>
              <a:rPr lang="sk-SK" dirty="0" smtClean="0"/>
              <a:t>(</a:t>
            </a:r>
            <a:r>
              <a:rPr lang="sk-SK" dirty="0" err="1" smtClean="0"/>
              <a:t>tp</a:t>
            </a:r>
            <a:r>
              <a:rPr lang="sk-SK" dirty="0" smtClean="0"/>
              <a:t> </a:t>
            </a:r>
            <a:r>
              <a:rPr lang="sk-SK" dirty="0"/>
              <a:t>+ </a:t>
            </a:r>
            <a:r>
              <a:rPr lang="sk-SK" dirty="0" err="1"/>
              <a:t>tn</a:t>
            </a:r>
            <a:r>
              <a:rPr lang="sk-SK" dirty="0"/>
              <a:t>) / ( </a:t>
            </a:r>
            <a:r>
              <a:rPr lang="sk-SK" dirty="0" err="1"/>
              <a:t>tp</a:t>
            </a:r>
            <a:r>
              <a:rPr lang="sk-SK" dirty="0"/>
              <a:t> + </a:t>
            </a:r>
            <a:r>
              <a:rPr lang="sk-SK" dirty="0" err="1"/>
              <a:t>fp</a:t>
            </a:r>
            <a:r>
              <a:rPr lang="sk-SK" dirty="0"/>
              <a:t> + </a:t>
            </a:r>
            <a:r>
              <a:rPr lang="sk-SK" dirty="0" err="1"/>
              <a:t>fn</a:t>
            </a:r>
            <a:r>
              <a:rPr lang="sk-SK" dirty="0"/>
              <a:t> + </a:t>
            </a:r>
            <a:r>
              <a:rPr lang="sk-SK" dirty="0" err="1"/>
              <a:t>tn</a:t>
            </a:r>
            <a:r>
              <a:rPr lang="sk-SK" dirty="0"/>
              <a:t>)</a:t>
            </a:r>
          </a:p>
          <a:p>
            <a:r>
              <a:rPr lang="en-US" b="1" dirty="0" smtClean="0"/>
              <a:t>Accuracy </a:t>
            </a:r>
            <a:r>
              <a:rPr lang="en-US" dirty="0" err="1" smtClean="0"/>
              <a:t>bežne</a:t>
            </a:r>
            <a:r>
              <a:rPr lang="en-US" dirty="0" smtClean="0"/>
              <a:t> </a:t>
            </a:r>
            <a:r>
              <a:rPr lang="en-US" dirty="0" err="1" smtClean="0"/>
              <a:t>používaná</a:t>
            </a:r>
            <a:r>
              <a:rPr lang="en-US" dirty="0" smtClean="0"/>
              <a:t> </a:t>
            </a:r>
            <a:r>
              <a:rPr lang="en-US" dirty="0" err="1" smtClean="0"/>
              <a:t>metrika</a:t>
            </a:r>
            <a:r>
              <a:rPr lang="en-US" dirty="0" smtClean="0"/>
              <a:t> v </a:t>
            </a:r>
            <a:r>
              <a:rPr lang="en-US" b="1" dirty="0" smtClean="0"/>
              <a:t>machine learning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dať</a:t>
            </a:r>
            <a:r>
              <a:rPr lang="en-US" dirty="0" smtClean="0"/>
              <a:t> </a:t>
            </a:r>
            <a:r>
              <a:rPr lang="en-US" dirty="0" err="1" smtClean="0"/>
              <a:t>pozor</a:t>
            </a:r>
            <a:r>
              <a:rPr lang="en-US" dirty="0" smtClean="0"/>
              <a:t>! – </a:t>
            </a:r>
            <a:r>
              <a:rPr lang="en-US" dirty="0" err="1" smtClean="0"/>
              <a:t>Prečo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08:21:04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378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Rank-Based</a:t>
            </a:r>
            <a:r>
              <a:rPr lang="sk-SK" dirty="0"/>
              <a:t> </a:t>
            </a:r>
            <a:r>
              <a:rPr lang="en-US" dirty="0" err="1" smtClean="0"/>
              <a:t>metriky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k-SK" dirty="0" err="1" smtClean="0"/>
              <a:t>Binárna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relevancia</a:t>
            </a:r>
            <a:endParaRPr lang="en-US" altLang="sk-SK" dirty="0"/>
          </a:p>
          <a:p>
            <a:pPr lvl="1"/>
            <a:r>
              <a:rPr lang="en-US" altLang="sk-SK" dirty="0" err="1"/>
              <a:t>Precision@K</a:t>
            </a:r>
            <a:r>
              <a:rPr lang="en-US" altLang="sk-SK" dirty="0"/>
              <a:t> (P@K)</a:t>
            </a:r>
          </a:p>
          <a:p>
            <a:pPr lvl="1"/>
            <a:r>
              <a:rPr lang="en-US" altLang="sk-SK" dirty="0"/>
              <a:t>Mean Average Precision (MAP)</a:t>
            </a:r>
          </a:p>
          <a:p>
            <a:pPr lvl="1"/>
            <a:r>
              <a:rPr lang="en-US" altLang="sk-SK" dirty="0"/>
              <a:t>Mean Reciprocal Rank (MRR)</a:t>
            </a:r>
          </a:p>
          <a:p>
            <a:endParaRPr lang="en-US" altLang="sk-SK" dirty="0"/>
          </a:p>
          <a:p>
            <a:r>
              <a:rPr lang="en-US" altLang="sk-SK" dirty="0" err="1" smtClean="0"/>
              <a:t>Viac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stupňov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relevancie</a:t>
            </a:r>
            <a:endParaRPr lang="en-US" altLang="sk-SK" dirty="0"/>
          </a:p>
          <a:p>
            <a:pPr lvl="1"/>
            <a:r>
              <a:rPr lang="en-US" altLang="sk-SK" dirty="0"/>
              <a:t>Normalized Discounted Cumulative Gain (NDCG)</a:t>
            </a:r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894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Precision@K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sk-SK" sz="2600" dirty="0" err="1" smtClean="0"/>
              <a:t>Definuj</a:t>
            </a:r>
            <a:r>
              <a:rPr lang="en-US" altLang="sk-SK" sz="2600" dirty="0" smtClean="0"/>
              <a:t> </a:t>
            </a:r>
            <a:r>
              <a:rPr lang="en-US" altLang="sk-SK" sz="2600" dirty="0" err="1" smtClean="0"/>
              <a:t>si</a:t>
            </a:r>
            <a:r>
              <a:rPr lang="en-US" altLang="sk-SK" sz="2600" dirty="0" smtClean="0"/>
              <a:t> threshold K</a:t>
            </a:r>
            <a:endParaRPr lang="en-US" altLang="sk-SK" sz="2600" dirty="0"/>
          </a:p>
          <a:p>
            <a:endParaRPr lang="en-US" altLang="sk-SK" sz="1900" dirty="0"/>
          </a:p>
          <a:p>
            <a:r>
              <a:rPr lang="en-US" altLang="sk-SK" sz="2600" dirty="0" err="1" smtClean="0"/>
              <a:t>Vypočítaj</a:t>
            </a:r>
            <a:r>
              <a:rPr lang="en-US" altLang="sk-SK" sz="2600" dirty="0" smtClean="0"/>
              <a:t> </a:t>
            </a:r>
            <a:r>
              <a:rPr lang="en-US" altLang="sk-SK" sz="2600" dirty="0"/>
              <a:t>% </a:t>
            </a:r>
            <a:r>
              <a:rPr lang="en-US" altLang="sk-SK" sz="2600" dirty="0" err="1" smtClean="0"/>
              <a:t>relevantných</a:t>
            </a:r>
            <a:r>
              <a:rPr lang="en-US" altLang="sk-SK" sz="2600" dirty="0" smtClean="0"/>
              <a:t> v top K</a:t>
            </a:r>
            <a:endParaRPr lang="en-US" altLang="sk-SK" sz="2600" dirty="0"/>
          </a:p>
          <a:p>
            <a:endParaRPr lang="en-US" altLang="sk-SK" sz="1900" dirty="0"/>
          </a:p>
          <a:p>
            <a:r>
              <a:rPr lang="en-US" altLang="sk-SK" sz="2600" dirty="0" err="1" smtClean="0"/>
              <a:t>Ignoruj</a:t>
            </a:r>
            <a:r>
              <a:rPr lang="en-US" altLang="sk-SK" sz="2600" dirty="0" smtClean="0"/>
              <a:t> </a:t>
            </a:r>
            <a:r>
              <a:rPr lang="en-US" altLang="sk-SK" sz="2600" dirty="0" err="1" smtClean="0"/>
              <a:t>dokumenty</a:t>
            </a:r>
            <a:r>
              <a:rPr lang="en-US" altLang="sk-SK" sz="2600" dirty="0" smtClean="0"/>
              <a:t> </a:t>
            </a:r>
            <a:r>
              <a:rPr lang="en-US" altLang="sk-SK" sz="2600" dirty="0" err="1" smtClean="0"/>
              <a:t>nižšie</a:t>
            </a:r>
            <a:r>
              <a:rPr lang="en-US" altLang="sk-SK" sz="2600" dirty="0" smtClean="0"/>
              <a:t> </a:t>
            </a:r>
            <a:r>
              <a:rPr lang="en-US" altLang="sk-SK" sz="2600" dirty="0" err="1" smtClean="0"/>
              <a:t>ako</a:t>
            </a:r>
            <a:r>
              <a:rPr lang="en-US" altLang="sk-SK" sz="2600" dirty="0" smtClean="0"/>
              <a:t> K</a:t>
            </a:r>
            <a:endParaRPr lang="en-US" altLang="sk-SK" sz="2600" dirty="0"/>
          </a:p>
          <a:p>
            <a:endParaRPr lang="en-US" altLang="sk-SK" sz="1900" dirty="0"/>
          </a:p>
          <a:p>
            <a:r>
              <a:rPr lang="en-US" altLang="sk-SK" sz="2600" dirty="0" err="1" smtClean="0"/>
              <a:t>Príklad</a:t>
            </a:r>
            <a:r>
              <a:rPr lang="en-US" altLang="sk-SK" sz="2600" dirty="0" smtClean="0"/>
              <a:t>:                  </a:t>
            </a:r>
            <a:endParaRPr lang="en-US" altLang="sk-SK" sz="2600" dirty="0"/>
          </a:p>
          <a:p>
            <a:pPr lvl="1"/>
            <a:r>
              <a:rPr lang="en-US" altLang="sk-SK" dirty="0"/>
              <a:t>Prec@3 of 2/3 </a:t>
            </a:r>
          </a:p>
          <a:p>
            <a:pPr lvl="1"/>
            <a:endParaRPr lang="en-US" altLang="sk-SK" sz="500" dirty="0"/>
          </a:p>
          <a:p>
            <a:pPr lvl="1"/>
            <a:r>
              <a:rPr lang="en-US" altLang="sk-SK" dirty="0"/>
              <a:t>Prec@4 of 2/4</a:t>
            </a:r>
          </a:p>
          <a:p>
            <a:pPr lvl="1"/>
            <a:r>
              <a:rPr lang="en-US" altLang="sk-SK" dirty="0"/>
              <a:t>Prec@5 of 3/5</a:t>
            </a:r>
          </a:p>
          <a:p>
            <a:endParaRPr lang="en-US" altLang="sk-SK" dirty="0"/>
          </a:p>
          <a:p>
            <a:r>
              <a:rPr lang="en-US" altLang="sk-SK" dirty="0" err="1" smtClean="0"/>
              <a:t>Analogicky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Recall@K</a:t>
            </a:r>
            <a:endParaRPr lang="en-US" altLang="sk-SK" dirty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29</a:t>
            </a:fld>
            <a:endParaRPr lang="sk-SK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63" y="4556599"/>
            <a:ext cx="1828800" cy="32861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31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r="7539" b="4851"/>
          <a:stretch/>
        </p:blipFill>
        <p:spPr bwMode="auto">
          <a:xfrm>
            <a:off x="1744111" y="1904151"/>
            <a:ext cx="4845108" cy="24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Personalizované</a:t>
            </a:r>
            <a:r>
              <a:rPr lang="sk-SK" b="1" dirty="0" smtClean="0"/>
              <a:t> </a:t>
            </a:r>
            <a:r>
              <a:rPr lang="sk-SK" dirty="0" smtClean="0"/>
              <a:t>odporúčanie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ichal Kompa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267201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181600" y="1143000"/>
            <a:ext cx="4047200" cy="2819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Michal Kompan\AppData\Local\Microsoft\Windows\Temporary Internet Files\Content.IE5\NRT88WZ2\MC90043388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04" y="1752600"/>
            <a:ext cx="910064" cy="9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l Kompan\AppData\Local\Microsoft\Windows\Temporary Internet Files\Content.IE5\Y12C1RVP\MC9004136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45" y="1472038"/>
            <a:ext cx="1123121" cy="7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1594"/>
            <a:ext cx="992010" cy="6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chal Kompan\AppData\Local\Microsoft\Windows\Temporary Internet Files\Content.IE5\Y12C1RVP\MC90034909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86" y="2144702"/>
            <a:ext cx="96170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chal Kompan\AppData\Local\Microsoft\Windows\Temporary Internet Files\Content.IE5\OSGPSKI2\MC90041748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05" y="2746363"/>
            <a:ext cx="663014" cy="7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436" r="47800" b="27500"/>
          <a:stretch/>
        </p:blipFill>
        <p:spPr bwMode="auto">
          <a:xfrm>
            <a:off x="7374746" y="4260376"/>
            <a:ext cx="3187195" cy="206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Users\Michal Kompan\AppData\Local\Microsoft\Windows\Temporary Internet Files\Content.IE5\Z5M4IN5G\MC900431617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93" y="135496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-Up Arrow 4"/>
          <p:cNvSpPr/>
          <p:nvPr/>
        </p:nvSpPr>
        <p:spPr>
          <a:xfrm rot="5400000">
            <a:off x="3162300" y="4648200"/>
            <a:ext cx="1447800" cy="1524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554610" y="5496708"/>
            <a:ext cx="836790" cy="675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sk-SK" dirty="0" err="1" smtClean="0"/>
              <a:t>verage</a:t>
            </a:r>
            <a:r>
              <a:rPr lang="sk-SK" dirty="0" smtClean="0"/>
              <a:t> </a:t>
            </a:r>
            <a:r>
              <a:rPr lang="sk-SK" dirty="0" err="1"/>
              <a:t>Precision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30</a:t>
            </a:fld>
            <a:endParaRPr lang="sk-SK"/>
          </a:p>
        </p:txBody>
      </p:sp>
      <p:pic>
        <p:nvPicPr>
          <p:cNvPr id="6" name="Picture 5" descr="C:\Users\croft\Desktop\chap8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402321"/>
            <a:ext cx="6608136" cy="405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548312"/>
            <a:ext cx="7419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884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Mean </a:t>
            </a:r>
            <a:r>
              <a:rPr lang="sk-SK" sz="4000" dirty="0" err="1" smtClean="0"/>
              <a:t>Average</a:t>
            </a:r>
            <a:r>
              <a:rPr lang="sk-SK" sz="4000" dirty="0" smtClean="0"/>
              <a:t> </a:t>
            </a:r>
            <a:r>
              <a:rPr lang="sk-SK" sz="4000" dirty="0" err="1" smtClean="0"/>
              <a:t>Precision</a:t>
            </a:r>
            <a:r>
              <a:rPr lang="en-US" sz="4000" dirty="0" smtClean="0"/>
              <a:t> (=</a:t>
            </a:r>
            <a:r>
              <a:rPr lang="en-US" sz="4000" dirty="0" err="1" smtClean="0"/>
              <a:t>rôzne</a:t>
            </a:r>
            <a:r>
              <a:rPr lang="en-US" sz="4000" dirty="0" smtClean="0"/>
              <a:t> </a:t>
            </a:r>
            <a:r>
              <a:rPr lang="en-US" sz="4000" dirty="0" err="1" smtClean="0"/>
              <a:t>dlhé</a:t>
            </a:r>
            <a:r>
              <a:rPr lang="en-US" sz="4000" dirty="0" smtClean="0"/>
              <a:t> </a:t>
            </a:r>
            <a:r>
              <a:rPr lang="en-US" sz="4000" dirty="0" err="1" smtClean="0"/>
              <a:t>výsledky</a:t>
            </a:r>
            <a:r>
              <a:rPr lang="en-US" sz="4000" dirty="0" smtClean="0"/>
              <a:t>)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31</a:t>
            </a:fld>
            <a:endParaRPr lang="sk-SK"/>
          </a:p>
        </p:txBody>
      </p:sp>
      <p:pic>
        <p:nvPicPr>
          <p:cNvPr id="6" name="Picture 5" descr="C:\Users\croft\Desktop\chap8-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81" y="1946217"/>
            <a:ext cx="446563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81567"/>
            <a:ext cx="76850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264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dirty="0"/>
              <a:t>Mean </a:t>
            </a:r>
            <a:r>
              <a:rPr lang="en-US" altLang="sk-SK" dirty="0" smtClean="0"/>
              <a:t>Average Precision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relevantný</a:t>
            </a:r>
            <a:r>
              <a:rPr lang="en-US" dirty="0" smtClean="0"/>
              <a:t> document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odporúčaný</a:t>
            </a:r>
            <a:r>
              <a:rPr lang="en-US" dirty="0" smtClean="0"/>
              <a:t>, </a:t>
            </a:r>
            <a:r>
              <a:rPr lang="en-US" dirty="0" err="1" smtClean="0"/>
              <a:t>predpokladáme</a:t>
            </a:r>
            <a:r>
              <a:rPr lang="en-US" dirty="0" smtClean="0"/>
              <a:t> </a:t>
            </a:r>
            <a:r>
              <a:rPr lang="en-US" dirty="0" err="1" smtClean="0"/>
              <a:t>že</a:t>
            </a:r>
            <a:r>
              <a:rPr lang="en-US" dirty="0" smtClean="0"/>
              <a:t> Precision </a:t>
            </a:r>
            <a:r>
              <a:rPr lang="en-US" dirty="0" err="1" smtClean="0"/>
              <a:t>daného</a:t>
            </a:r>
            <a:r>
              <a:rPr lang="en-US" dirty="0" smtClean="0"/>
              <a:t> </a:t>
            </a:r>
            <a:r>
              <a:rPr lang="en-US" dirty="0" err="1" smtClean="0"/>
              <a:t>dokumentu</a:t>
            </a:r>
            <a:r>
              <a:rPr lang="en-US" dirty="0" smtClean="0"/>
              <a:t> je 0</a:t>
            </a:r>
            <a:endParaRPr lang="en-US" dirty="0"/>
          </a:p>
          <a:p>
            <a:r>
              <a:rPr lang="en-US" dirty="0"/>
              <a:t>MAP is macro-averaging: </a:t>
            </a:r>
            <a:r>
              <a:rPr lang="en-US" dirty="0" err="1" smtClean="0"/>
              <a:t>každý</a:t>
            </a:r>
            <a:r>
              <a:rPr lang="en-US" dirty="0" smtClean="0"/>
              <a:t> </a:t>
            </a:r>
            <a:r>
              <a:rPr lang="en-US" dirty="0" err="1" smtClean="0"/>
              <a:t>zoznam</a:t>
            </a:r>
            <a:r>
              <a:rPr lang="en-US" dirty="0" smtClean="0"/>
              <a:t> </a:t>
            </a:r>
            <a:r>
              <a:rPr lang="en-US" dirty="0" err="1" smtClean="0"/>
              <a:t>zaváži</a:t>
            </a:r>
            <a:r>
              <a:rPr lang="en-US" dirty="0" smtClean="0"/>
              <a:t> </a:t>
            </a:r>
            <a:r>
              <a:rPr lang="en-US" dirty="0" err="1" smtClean="0"/>
              <a:t>rovnako</a:t>
            </a:r>
            <a:endParaRPr lang="en-US" dirty="0"/>
          </a:p>
          <a:p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používaná</a:t>
            </a:r>
            <a:r>
              <a:rPr lang="en-US" dirty="0" smtClean="0"/>
              <a:t> </a:t>
            </a:r>
            <a:r>
              <a:rPr lang="en-US" dirty="0" err="1" smtClean="0"/>
              <a:t>metrika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vyhľadávaní</a:t>
            </a:r>
            <a:endParaRPr lang="en-US" dirty="0"/>
          </a:p>
          <a:p>
            <a:r>
              <a:rPr lang="en-US" dirty="0" smtClean="0"/>
              <a:t>Je </a:t>
            </a:r>
            <a:r>
              <a:rPr lang="en-US" dirty="0" err="1" smtClean="0"/>
              <a:t>dobrá</a:t>
            </a:r>
            <a:r>
              <a:rPr lang="en-US" dirty="0" smtClean="0"/>
              <a:t> pre Web?</a:t>
            </a:r>
            <a:endParaRPr lang="en-US" dirty="0"/>
          </a:p>
          <a:p>
            <a:pPr lvl="1"/>
            <a:r>
              <a:rPr lang="en-US" dirty="0"/>
              <a:t>MAP </a:t>
            </a:r>
            <a:r>
              <a:rPr lang="en-US" dirty="0" err="1" smtClean="0"/>
              <a:t>predpokladá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používateľ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zaujíma</a:t>
            </a:r>
            <a:r>
              <a:rPr lang="en-US" dirty="0" smtClean="0"/>
              <a:t> o </a:t>
            </a:r>
            <a:r>
              <a:rPr lang="en-US" dirty="0" err="1" smtClean="0"/>
              <a:t>veľa</a:t>
            </a:r>
            <a:r>
              <a:rPr lang="en-US" dirty="0" smtClean="0"/>
              <a:t> </a:t>
            </a:r>
            <a:r>
              <a:rPr lang="en-US" dirty="0" err="1" smtClean="0"/>
              <a:t>relevantných</a:t>
            </a:r>
            <a:r>
              <a:rPr lang="en-US" dirty="0" smtClean="0"/>
              <a:t> </a:t>
            </a:r>
            <a:r>
              <a:rPr lang="en-US" dirty="0" err="1" smtClean="0"/>
              <a:t>dokumentov</a:t>
            </a:r>
            <a:endParaRPr lang="en-US" dirty="0"/>
          </a:p>
          <a:p>
            <a:pPr lvl="1"/>
            <a:endParaRPr lang="en-US" dirty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7173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Prečo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iba</a:t>
            </a:r>
            <a:r>
              <a:rPr lang="en-US" dirty="0" smtClean="0"/>
              <a:t> Accuracy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vytvoriť</a:t>
            </a:r>
            <a:r>
              <a:rPr lang="en-US" dirty="0" smtClean="0"/>
              <a:t> 99.9999</a:t>
            </a:r>
            <a:r>
              <a:rPr lang="en-US" dirty="0"/>
              <a:t>% accurate </a:t>
            </a:r>
            <a:r>
              <a:rPr lang="en-US" dirty="0" smtClean="0"/>
              <a:t>odporúčač “</a:t>
            </a:r>
            <a:r>
              <a:rPr lang="sk-SK" dirty="0" smtClean="0"/>
              <a:t>on a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budget</a:t>
            </a:r>
            <a:r>
              <a:rPr lang="en-US" dirty="0" smtClean="0"/>
              <a:t>”</a:t>
            </a:r>
            <a:r>
              <a:rPr lang="sk-SK" dirty="0" smtClean="0"/>
              <a:t>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566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Precision</a:t>
            </a:r>
            <a:r>
              <a:rPr lang="sk-SK" dirty="0"/>
              <a:t>, </a:t>
            </a:r>
            <a:r>
              <a:rPr lang="sk-SK" dirty="0" err="1"/>
              <a:t>Recall</a:t>
            </a:r>
            <a:r>
              <a:rPr lang="sk-SK" dirty="0"/>
              <a:t> and </a:t>
            </a:r>
            <a:r>
              <a:rPr lang="sk-SK" dirty="0" err="1"/>
              <a:t>Accuracy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27*17 documents = 459 ( 1 </a:t>
            </a:r>
            <a:r>
              <a:rPr lang="en-US" dirty="0" err="1" smtClean="0"/>
              <a:t>dokument</a:t>
            </a:r>
            <a:r>
              <a:rPr lang="en-US" dirty="0" smtClean="0"/>
              <a:t> v </a:t>
            </a:r>
            <a:r>
              <a:rPr lang="en-US" dirty="0" err="1" smtClean="0"/>
              <a:t>kolekcii</a:t>
            </a:r>
            <a:r>
              <a:rPr lang="en-US" dirty="0" smtClean="0"/>
              <a:t> je </a:t>
            </a:r>
            <a:r>
              <a:rPr lang="en-US" dirty="0" err="1" smtClean="0"/>
              <a:t>relevantný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Odporúčaný</a:t>
            </a:r>
            <a:r>
              <a:rPr lang="en-US" dirty="0" smtClean="0"/>
              <a:t> 1 document – non-relevant </a:t>
            </a:r>
          </a:p>
          <a:p>
            <a:r>
              <a:rPr lang="en-US" dirty="0" err="1" smtClean="0"/>
              <a:t>tp</a:t>
            </a:r>
            <a:r>
              <a:rPr lang="en-US" dirty="0" smtClean="0"/>
              <a:t>=0, </a:t>
            </a:r>
            <a:r>
              <a:rPr lang="en-US" dirty="0" err="1" smtClean="0"/>
              <a:t>fp</a:t>
            </a:r>
            <a:r>
              <a:rPr lang="en-US" dirty="0" smtClean="0"/>
              <a:t>= 1, </a:t>
            </a:r>
            <a:r>
              <a:rPr lang="en-US" dirty="0" err="1" smtClean="0"/>
              <a:t>tn</a:t>
            </a:r>
            <a:r>
              <a:rPr lang="en-US" dirty="0" smtClean="0"/>
              <a:t>=459-2, </a:t>
            </a:r>
            <a:r>
              <a:rPr lang="en-US" dirty="0" err="1" smtClean="0"/>
              <a:t>fn</a:t>
            </a:r>
            <a:r>
              <a:rPr lang="en-US" dirty="0" smtClean="0"/>
              <a:t>=1</a:t>
            </a:r>
          </a:p>
          <a:p>
            <a:endParaRPr lang="en-US" dirty="0" smtClean="0"/>
          </a:p>
          <a:p>
            <a:r>
              <a:rPr lang="en-US" dirty="0" smtClean="0"/>
              <a:t>Precision= </a:t>
            </a:r>
            <a:r>
              <a:rPr lang="en-US" dirty="0" err="1" smtClean="0"/>
              <a:t>tp</a:t>
            </a:r>
            <a:r>
              <a:rPr lang="en-US" dirty="0" smtClean="0"/>
              <a:t>/(</a:t>
            </a:r>
            <a:r>
              <a:rPr lang="en-US" dirty="0" err="1" smtClean="0"/>
              <a:t>tp+fp</a:t>
            </a:r>
            <a:r>
              <a:rPr lang="en-US" dirty="0" smtClean="0"/>
              <a:t>) = 0/1= 0 </a:t>
            </a:r>
          </a:p>
          <a:p>
            <a:r>
              <a:rPr lang="en-US" dirty="0" smtClean="0"/>
              <a:t>Recall= </a:t>
            </a:r>
            <a:r>
              <a:rPr lang="en-US" dirty="0" err="1"/>
              <a:t>tp</a:t>
            </a:r>
            <a:r>
              <a:rPr lang="en-US" dirty="0"/>
              <a:t>/(</a:t>
            </a:r>
            <a:r>
              <a:rPr lang="en-US" dirty="0" err="1" smtClean="0"/>
              <a:t>tp+fn</a:t>
            </a:r>
            <a:r>
              <a:rPr lang="en-US" dirty="0" smtClean="0"/>
              <a:t>)= 0/1= 0</a:t>
            </a:r>
          </a:p>
          <a:p>
            <a:r>
              <a:rPr lang="en-US" dirty="0" smtClean="0"/>
              <a:t>Accuracy= </a:t>
            </a:r>
            <a:r>
              <a:rPr lang="sk-SK" dirty="0"/>
              <a:t>(</a:t>
            </a:r>
            <a:r>
              <a:rPr lang="sk-SK" dirty="0" err="1"/>
              <a:t>tp</a:t>
            </a:r>
            <a:r>
              <a:rPr lang="sk-SK" dirty="0"/>
              <a:t> + </a:t>
            </a:r>
            <a:r>
              <a:rPr lang="sk-SK" dirty="0" err="1"/>
              <a:t>tn</a:t>
            </a:r>
            <a:r>
              <a:rPr lang="sk-SK" dirty="0"/>
              <a:t>) / ( </a:t>
            </a:r>
            <a:r>
              <a:rPr lang="sk-SK" dirty="0" err="1"/>
              <a:t>tp</a:t>
            </a:r>
            <a:r>
              <a:rPr lang="sk-SK" dirty="0"/>
              <a:t> + </a:t>
            </a:r>
            <a:r>
              <a:rPr lang="sk-SK" dirty="0" err="1"/>
              <a:t>fp</a:t>
            </a:r>
            <a:r>
              <a:rPr lang="sk-SK" dirty="0"/>
              <a:t> + </a:t>
            </a:r>
            <a:r>
              <a:rPr lang="sk-SK" dirty="0" err="1"/>
              <a:t>fn</a:t>
            </a:r>
            <a:r>
              <a:rPr lang="sk-SK" dirty="0"/>
              <a:t> + </a:t>
            </a:r>
            <a:r>
              <a:rPr lang="sk-SK" dirty="0" err="1"/>
              <a:t>tn</a:t>
            </a:r>
            <a:r>
              <a:rPr lang="sk-SK" dirty="0" smtClean="0"/>
              <a:t>)</a:t>
            </a:r>
            <a:r>
              <a:rPr lang="en-US" dirty="0" smtClean="0"/>
              <a:t> = 457/459= 0.996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664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Precision</a:t>
            </a:r>
            <a:r>
              <a:rPr lang="sk-SK" dirty="0"/>
              <a:t>/</a:t>
            </a:r>
            <a:r>
              <a:rPr lang="sk-SK" dirty="0" err="1"/>
              <a:t>Recall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Aký</a:t>
            </a:r>
            <a:r>
              <a:rPr lang="en-US" dirty="0" smtClean="0"/>
              <a:t> je Recall </a:t>
            </a:r>
            <a:r>
              <a:rPr lang="en-US" dirty="0" err="1" smtClean="0"/>
              <a:t>odporúčania</a:t>
            </a:r>
            <a:r>
              <a:rPr lang="en-US" dirty="0" smtClean="0"/>
              <a:t>, ked </a:t>
            </a:r>
            <a:r>
              <a:rPr lang="en-US" dirty="0" err="1" smtClean="0"/>
              <a:t>odporučíte</a:t>
            </a:r>
            <a:r>
              <a:rPr lang="en-US" dirty="0" smtClean="0"/>
              <a:t> </a:t>
            </a:r>
            <a:r>
              <a:rPr lang="en-US" dirty="0" err="1" smtClean="0"/>
              <a:t>všetky</a:t>
            </a:r>
            <a:r>
              <a:rPr lang="en-US" dirty="0" smtClean="0"/>
              <a:t> </a:t>
            </a:r>
            <a:r>
              <a:rPr lang="en-US" dirty="0" err="1" smtClean="0"/>
              <a:t>dokumenty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 err="1" smtClean="0"/>
              <a:t>Dostanete</a:t>
            </a:r>
            <a:r>
              <a:rPr lang="en-US" dirty="0" smtClean="0"/>
              <a:t> </a:t>
            </a:r>
            <a:r>
              <a:rPr lang="en-US" dirty="0" err="1" smtClean="0"/>
              <a:t>vysoký</a:t>
            </a:r>
            <a:r>
              <a:rPr lang="en-US" dirty="0" smtClean="0"/>
              <a:t> Recall (ale </a:t>
            </a:r>
            <a:r>
              <a:rPr lang="en-US" dirty="0" err="1" smtClean="0"/>
              <a:t>nízku</a:t>
            </a:r>
            <a:r>
              <a:rPr lang="en-US" dirty="0" smtClean="0"/>
              <a:t> Precision)!</a:t>
            </a:r>
            <a:endParaRPr lang="en-US" dirty="0"/>
          </a:p>
          <a:p>
            <a:r>
              <a:rPr lang="en-US" dirty="0" smtClean="0"/>
              <a:t>Recall je </a:t>
            </a:r>
            <a:r>
              <a:rPr lang="en-US" dirty="0" err="1" smtClean="0"/>
              <a:t>neklesajúca</a:t>
            </a:r>
            <a:r>
              <a:rPr lang="en-US" dirty="0" smtClean="0"/>
              <a:t> </a:t>
            </a:r>
            <a:r>
              <a:rPr lang="en-US" dirty="0" err="1" smtClean="0"/>
              <a:t>funkcia</a:t>
            </a:r>
            <a:r>
              <a:rPr lang="en-US" dirty="0" smtClean="0"/>
              <a:t> </a:t>
            </a:r>
            <a:r>
              <a:rPr lang="en-US" dirty="0" err="1" smtClean="0"/>
              <a:t>počtu</a:t>
            </a:r>
            <a:r>
              <a:rPr lang="en-US" dirty="0" smtClean="0"/>
              <a:t> </a:t>
            </a:r>
            <a:r>
              <a:rPr lang="en-US" dirty="0" err="1" smtClean="0"/>
              <a:t>vrátených</a:t>
            </a:r>
            <a:r>
              <a:rPr lang="en-US" dirty="0" smtClean="0"/>
              <a:t> </a:t>
            </a:r>
            <a:r>
              <a:rPr lang="en-US" dirty="0" err="1" smtClean="0"/>
              <a:t>dokumentov</a:t>
            </a:r>
            <a:endParaRPr lang="en-US" dirty="0" smtClean="0"/>
          </a:p>
          <a:p>
            <a:r>
              <a:rPr lang="en-US" dirty="0" smtClean="0"/>
              <a:t>V “</a:t>
            </a:r>
            <a:r>
              <a:rPr lang="en-US" dirty="0" err="1" smtClean="0"/>
              <a:t>dobrom</a:t>
            </a:r>
            <a:r>
              <a:rPr lang="en-US" dirty="0" smtClean="0"/>
              <a:t>” </a:t>
            </a:r>
            <a:r>
              <a:rPr lang="en-US" dirty="0" err="1" smtClean="0"/>
              <a:t>systéme</a:t>
            </a:r>
            <a:r>
              <a:rPr lang="en-US" dirty="0" smtClean="0"/>
              <a:t>, Precision </a:t>
            </a:r>
            <a:r>
              <a:rPr lang="en-US" dirty="0" err="1" smtClean="0"/>
              <a:t>klesá</a:t>
            </a:r>
            <a:r>
              <a:rPr lang="en-US" dirty="0" smtClean="0"/>
              <a:t> </a:t>
            </a:r>
            <a:r>
              <a:rPr lang="en-US" dirty="0" err="1" smtClean="0"/>
              <a:t>ztaiaľ</a:t>
            </a:r>
            <a:r>
              <a:rPr lang="en-US" dirty="0" smtClean="0"/>
              <a:t> </a:t>
            </a: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odporúčaných</a:t>
            </a:r>
            <a:r>
              <a:rPr lang="en-US" dirty="0" smtClean="0"/>
              <a:t> </a:t>
            </a:r>
            <a:r>
              <a:rPr lang="en-US" dirty="0" err="1" smtClean="0"/>
              <a:t>dokumentov</a:t>
            </a:r>
            <a:r>
              <a:rPr lang="en-US" dirty="0" smtClean="0"/>
              <a:t> / Recall </a:t>
            </a:r>
            <a:r>
              <a:rPr lang="en-US" dirty="0" err="1" smtClean="0"/>
              <a:t>rastie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473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Problémy</a:t>
            </a:r>
            <a:r>
              <a:rPr lang="en-US" dirty="0" smtClean="0"/>
              <a:t> s P</a:t>
            </a:r>
            <a:r>
              <a:rPr lang="sk-SK" dirty="0" err="1" smtClean="0"/>
              <a:t>recision</a:t>
            </a:r>
            <a:r>
              <a:rPr lang="sk-SK" dirty="0" smtClean="0"/>
              <a:t>/</a:t>
            </a:r>
            <a:r>
              <a:rPr lang="en-US" dirty="0" err="1"/>
              <a:t>R</a:t>
            </a:r>
            <a:r>
              <a:rPr lang="sk-SK" dirty="0" err="1" smtClean="0"/>
              <a:t>ecall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Potrebné</a:t>
            </a:r>
            <a:r>
              <a:rPr lang="en-US" dirty="0" smtClean="0"/>
              <a:t> </a:t>
            </a:r>
            <a:r>
              <a:rPr lang="en-US" dirty="0" err="1" smtClean="0"/>
              <a:t>vyhodnocovať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veľkými</a:t>
            </a:r>
            <a:r>
              <a:rPr lang="en-US" dirty="0" smtClean="0"/>
              <a:t> </a:t>
            </a:r>
            <a:r>
              <a:rPr lang="en-US" dirty="0" err="1" smtClean="0"/>
              <a:t>kolekciami</a:t>
            </a:r>
            <a:endParaRPr lang="sk-SK" dirty="0"/>
          </a:p>
          <a:p>
            <a:r>
              <a:rPr lang="en-US" dirty="0" err="1" smtClean="0"/>
              <a:t>Potrebujete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reálne</a:t>
            </a:r>
            <a:r>
              <a:rPr lang="en-US" dirty="0" smtClean="0"/>
              <a:t>” </a:t>
            </a:r>
            <a:r>
              <a:rPr lang="en-US" dirty="0" err="1" smtClean="0"/>
              <a:t>hodnotenia</a:t>
            </a:r>
            <a:r>
              <a:rPr lang="en-US" dirty="0" smtClean="0"/>
              <a:t> </a:t>
            </a:r>
            <a:r>
              <a:rPr lang="en-US" dirty="0" err="1" smtClean="0"/>
              <a:t>ľudí</a:t>
            </a:r>
            <a:endParaRPr lang="en-US" dirty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využitie</a:t>
            </a:r>
            <a:r>
              <a:rPr lang="en-US" dirty="0" smtClean="0"/>
              <a:t> </a:t>
            </a:r>
            <a:r>
              <a:rPr lang="en-US" dirty="0" err="1" smtClean="0"/>
              <a:t>expertov</a:t>
            </a:r>
            <a:r>
              <a:rPr lang="en-US" dirty="0" smtClean="0"/>
              <a:t> je </a:t>
            </a:r>
            <a:r>
              <a:rPr lang="en-US" dirty="0" err="1" smtClean="0"/>
              <a:t>drahé</a:t>
            </a:r>
            <a:r>
              <a:rPr lang="en-US" dirty="0" smtClean="0"/>
              <a:t> a </a:t>
            </a:r>
            <a:r>
              <a:rPr lang="en-US" dirty="0" err="1" smtClean="0"/>
              <a:t>nekonzistentné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Hodnotenia</a:t>
            </a:r>
            <a:r>
              <a:rPr lang="en-US" dirty="0" smtClean="0"/>
              <a:t> </a:t>
            </a:r>
            <a:r>
              <a:rPr lang="en-US" dirty="0" err="1" smtClean="0"/>
              <a:t>musia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binárne</a:t>
            </a:r>
            <a:endParaRPr lang="en-US" dirty="0"/>
          </a:p>
          <a:p>
            <a:r>
              <a:rPr lang="en-US" dirty="0" err="1" smtClean="0"/>
              <a:t>Neobjektívna</a:t>
            </a:r>
            <a:r>
              <a:rPr lang="en-US" dirty="0" smtClean="0"/>
              <a:t> </a:t>
            </a:r>
            <a:r>
              <a:rPr lang="en-US" dirty="0" err="1" smtClean="0"/>
              <a:t>miera</a:t>
            </a:r>
            <a:r>
              <a:rPr lang="en-US" dirty="0" smtClean="0"/>
              <a:t> (collection/authorship)</a:t>
            </a:r>
            <a:endParaRPr lang="en-US" dirty="0"/>
          </a:p>
          <a:p>
            <a:pPr lvl="1"/>
            <a:r>
              <a:rPr lang="en-US" dirty="0" err="1" smtClean="0"/>
              <a:t>Málo</a:t>
            </a:r>
            <a:r>
              <a:rPr lang="en-US" dirty="0" smtClean="0"/>
              <a:t> </a:t>
            </a:r>
            <a:r>
              <a:rPr lang="en-US" dirty="0" err="1" smtClean="0"/>
              <a:t>prenositeľné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2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Kombinácia</a:t>
            </a:r>
            <a:r>
              <a:rPr lang="sk-SK" dirty="0" smtClean="0"/>
              <a:t>: </a:t>
            </a:r>
            <a:r>
              <a:rPr lang="sk-SK" dirty="0"/>
              <a:t>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Kombinácia</a:t>
            </a:r>
            <a:r>
              <a:rPr lang="en-US" dirty="0" smtClean="0"/>
              <a:t> </a:t>
            </a:r>
            <a:r>
              <a:rPr lang="en-US" dirty="0" err="1" smtClean="0"/>
              <a:t>zohľadňujúca</a:t>
            </a:r>
            <a:r>
              <a:rPr lang="en-US" dirty="0" smtClean="0"/>
              <a:t> precision/recall </a:t>
            </a:r>
            <a:r>
              <a:rPr lang="en-US" dirty="0"/>
              <a:t>tradeoff 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F-measure </a:t>
            </a:r>
            <a:r>
              <a:rPr lang="en-US" dirty="0"/>
              <a:t>(</a:t>
            </a:r>
            <a:r>
              <a:rPr lang="en-US" dirty="0" smtClean="0"/>
              <a:t>weighted </a:t>
            </a:r>
            <a:r>
              <a:rPr lang="sk-SK" dirty="0" err="1" smtClean="0"/>
              <a:t>harmonic</a:t>
            </a:r>
            <a:r>
              <a:rPr lang="sk-SK" dirty="0" smtClean="0"/>
              <a:t> </a:t>
            </a:r>
            <a:r>
              <a:rPr lang="sk-SK" dirty="0" err="1"/>
              <a:t>mean</a:t>
            </a:r>
            <a:r>
              <a:rPr lang="sk-SK" dirty="0" smtClean="0"/>
              <a:t>):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Štandardne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používa</a:t>
            </a:r>
            <a:r>
              <a:rPr lang="en-US" dirty="0" smtClean="0"/>
              <a:t> </a:t>
            </a:r>
            <a:r>
              <a:rPr lang="en-US" dirty="0" err="1" smtClean="0"/>
              <a:t>vyvážená</a:t>
            </a:r>
            <a:r>
              <a:rPr lang="en-US" dirty="0" smtClean="0"/>
              <a:t> </a:t>
            </a:r>
            <a:r>
              <a:rPr lang="en-US" i="1" dirty="0" smtClean="0"/>
              <a:t>F1 </a:t>
            </a:r>
            <a:r>
              <a:rPr lang="en-US" dirty="0"/>
              <a:t>measure</a:t>
            </a:r>
          </a:p>
          <a:p>
            <a:pPr lvl="1"/>
            <a:r>
              <a:rPr lang="en-US" dirty="0" smtClean="0"/>
              <a:t>i.e</a:t>
            </a:r>
            <a:r>
              <a:rPr lang="en-US" dirty="0"/>
              <a:t>., with β = 1 or α </a:t>
            </a:r>
            <a:r>
              <a:rPr lang="en-US" dirty="0" smtClean="0"/>
              <a:t>=1/2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37</a:t>
            </a:fld>
            <a:endParaRPr lang="sk-SK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726472" y="2679696"/>
          <a:ext cx="8739056" cy="209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Image" r:id="rId3" imgW="12888720" imgH="3110760" progId="Photoshop.Image.16">
                  <p:embed/>
                </p:oleObj>
              </mc:Choice>
              <mc:Fallback>
                <p:oleObj name="Image" r:id="rId3" imgW="12888720" imgH="3110760" progId="Photoshop.Image.16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6472" y="2679696"/>
                        <a:ext cx="8739056" cy="209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F_1 = 2 \cdot \frac{\mathrm{precision} \cdot \mathrm{recall}}{\mathrm{precision} + \mathrm{recall}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88" y="5568783"/>
            <a:ext cx="3307308" cy="6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61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vs. Recall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rôznych</a:t>
            </a:r>
            <a:r>
              <a:rPr lang="en-US" dirty="0" smtClean="0"/>
              <a:t> </a:t>
            </a:r>
            <a:r>
              <a:rPr lang="en-US" dirty="0" err="1" smtClean="0"/>
              <a:t>úrovniach</a:t>
            </a:r>
            <a:r>
              <a:rPr lang="en-US" dirty="0" smtClean="0"/>
              <a:t> Recall (levels </a:t>
            </a:r>
            <a:r>
              <a:rPr lang="en-US" dirty="0"/>
              <a:t>of recall</a:t>
            </a:r>
            <a:r>
              <a:rPr lang="en-US" dirty="0" smtClean="0"/>
              <a:t>) –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vrátených</a:t>
            </a:r>
            <a:r>
              <a:rPr lang="en-US" dirty="0" smtClean="0"/>
              <a:t> </a:t>
            </a:r>
            <a:r>
              <a:rPr lang="en-US" dirty="0" err="1" smtClean="0"/>
              <a:t>dokumentov</a:t>
            </a:r>
            <a:r>
              <a:rPr lang="en-US" dirty="0" smtClean="0"/>
              <a:t>, </a:t>
            </a:r>
            <a:r>
              <a:rPr lang="en-US" dirty="0" err="1" smtClean="0"/>
              <a:t>môžeme</a:t>
            </a:r>
            <a:r>
              <a:rPr lang="en-US" dirty="0" smtClean="0"/>
              <a:t> </a:t>
            </a:r>
            <a:r>
              <a:rPr lang="en-US" dirty="0" err="1" smtClean="0"/>
              <a:t>vypočítať</a:t>
            </a:r>
            <a:r>
              <a:rPr lang="en-US" dirty="0" smtClean="0"/>
              <a:t> </a:t>
            </a:r>
            <a:r>
              <a:rPr lang="sk-SK" i="1" dirty="0" err="1" smtClean="0"/>
              <a:t>precision-recall</a:t>
            </a:r>
            <a:r>
              <a:rPr lang="sk-SK" i="1" dirty="0" smtClean="0"/>
              <a:t> </a:t>
            </a:r>
            <a:r>
              <a:rPr lang="en-US" i="1" dirty="0" err="1" smtClean="0"/>
              <a:t>krivku</a:t>
            </a:r>
            <a:r>
              <a:rPr lang="sk-SK" i="1" dirty="0" smtClean="0"/>
              <a:t>.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2882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dirty="0"/>
              <a:t>A precision-recall </a:t>
            </a:r>
            <a:r>
              <a:rPr lang="en-US" altLang="sk-SK" dirty="0" err="1" smtClean="0"/>
              <a:t>krivka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39</a:t>
            </a:fld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79" y="1690688"/>
            <a:ext cx="6970041" cy="48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7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en-US" sz="1600" dirty="0"/>
              <a:t>David Goldberg, David Nichols, Brian M. Oki, and Douglas Terry. 1992. Using collaborative filtering to weave an information tapestry. </a:t>
            </a:r>
            <a:r>
              <a:rPr lang="en-US" sz="1600" i="1" dirty="0" err="1"/>
              <a:t>Commun</a:t>
            </a:r>
            <a:r>
              <a:rPr lang="en-US" sz="1600" i="1" dirty="0"/>
              <a:t>. ACM</a:t>
            </a:r>
            <a:r>
              <a:rPr lang="en-US" sz="1600" dirty="0"/>
              <a:t> 35, 12 (December 1992), 61-70.</a:t>
            </a:r>
            <a:endParaRPr lang="sk-SK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16319" r="33626" b="2604"/>
          <a:stretch/>
        </p:blipFill>
        <p:spPr bwMode="auto">
          <a:xfrm>
            <a:off x="3425520" y="116632"/>
            <a:ext cx="5210481" cy="59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Ohodnotené</a:t>
            </a:r>
            <a:r>
              <a:rPr lang="en-US" dirty="0" smtClean="0"/>
              <a:t> </a:t>
            </a:r>
            <a:r>
              <a:rPr lang="en-US" dirty="0" err="1" smtClean="0"/>
              <a:t>zoznamy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3" descr="C:\Documents and Settings\sjavanma.UCI-ICS\Desktop\Yahoo-Toyota-Query.bmp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 bwMode="auto">
          <a:xfrm>
            <a:off x="2813050" y="1299369"/>
            <a:ext cx="6451600" cy="546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03740" y="2992248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k-SK" sz="1400" b="1" dirty="0">
                <a:latin typeface="Calibri" panose="020F0502020204030204" pitchFamily="34" charset="0"/>
              </a:rPr>
              <a:t>fair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503740" y="3101786"/>
            <a:ext cx="533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7037140" y="3558986"/>
            <a:ext cx="533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13340" y="3406586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k-SK" sz="1400" b="1">
                <a:latin typeface="Calibri" panose="020F0502020204030204" pitchFamily="34" charset="0"/>
              </a:rPr>
              <a:t>fair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13340" y="4016186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k-SK" sz="1400" b="1">
                <a:latin typeface="Calibri" panose="020F0502020204030204" pitchFamily="34" charset="0"/>
              </a:rPr>
              <a:t>Good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341940" y="4168586"/>
            <a:ext cx="533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411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Discounted</a:t>
            </a:r>
            <a:r>
              <a:rPr lang="sk-SK" dirty="0"/>
              <a:t> </a:t>
            </a:r>
            <a:r>
              <a:rPr lang="sk-SK" dirty="0" err="1"/>
              <a:t>Cumulative</a:t>
            </a:r>
            <a:r>
              <a:rPr lang="sk-SK" dirty="0"/>
              <a:t> </a:t>
            </a:r>
            <a:r>
              <a:rPr lang="sk-SK" dirty="0" err="1"/>
              <a:t>Gain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k-SK" dirty="0" err="1" smtClean="0"/>
              <a:t>Populárna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miera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pri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vyhodnocovaní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vyhľadávania</a:t>
            </a:r>
            <a:r>
              <a:rPr lang="en-US" altLang="sk-SK" dirty="0" smtClean="0"/>
              <a:t> a </a:t>
            </a:r>
            <a:r>
              <a:rPr lang="en-US" altLang="sk-SK" dirty="0" err="1" smtClean="0"/>
              <a:t>príbuzných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úloh</a:t>
            </a:r>
            <a:endParaRPr lang="en-US" altLang="sk-SK" dirty="0"/>
          </a:p>
          <a:p>
            <a:endParaRPr lang="en-US" altLang="sk-SK" dirty="0"/>
          </a:p>
          <a:p>
            <a:r>
              <a:rPr lang="en-US" altLang="sk-SK" dirty="0" err="1" smtClean="0"/>
              <a:t>Dva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predpoklady</a:t>
            </a:r>
            <a:r>
              <a:rPr lang="en-US" altLang="sk-SK" dirty="0" smtClean="0"/>
              <a:t>:</a:t>
            </a:r>
            <a:endParaRPr lang="en-US" altLang="sk-SK" dirty="0"/>
          </a:p>
          <a:p>
            <a:pPr lvl="1"/>
            <a:r>
              <a:rPr lang="en-US" altLang="sk-SK" sz="2800" dirty="0" err="1" smtClean="0"/>
              <a:t>Vysoko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relevantné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dokumenty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sú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viac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užitočné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ako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priemerne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relevantné</a:t>
            </a:r>
            <a:endParaRPr lang="en-US" altLang="sk-SK" sz="2800" dirty="0"/>
          </a:p>
          <a:p>
            <a:pPr lvl="1"/>
            <a:r>
              <a:rPr lang="en-US" altLang="sk-SK" sz="2800" dirty="0" err="1" smtClean="0"/>
              <a:t>Čím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nižšie</a:t>
            </a:r>
            <a:r>
              <a:rPr lang="en-US" altLang="sk-SK" sz="2800" dirty="0" smtClean="0"/>
              <a:t> je </a:t>
            </a:r>
            <a:r>
              <a:rPr lang="en-US" altLang="sk-SK" sz="2800" dirty="0" err="1" smtClean="0"/>
              <a:t>relevnantý</a:t>
            </a:r>
            <a:r>
              <a:rPr lang="en-US" altLang="sk-SK" sz="2800" dirty="0" smtClean="0"/>
              <a:t> document v </a:t>
            </a:r>
            <a:r>
              <a:rPr lang="en-US" altLang="sk-SK" sz="2800" dirty="0" err="1" smtClean="0"/>
              <a:t>zozname</a:t>
            </a:r>
            <a:r>
              <a:rPr lang="en-US" altLang="sk-SK" sz="2800" dirty="0" smtClean="0"/>
              <a:t>, </a:t>
            </a:r>
            <a:r>
              <a:rPr lang="en-US" altLang="sk-SK" sz="2800" dirty="0" err="1" smtClean="0"/>
              <a:t>tým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menej</a:t>
            </a:r>
            <a:r>
              <a:rPr lang="en-US" altLang="sk-SK" sz="2800" dirty="0" smtClean="0"/>
              <a:t> je </a:t>
            </a:r>
            <a:r>
              <a:rPr lang="en-US" altLang="sk-SK" sz="2800" dirty="0" err="1" smtClean="0"/>
              <a:t>užitočný</a:t>
            </a:r>
            <a:r>
              <a:rPr lang="en-US" altLang="sk-SK" sz="2800" dirty="0" smtClean="0"/>
              <a:t> pre </a:t>
            </a:r>
            <a:r>
              <a:rPr lang="en-US" altLang="sk-SK" sz="2800" dirty="0" err="1" smtClean="0"/>
              <a:t>používateľa</a:t>
            </a:r>
            <a:r>
              <a:rPr lang="en-US" altLang="sk-SK" sz="2800" dirty="0" smtClean="0"/>
              <a:t> (</a:t>
            </a:r>
            <a:r>
              <a:rPr lang="en-US" altLang="sk-SK" sz="2800" dirty="0" err="1" smtClean="0"/>
              <a:t>pretože</a:t>
            </a:r>
            <a:r>
              <a:rPr lang="en-US" altLang="sk-SK" sz="2800" dirty="0" smtClean="0"/>
              <a:t> je </a:t>
            </a:r>
            <a:r>
              <a:rPr lang="en-US" altLang="sk-SK" sz="2800" dirty="0" err="1" smtClean="0"/>
              <a:t>menej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pravdepodobné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že</a:t>
            </a:r>
            <a:r>
              <a:rPr lang="en-US" altLang="sk-SK" sz="2800" dirty="0" smtClean="0"/>
              <a:t> ho </a:t>
            </a:r>
            <a:r>
              <a:rPr lang="en-US" altLang="sk-SK" sz="2800" dirty="0" err="1" smtClean="0"/>
              <a:t>preskúma</a:t>
            </a:r>
            <a:r>
              <a:rPr lang="en-US" altLang="sk-SK" sz="2800" dirty="0" smtClean="0"/>
              <a:t>)</a:t>
            </a:r>
            <a:endParaRPr lang="en-US" altLang="sk-SK" sz="2800" dirty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2036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Discounted</a:t>
            </a:r>
            <a:r>
              <a:rPr lang="sk-SK" dirty="0"/>
              <a:t> </a:t>
            </a:r>
            <a:r>
              <a:rPr lang="sk-SK" dirty="0" err="1"/>
              <a:t>Cumulative</a:t>
            </a:r>
            <a:r>
              <a:rPr lang="sk-SK" dirty="0"/>
              <a:t> </a:t>
            </a:r>
            <a:r>
              <a:rPr lang="sk-SK" dirty="0" err="1"/>
              <a:t>Gain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k-SK" dirty="0" err="1" smtClean="0"/>
              <a:t>Využíva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ohodnotenú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relevanciu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ako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mieru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užitočnosti</a:t>
            </a:r>
            <a:r>
              <a:rPr lang="en-US" altLang="sk-SK" dirty="0" smtClean="0"/>
              <a:t> (</a:t>
            </a:r>
            <a:r>
              <a:rPr lang="en-US" altLang="sk-SK" i="1" dirty="0" smtClean="0"/>
              <a:t>gain)</a:t>
            </a:r>
            <a:endParaRPr lang="en-US" altLang="sk-SK" dirty="0"/>
          </a:p>
          <a:p>
            <a:r>
              <a:rPr lang="en-US" altLang="sk-SK" dirty="0" err="1" smtClean="0"/>
              <a:t>Zisk</a:t>
            </a:r>
            <a:r>
              <a:rPr lang="en-US" altLang="sk-SK" dirty="0" smtClean="0"/>
              <a:t> je </a:t>
            </a:r>
            <a:r>
              <a:rPr lang="en-US" altLang="sk-SK" dirty="0" err="1" smtClean="0"/>
              <a:t>akumulovaný</a:t>
            </a:r>
            <a:r>
              <a:rPr lang="en-US" altLang="sk-SK" dirty="0" smtClean="0"/>
              <a:t> od </a:t>
            </a:r>
            <a:r>
              <a:rPr lang="en-US" altLang="sk-SK" dirty="0" err="1" smtClean="0"/>
              <a:t>začiatku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zoznamu</a:t>
            </a:r>
            <a:r>
              <a:rPr lang="en-US" altLang="sk-SK" dirty="0" smtClean="0"/>
              <a:t> a je </a:t>
            </a:r>
            <a:r>
              <a:rPr lang="en-US" altLang="sk-SK" dirty="0" err="1" smtClean="0"/>
              <a:t>znižovaný</a:t>
            </a:r>
            <a:r>
              <a:rPr lang="en-US" altLang="sk-SK" dirty="0" smtClean="0"/>
              <a:t> (</a:t>
            </a:r>
            <a:r>
              <a:rPr lang="en-US" altLang="sk-SK" i="1" dirty="0" smtClean="0"/>
              <a:t>discounted)</a:t>
            </a:r>
            <a:r>
              <a:rPr lang="en-US" altLang="sk-SK" dirty="0" smtClean="0"/>
              <a:t>, </a:t>
            </a:r>
            <a:r>
              <a:rPr lang="en-US" altLang="sk-SK" dirty="0" err="1" smtClean="0"/>
              <a:t>na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nižších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pozíciách</a:t>
            </a:r>
            <a:endParaRPr lang="en-US" altLang="sk-SK" dirty="0"/>
          </a:p>
          <a:p>
            <a:r>
              <a:rPr lang="en-US" altLang="sk-SK" dirty="0" err="1" smtClean="0"/>
              <a:t>Typické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zníženie</a:t>
            </a:r>
            <a:r>
              <a:rPr lang="en-US" altLang="sk-SK" dirty="0" smtClean="0"/>
              <a:t> (discount) je </a:t>
            </a:r>
            <a:r>
              <a:rPr lang="en-US" altLang="sk-SK" dirty="0"/>
              <a:t>1/log</a:t>
            </a:r>
            <a:r>
              <a:rPr lang="en-US" altLang="sk-SK" i="1" dirty="0"/>
              <a:t> (rank)</a:t>
            </a:r>
            <a:endParaRPr lang="en-US" altLang="sk-SK" dirty="0"/>
          </a:p>
          <a:p>
            <a:pPr lvl="1"/>
            <a:r>
              <a:rPr lang="en-US" altLang="sk-SK" sz="2800" dirty="0" smtClean="0"/>
              <a:t>So </a:t>
            </a:r>
            <a:r>
              <a:rPr lang="en-US" altLang="sk-SK" sz="2800" dirty="0" err="1" smtClean="0"/>
              <a:t>základom</a:t>
            </a:r>
            <a:r>
              <a:rPr lang="en-US" altLang="sk-SK" sz="2800" dirty="0" smtClean="0"/>
              <a:t> 2</a:t>
            </a:r>
            <a:r>
              <a:rPr lang="en-US" altLang="sk-SK" sz="2800" dirty="0"/>
              <a:t>, </a:t>
            </a:r>
            <a:r>
              <a:rPr lang="en-US" altLang="sk-SK" sz="2800" dirty="0" smtClean="0"/>
              <a:t>je </a:t>
            </a:r>
            <a:r>
              <a:rPr lang="en-US" altLang="sk-SK" sz="2800" dirty="0" err="1" smtClean="0"/>
              <a:t>zníženie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na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pozícii</a:t>
            </a:r>
            <a:r>
              <a:rPr lang="en-US" altLang="sk-SK" sz="2800" dirty="0" smtClean="0"/>
              <a:t> 4 = </a:t>
            </a:r>
            <a:r>
              <a:rPr lang="en-US" altLang="sk-SK" sz="2800" dirty="0"/>
              <a:t>1/2, </a:t>
            </a:r>
            <a:r>
              <a:rPr lang="en-US" altLang="sk-SK" sz="2800" dirty="0" smtClean="0"/>
              <a:t>a </a:t>
            </a:r>
            <a:r>
              <a:rPr lang="en-US" altLang="sk-SK" sz="2800" dirty="0" err="1" smtClean="0"/>
              <a:t>na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pozícii</a:t>
            </a:r>
            <a:r>
              <a:rPr lang="en-US" altLang="sk-SK" sz="2800" dirty="0" smtClean="0"/>
              <a:t> </a:t>
            </a:r>
            <a:r>
              <a:rPr lang="en-US" altLang="sk-SK" sz="2800" dirty="0"/>
              <a:t>8 </a:t>
            </a:r>
            <a:r>
              <a:rPr lang="en-US" altLang="sk-SK" sz="2800" dirty="0" smtClean="0"/>
              <a:t>= 1/3</a:t>
            </a:r>
            <a:endParaRPr lang="en-US" altLang="sk-SK" sz="2800" i="1" dirty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4351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Sumár</a:t>
            </a:r>
            <a:r>
              <a:rPr lang="sk-SK" dirty="0" smtClean="0"/>
              <a:t>: </a:t>
            </a:r>
            <a:r>
              <a:rPr lang="sk-SK" dirty="0"/>
              <a:t>DCG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k-SK" dirty="0" err="1" smtClean="0"/>
              <a:t>Čo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ak</a:t>
            </a:r>
            <a:r>
              <a:rPr lang="en-US" altLang="sk-SK" dirty="0" smtClean="0"/>
              <a:t> je </a:t>
            </a:r>
            <a:r>
              <a:rPr lang="en-US" altLang="sk-SK" dirty="0" err="1" smtClean="0"/>
              <a:t>relevancia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hodnotí</a:t>
            </a:r>
            <a:r>
              <a:rPr lang="en-US" altLang="sk-SK" dirty="0" smtClean="0"/>
              <a:t> v </a:t>
            </a:r>
            <a:r>
              <a:rPr lang="en-US" altLang="sk-SK" dirty="0" err="1" smtClean="0"/>
              <a:t>škále</a:t>
            </a:r>
            <a:r>
              <a:rPr lang="en-US" altLang="sk-SK" dirty="0" smtClean="0"/>
              <a:t> [</a:t>
            </a:r>
            <a:r>
              <a:rPr lang="en-US" altLang="sk-SK" dirty="0"/>
              <a:t>0,r]? r&gt;2</a:t>
            </a:r>
          </a:p>
          <a:p>
            <a:r>
              <a:rPr lang="en-US" altLang="sk-SK" dirty="0"/>
              <a:t>Cumulative Gain (CG) </a:t>
            </a:r>
            <a:r>
              <a:rPr lang="en-US" altLang="sk-SK" dirty="0" err="1" smtClean="0"/>
              <a:t>na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pozícií</a:t>
            </a:r>
            <a:r>
              <a:rPr lang="en-US" altLang="sk-SK" dirty="0" smtClean="0"/>
              <a:t> n</a:t>
            </a:r>
            <a:endParaRPr lang="en-US" altLang="sk-SK" dirty="0"/>
          </a:p>
          <a:p>
            <a:pPr lvl="1"/>
            <a:r>
              <a:rPr lang="en-US" altLang="sk-SK" sz="2800" dirty="0" err="1" smtClean="0"/>
              <a:t>Nech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hodnotenia</a:t>
            </a:r>
            <a:r>
              <a:rPr lang="en-US" altLang="sk-SK" sz="2800" dirty="0" smtClean="0"/>
              <a:t> n </a:t>
            </a:r>
            <a:r>
              <a:rPr lang="en-US" altLang="sk-SK" sz="2800" dirty="0" err="1" smtClean="0"/>
              <a:t>dokumentov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sú</a:t>
            </a:r>
            <a:r>
              <a:rPr lang="en-US" altLang="sk-SK" sz="2800" dirty="0" smtClean="0"/>
              <a:t> </a:t>
            </a:r>
            <a:r>
              <a:rPr lang="en-US" altLang="sk-SK" sz="2800" dirty="0"/>
              <a:t>r</a:t>
            </a:r>
            <a:r>
              <a:rPr lang="en-US" altLang="sk-SK" sz="2800" baseline="-25000" dirty="0"/>
              <a:t>1</a:t>
            </a:r>
            <a:r>
              <a:rPr lang="en-US" altLang="sk-SK" sz="2800" dirty="0"/>
              <a:t>, r</a:t>
            </a:r>
            <a:r>
              <a:rPr lang="en-US" altLang="sk-SK" sz="2800" baseline="-25000" dirty="0"/>
              <a:t>2</a:t>
            </a:r>
            <a:r>
              <a:rPr lang="en-US" altLang="sk-SK" sz="2800" dirty="0"/>
              <a:t>, …</a:t>
            </a:r>
            <a:r>
              <a:rPr lang="en-US" altLang="sk-SK" sz="2800" dirty="0" err="1"/>
              <a:t>r</a:t>
            </a:r>
            <a:r>
              <a:rPr lang="en-US" altLang="sk-SK" sz="2800" baseline="-25000" dirty="0" err="1"/>
              <a:t>n</a:t>
            </a:r>
            <a:r>
              <a:rPr lang="en-US" altLang="sk-SK" sz="2800" dirty="0"/>
              <a:t> </a:t>
            </a:r>
            <a:r>
              <a:rPr lang="en-US" altLang="sk-SK" sz="2800" dirty="0" smtClean="0"/>
              <a:t>(</a:t>
            </a:r>
            <a:r>
              <a:rPr lang="en-US" altLang="sk-SK" sz="2800" dirty="0" err="1" smtClean="0"/>
              <a:t>usporiadaný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zoznam</a:t>
            </a:r>
            <a:r>
              <a:rPr lang="en-US" altLang="sk-SK" sz="2800" dirty="0" smtClean="0"/>
              <a:t>)</a:t>
            </a:r>
            <a:endParaRPr lang="en-US" altLang="sk-SK" sz="2800" dirty="0"/>
          </a:p>
          <a:p>
            <a:pPr lvl="1"/>
            <a:r>
              <a:rPr lang="en-US" altLang="sk-SK" sz="2800" dirty="0"/>
              <a:t>CG = r</a:t>
            </a:r>
            <a:r>
              <a:rPr lang="en-US" altLang="sk-SK" sz="2800" baseline="-25000" dirty="0"/>
              <a:t>1</a:t>
            </a:r>
            <a:r>
              <a:rPr lang="en-US" altLang="sk-SK" sz="2800" dirty="0"/>
              <a:t>+r</a:t>
            </a:r>
            <a:r>
              <a:rPr lang="en-US" altLang="sk-SK" sz="2800" baseline="-25000" dirty="0"/>
              <a:t>2</a:t>
            </a:r>
            <a:r>
              <a:rPr lang="en-US" altLang="sk-SK" sz="2800" dirty="0"/>
              <a:t>+…</a:t>
            </a:r>
            <a:r>
              <a:rPr lang="en-US" altLang="sk-SK" sz="2800" dirty="0" err="1"/>
              <a:t>r</a:t>
            </a:r>
            <a:r>
              <a:rPr lang="en-US" altLang="sk-SK" sz="2800" baseline="-25000" dirty="0" err="1"/>
              <a:t>n</a:t>
            </a:r>
            <a:endParaRPr lang="en-US" altLang="sk-SK" sz="2800" baseline="-25000" dirty="0"/>
          </a:p>
          <a:p>
            <a:r>
              <a:rPr lang="en-US" altLang="sk-SK" dirty="0"/>
              <a:t>Discounted Cumulative Gain (DCG) </a:t>
            </a:r>
            <a:r>
              <a:rPr lang="en-US" altLang="sk-SK" dirty="0" err="1" smtClean="0"/>
              <a:t>na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pozícií</a:t>
            </a:r>
            <a:r>
              <a:rPr lang="en-US" altLang="sk-SK" dirty="0" smtClean="0"/>
              <a:t> n</a:t>
            </a:r>
            <a:endParaRPr lang="en-US" altLang="sk-SK" dirty="0"/>
          </a:p>
          <a:p>
            <a:pPr lvl="1"/>
            <a:r>
              <a:rPr lang="en-US" altLang="sk-SK" sz="2800" dirty="0"/>
              <a:t>DCG = r</a:t>
            </a:r>
            <a:r>
              <a:rPr lang="en-US" altLang="sk-SK" sz="2800" baseline="-25000" dirty="0"/>
              <a:t>1</a:t>
            </a:r>
            <a:r>
              <a:rPr lang="en-US" altLang="sk-SK" sz="2800" dirty="0"/>
              <a:t> + r</a:t>
            </a:r>
            <a:r>
              <a:rPr lang="en-US" altLang="sk-SK" sz="2800" baseline="-25000" dirty="0"/>
              <a:t>2</a:t>
            </a:r>
            <a:r>
              <a:rPr lang="en-US" altLang="sk-SK" sz="2800" dirty="0"/>
              <a:t>/log</a:t>
            </a:r>
            <a:r>
              <a:rPr lang="en-US" altLang="sk-SK" sz="2800" baseline="-25000" dirty="0"/>
              <a:t>2</a:t>
            </a:r>
            <a:r>
              <a:rPr lang="en-US" altLang="sk-SK" sz="2800" dirty="0"/>
              <a:t>2 + r</a:t>
            </a:r>
            <a:r>
              <a:rPr lang="en-US" altLang="sk-SK" sz="2800" baseline="-25000" dirty="0"/>
              <a:t>3</a:t>
            </a:r>
            <a:r>
              <a:rPr lang="en-US" altLang="sk-SK" sz="2800" dirty="0"/>
              <a:t>/log</a:t>
            </a:r>
            <a:r>
              <a:rPr lang="en-US" altLang="sk-SK" sz="2800" baseline="-25000" dirty="0"/>
              <a:t>2</a:t>
            </a:r>
            <a:r>
              <a:rPr lang="en-US" altLang="sk-SK" sz="2800" dirty="0"/>
              <a:t>3 + … </a:t>
            </a:r>
            <a:r>
              <a:rPr lang="en-US" altLang="sk-SK" sz="2800" dirty="0" err="1"/>
              <a:t>r</a:t>
            </a:r>
            <a:r>
              <a:rPr lang="en-US" altLang="sk-SK" sz="2800" baseline="-25000" dirty="0" err="1"/>
              <a:t>n</a:t>
            </a:r>
            <a:r>
              <a:rPr lang="en-US" altLang="sk-SK" sz="2800" dirty="0"/>
              <a:t>/log</a:t>
            </a:r>
            <a:r>
              <a:rPr lang="en-US" altLang="sk-SK" sz="2800" baseline="-25000" dirty="0"/>
              <a:t>2</a:t>
            </a:r>
            <a:r>
              <a:rPr lang="en-US" altLang="sk-SK" sz="2800" dirty="0"/>
              <a:t>n</a:t>
            </a:r>
          </a:p>
          <a:p>
            <a:pPr lvl="2"/>
            <a:r>
              <a:rPr lang="en-US" altLang="sk-SK" dirty="0" err="1" smtClean="0"/>
              <a:t>Môžeme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použiť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akýkoľvek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základ</a:t>
            </a:r>
            <a:endParaRPr lang="en-US" altLang="sk-SK" dirty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43</a:t>
            </a:fld>
            <a:endParaRPr lang="sk-SK"/>
          </a:p>
        </p:txBody>
      </p:sp>
      <p:pic>
        <p:nvPicPr>
          <p:cNvPr id="9218" name="Picture 2" descr=" \mathrm{CG_{p}} = \sum_{i=1}^{p} rel_{i}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18" y="3271536"/>
            <a:ext cx="1924807" cy="8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48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Discounted</a:t>
            </a:r>
            <a:r>
              <a:rPr lang="sk-SK" dirty="0"/>
              <a:t> </a:t>
            </a:r>
            <a:r>
              <a:rPr lang="sk-SK" dirty="0" err="1"/>
              <a:t>Cumulative</a:t>
            </a:r>
            <a:r>
              <a:rPr lang="sk-SK" dirty="0"/>
              <a:t> </a:t>
            </a:r>
            <a:r>
              <a:rPr lang="sk-SK" dirty="0" err="1"/>
              <a:t>Gain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k-SK" i="1" dirty="0"/>
              <a:t>DCG</a:t>
            </a:r>
            <a:r>
              <a:rPr lang="en-US" altLang="sk-SK" dirty="0"/>
              <a:t> </a:t>
            </a:r>
            <a:r>
              <a:rPr lang="en-US" altLang="sk-SK" dirty="0" smtClean="0"/>
              <a:t>je </a:t>
            </a:r>
            <a:r>
              <a:rPr lang="en-US" altLang="sk-SK" dirty="0" err="1" smtClean="0"/>
              <a:t>celkový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zisk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akumulovaný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na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danej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pozícii</a:t>
            </a:r>
            <a:r>
              <a:rPr lang="en-US" altLang="sk-SK" dirty="0" smtClean="0"/>
              <a:t> </a:t>
            </a:r>
            <a:r>
              <a:rPr lang="en-US" altLang="sk-SK" i="1" dirty="0"/>
              <a:t>p</a:t>
            </a:r>
            <a:r>
              <a:rPr lang="en-US" altLang="sk-SK" dirty="0"/>
              <a:t>:</a:t>
            </a:r>
          </a:p>
          <a:p>
            <a:endParaRPr lang="en-US" altLang="sk-SK" dirty="0"/>
          </a:p>
          <a:p>
            <a:endParaRPr lang="en-US" altLang="sk-SK" sz="2400" dirty="0"/>
          </a:p>
          <a:p>
            <a:r>
              <a:rPr lang="en-US" altLang="sk-SK" dirty="0" err="1" smtClean="0"/>
              <a:t>Alternatíva</a:t>
            </a:r>
            <a:r>
              <a:rPr lang="en-US" altLang="sk-SK" dirty="0" smtClean="0"/>
              <a:t>:</a:t>
            </a:r>
            <a:endParaRPr lang="en-US" altLang="sk-SK" dirty="0"/>
          </a:p>
          <a:p>
            <a:endParaRPr lang="en-US" altLang="sk-SK" dirty="0"/>
          </a:p>
          <a:p>
            <a:endParaRPr lang="en-US" altLang="sk-SK" sz="2400" dirty="0"/>
          </a:p>
          <a:p>
            <a:pPr lvl="1"/>
            <a:r>
              <a:rPr lang="en-US" altLang="sk-SK" dirty="0" err="1" smtClean="0"/>
              <a:t>Zamerané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na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získanie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vysoko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relevantných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dokumentov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na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vrchole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zoznamu</a:t>
            </a:r>
            <a:endParaRPr lang="en-US" altLang="sk-SK" dirty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44</a:t>
            </a:fld>
            <a:endParaRPr lang="sk-SK"/>
          </a:p>
        </p:txBody>
      </p:sp>
      <p:pic>
        <p:nvPicPr>
          <p:cNvPr id="6" name="Picture 5" descr="TP_t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14" y="2541515"/>
            <a:ext cx="3895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14" y="3898711"/>
            <a:ext cx="3429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03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DCG </a:t>
            </a:r>
            <a:r>
              <a:rPr lang="en-US" dirty="0" err="1" smtClean="0"/>
              <a:t>Príklad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k-SK" dirty="0">
                <a:latin typeface="Arial" panose="020B0604020202020204" pitchFamily="34" charset="0"/>
              </a:rPr>
              <a:t>10 </a:t>
            </a:r>
            <a:r>
              <a:rPr lang="en-US" altLang="sk-SK" dirty="0" err="1" smtClean="0">
                <a:latin typeface="Arial" panose="020B0604020202020204" pitchFamily="34" charset="0"/>
              </a:rPr>
              <a:t>dokumentov</a:t>
            </a:r>
            <a:r>
              <a:rPr lang="en-US" altLang="sk-SK" dirty="0" smtClean="0">
                <a:latin typeface="Arial" panose="020B0604020202020204" pitchFamily="34" charset="0"/>
              </a:rPr>
              <a:t> </a:t>
            </a:r>
            <a:r>
              <a:rPr lang="en-US" altLang="sk-SK" dirty="0" err="1" smtClean="0">
                <a:latin typeface="Arial" panose="020B0604020202020204" pitchFamily="34" charset="0"/>
              </a:rPr>
              <a:t>ohodnotených</a:t>
            </a:r>
            <a:r>
              <a:rPr lang="en-US" altLang="sk-SK" dirty="0" smtClean="0">
                <a:latin typeface="Arial" panose="020B0604020202020204" pitchFamily="34" charset="0"/>
              </a:rPr>
              <a:t> </a:t>
            </a:r>
            <a:r>
              <a:rPr lang="en-US" altLang="sk-SK" dirty="0" err="1" smtClean="0">
                <a:latin typeface="Arial" panose="020B0604020202020204" pitchFamily="34" charset="0"/>
              </a:rPr>
              <a:t>na</a:t>
            </a:r>
            <a:r>
              <a:rPr lang="en-US" altLang="sk-SK" dirty="0" smtClean="0">
                <a:latin typeface="Arial" panose="020B0604020202020204" pitchFamily="34" charset="0"/>
              </a:rPr>
              <a:t> </a:t>
            </a:r>
            <a:r>
              <a:rPr lang="en-US" altLang="sk-SK" dirty="0">
                <a:latin typeface="Arial" panose="020B0604020202020204" pitchFamily="34" charset="0"/>
              </a:rPr>
              <a:t>0-3 </a:t>
            </a:r>
            <a:r>
              <a:rPr lang="en-US" altLang="sk-SK" dirty="0" err="1" smtClean="0">
                <a:latin typeface="Arial" panose="020B0604020202020204" pitchFamily="34" charset="0"/>
              </a:rPr>
              <a:t>škále</a:t>
            </a:r>
            <a:r>
              <a:rPr lang="en-US" altLang="sk-SK" dirty="0" smtClean="0">
                <a:latin typeface="Arial" panose="020B0604020202020204" pitchFamily="34" charset="0"/>
              </a:rPr>
              <a:t> </a:t>
            </a:r>
            <a:r>
              <a:rPr lang="en-US" altLang="sk-SK" dirty="0" err="1" smtClean="0">
                <a:latin typeface="Arial" panose="020B0604020202020204" pitchFamily="34" charset="0"/>
              </a:rPr>
              <a:t>relevancie</a:t>
            </a:r>
            <a:r>
              <a:rPr lang="en-US" altLang="sk-SK" dirty="0" smtClean="0">
                <a:latin typeface="Arial" panose="020B0604020202020204" pitchFamily="34" charset="0"/>
              </a:rPr>
              <a:t>: </a:t>
            </a:r>
            <a:endParaRPr lang="en-US" altLang="sk-SK" dirty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sk-SK" dirty="0">
                <a:latin typeface="Arial" panose="020B0604020202020204" pitchFamily="34" charset="0"/>
              </a:rPr>
              <a:t>3, 2, 3, 0, 0, 1, 2, 2, 3, 0</a:t>
            </a:r>
          </a:p>
          <a:p>
            <a:r>
              <a:rPr lang="en-US" altLang="sk-SK" dirty="0">
                <a:latin typeface="Arial" panose="020B0604020202020204" pitchFamily="34" charset="0"/>
              </a:rPr>
              <a:t>discounted gain: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sk-SK" dirty="0">
                <a:latin typeface="Arial" panose="020B0604020202020204" pitchFamily="34" charset="0"/>
              </a:rPr>
              <a:t>3, 2/1, 3/1.59, 0, 0, 1/2.59, 2/2.81, 2/3, 3/3.17, 0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sk-SK" dirty="0">
                <a:latin typeface="Arial" panose="020B0604020202020204" pitchFamily="34" charset="0"/>
              </a:rPr>
              <a:t>= 3, 2, 1.89, 0, 0, 0.39, 0.71, 0.67, 0.95, </a:t>
            </a:r>
            <a:r>
              <a:rPr lang="en-US" altLang="sk-SK" dirty="0" smtClean="0">
                <a:latin typeface="Arial" panose="020B0604020202020204" pitchFamily="34" charset="0"/>
              </a:rPr>
              <a:t>0</a:t>
            </a:r>
          </a:p>
          <a:p>
            <a:r>
              <a:rPr lang="en-US" altLang="sk-SK" dirty="0">
                <a:latin typeface="Arial" panose="020B0604020202020204" pitchFamily="34" charset="0"/>
              </a:rPr>
              <a:t>DCG: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sk-SK" dirty="0">
                <a:latin typeface="Arial" panose="020B0604020202020204" pitchFamily="34" charset="0"/>
              </a:rPr>
              <a:t>3, 5, 6.89, 6.89, 6.89, 7.28, 7.99, 8.66, 9.61, 9.61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sk-SK" dirty="0">
              <a:latin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45</a:t>
            </a:fld>
            <a:endParaRPr lang="sk-SK"/>
          </a:p>
        </p:txBody>
      </p:sp>
      <p:pic>
        <p:nvPicPr>
          <p:cNvPr id="6" name="Picture 5" descr="TP_t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89" y="5184047"/>
            <a:ext cx="3895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528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Sumár</a:t>
            </a:r>
            <a:r>
              <a:rPr lang="sk-SK" dirty="0" smtClean="0"/>
              <a:t>: </a:t>
            </a:r>
            <a:r>
              <a:rPr lang="sk-SK" dirty="0"/>
              <a:t>NDCG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k-SK" altLang="sk-SK" dirty="0" err="1" smtClean="0"/>
              <a:t>Normalized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Discounted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Cumulative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Gain</a:t>
            </a:r>
            <a:r>
              <a:rPr lang="sk-SK" altLang="sk-SK" dirty="0" smtClean="0"/>
              <a:t> (NDCG) na pozícii </a:t>
            </a:r>
            <a:r>
              <a:rPr lang="sk-SK" altLang="sk-SK" i="1" dirty="0" smtClean="0"/>
              <a:t>n</a:t>
            </a:r>
          </a:p>
          <a:p>
            <a:pPr lvl="1">
              <a:lnSpc>
                <a:spcPct val="80000"/>
              </a:lnSpc>
            </a:pPr>
            <a:r>
              <a:rPr lang="sk-SK" altLang="sk-SK" sz="2800" dirty="0" smtClean="0"/>
              <a:t>Normalizuj DCG na pozícii </a:t>
            </a:r>
            <a:r>
              <a:rPr lang="sk-SK" altLang="sk-SK" sz="2800" i="1" dirty="0" smtClean="0"/>
              <a:t>n</a:t>
            </a:r>
            <a:r>
              <a:rPr lang="sk-SK" altLang="sk-SK" sz="2800" dirty="0" smtClean="0"/>
              <a:t> hodnotou DCG na pozícii </a:t>
            </a:r>
            <a:r>
              <a:rPr lang="sk-SK" altLang="sk-SK" sz="2800" i="1" dirty="0" smtClean="0"/>
              <a:t>n</a:t>
            </a:r>
            <a:r>
              <a:rPr lang="sk-SK" altLang="sk-SK" sz="2800" dirty="0" smtClean="0"/>
              <a:t> ideálneho usporiadania</a:t>
            </a:r>
          </a:p>
          <a:p>
            <a:pPr lvl="1">
              <a:lnSpc>
                <a:spcPct val="80000"/>
              </a:lnSpc>
            </a:pPr>
            <a:r>
              <a:rPr lang="sk-SK" altLang="sk-SK" sz="2800" dirty="0" smtClean="0"/>
              <a:t>Ideálne usporiadanie vráti </a:t>
            </a:r>
            <a:r>
              <a:rPr lang="sk-SK" altLang="sk-SK" sz="2800" dirty="0" err="1" smtClean="0"/>
              <a:t>najskor</a:t>
            </a:r>
            <a:r>
              <a:rPr lang="sk-SK" altLang="sk-SK" sz="2800" dirty="0" smtClean="0"/>
              <a:t> dokumenty s najvyššou relevanciou</a:t>
            </a:r>
            <a:r>
              <a:rPr lang="en-US" altLang="sk-SK" sz="2800" dirty="0" smtClean="0"/>
              <a:t>, </a:t>
            </a:r>
            <a:r>
              <a:rPr lang="en-US" altLang="sk-SK" sz="2800" dirty="0" err="1" smtClean="0"/>
              <a:t>potom</a:t>
            </a:r>
            <a:r>
              <a:rPr lang="en-US" altLang="sk-SK" sz="2800" dirty="0" smtClean="0"/>
              <a:t> s </a:t>
            </a:r>
            <a:r>
              <a:rPr lang="en-US" altLang="sk-SK" sz="2800" dirty="0" err="1" smtClean="0"/>
              <a:t>nižšou</a:t>
            </a:r>
            <a:r>
              <a:rPr lang="en-US" altLang="sk-SK" sz="2800" dirty="0" smtClean="0"/>
              <a:t>… </a:t>
            </a:r>
            <a:endParaRPr lang="sk-SK" altLang="sk-SK" sz="2800" dirty="0" smtClean="0"/>
          </a:p>
          <a:p>
            <a:pPr>
              <a:lnSpc>
                <a:spcPct val="80000"/>
              </a:lnSpc>
            </a:pPr>
            <a:r>
              <a:rPr lang="en-US" altLang="sk-SK" sz="3200" dirty="0" err="1" smtClean="0"/>
              <a:t>Normalizácia</a:t>
            </a:r>
            <a:r>
              <a:rPr lang="en-US" altLang="sk-SK" sz="3200" dirty="0" smtClean="0"/>
              <a:t> je </a:t>
            </a:r>
            <a:r>
              <a:rPr lang="en-US" altLang="sk-SK" sz="3200" dirty="0" err="1" smtClean="0"/>
              <a:t>užitočná</a:t>
            </a:r>
            <a:r>
              <a:rPr lang="en-US" altLang="sk-SK" sz="3200" dirty="0" smtClean="0"/>
              <a:t> </a:t>
            </a:r>
            <a:r>
              <a:rPr lang="en-US" altLang="sk-SK" sz="3200" dirty="0" err="1" smtClean="0"/>
              <a:t>pri</a:t>
            </a:r>
            <a:r>
              <a:rPr lang="en-US" altLang="sk-SK" sz="3200" dirty="0" smtClean="0"/>
              <a:t> </a:t>
            </a:r>
            <a:r>
              <a:rPr lang="en-US" altLang="sk-SK" sz="3200" dirty="0" err="1" smtClean="0"/>
              <a:t>rôzne</a:t>
            </a:r>
            <a:r>
              <a:rPr lang="en-US" altLang="sk-SK" sz="3200" dirty="0" smtClean="0"/>
              <a:t> “</a:t>
            </a:r>
            <a:r>
              <a:rPr lang="en-US" altLang="sk-SK" sz="3200" dirty="0" err="1" smtClean="0"/>
              <a:t>veľkých</a:t>
            </a:r>
            <a:r>
              <a:rPr lang="en-US" altLang="sk-SK" sz="3200" dirty="0" smtClean="0"/>
              <a:t>” </a:t>
            </a:r>
            <a:r>
              <a:rPr lang="en-US" altLang="sk-SK" sz="3200" dirty="0" err="1" smtClean="0"/>
              <a:t>výsledkoch</a:t>
            </a:r>
            <a:endParaRPr lang="sk-SK" altLang="sk-SK" sz="3200" dirty="0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k-SK" altLang="sk-SK" dirty="0" smtClean="0"/>
          </a:p>
          <a:p>
            <a:pPr>
              <a:lnSpc>
                <a:spcPct val="80000"/>
              </a:lnSpc>
            </a:pPr>
            <a:r>
              <a:rPr lang="sk-SK" altLang="sk-SK" dirty="0" smtClean="0"/>
              <a:t>NDCG </a:t>
            </a:r>
            <a:r>
              <a:rPr lang="en-US" altLang="sk-SK" dirty="0" err="1" smtClean="0"/>
              <a:t>populárna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pri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vyhodnocovaí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vyhľadávania</a:t>
            </a:r>
            <a:endParaRPr lang="sk-SK" altLang="sk-SK" dirty="0" smtClean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46</a:t>
            </a:fld>
            <a:endParaRPr lang="sk-SK"/>
          </a:p>
        </p:txBody>
      </p:sp>
      <p:pic>
        <p:nvPicPr>
          <p:cNvPr id="10242" name="Picture 2" descr=" \mathrm{nDCG_{p}} = \frac{DCG_{p}}{IDCG_{p}}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97" y="726842"/>
            <a:ext cx="2604603" cy="7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87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NDCG - </a:t>
            </a:r>
            <a:r>
              <a:rPr lang="sk-SK" dirty="0" err="1"/>
              <a:t>Example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47</a:t>
            </a:fld>
            <a:endParaRPr lang="sk-SK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2788640" y="2012950"/>
          <a:ext cx="6934200" cy="23622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Ground Truth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Ranking Function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Ranking Function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Document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Document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Document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NDCG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GT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=1.00</a:t>
                      </a: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NDCG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RF1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=1.00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NDCG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RF2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=0.9203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4553940" y="4529138"/>
          <a:ext cx="3009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3" imgW="3009900" imgH="482600" progId="Equation.3">
                  <p:embed/>
                </p:oleObj>
              </mc:Choice>
              <mc:Fallback>
                <p:oleObj name="Equation" r:id="rId3" imgW="3009900" imgH="4826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940" y="4529138"/>
                        <a:ext cx="3009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4541240" y="5037138"/>
          <a:ext cx="3035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5" imgW="3035300" imgH="482600" progId="Equation.3">
                  <p:embed/>
                </p:oleObj>
              </mc:Choice>
              <mc:Fallback>
                <p:oleObj name="Equation" r:id="rId5" imgW="3035300" imgH="482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240" y="5037138"/>
                        <a:ext cx="3035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4534890" y="5519738"/>
          <a:ext cx="304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7" imgW="3048000" imgH="482600" progId="Equation.3">
                  <p:embed/>
                </p:oleObj>
              </mc:Choice>
              <mc:Fallback>
                <p:oleObj name="Equation" r:id="rId7" imgW="3048000" imgH="48260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890" y="5519738"/>
                        <a:ext cx="3048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5138140" y="6127750"/>
          <a:ext cx="184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9" imgW="1841500" imgH="228600" progId="Equation.3">
                  <p:embed/>
                </p:oleObj>
              </mc:Choice>
              <mc:Fallback>
                <p:oleObj name="Equation" r:id="rId9" imgW="1841500" imgH="228600" progId="Equation.3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140" y="6127750"/>
                        <a:ext cx="184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0140" y="1479550"/>
            <a:ext cx="287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sk-SK" dirty="0"/>
              <a:t>4 documents: d</a:t>
            </a:r>
            <a:r>
              <a:rPr lang="en-US" altLang="sk-SK" baseline="-25000" dirty="0"/>
              <a:t>1</a:t>
            </a:r>
            <a:r>
              <a:rPr lang="en-US" altLang="sk-SK" dirty="0"/>
              <a:t>, d</a:t>
            </a:r>
            <a:r>
              <a:rPr lang="en-US" altLang="sk-SK" baseline="-25000" dirty="0"/>
              <a:t>2</a:t>
            </a:r>
            <a:r>
              <a:rPr lang="en-US" altLang="sk-SK" dirty="0"/>
              <a:t>, d</a:t>
            </a:r>
            <a:r>
              <a:rPr lang="en-US" altLang="sk-SK" baseline="-25000" dirty="0"/>
              <a:t>3</a:t>
            </a:r>
            <a:r>
              <a:rPr lang="en-US" altLang="sk-SK" dirty="0"/>
              <a:t>, d</a:t>
            </a:r>
            <a:r>
              <a:rPr lang="en-US" altLang="sk-SK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3334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NDCG - </a:t>
            </a:r>
            <a:r>
              <a:rPr lang="sk-SK" dirty="0" err="1"/>
              <a:t>Example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D1, D2, D3, D4, D5, D6</a:t>
            </a:r>
          </a:p>
          <a:p>
            <a:r>
              <a:rPr lang="en-US" dirty="0" smtClean="0"/>
              <a:t>User rating: 3, 2, 3, 0, 1, 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iDCG</a:t>
            </a:r>
            <a:r>
              <a:rPr lang="en-US" dirty="0" smtClean="0"/>
              <a:t>= 3, 3, 2, 2, 1, 0   -&gt; </a:t>
            </a:r>
            <a:r>
              <a:rPr lang="en-US" dirty="0" err="1" smtClean="0"/>
              <a:t>iDCG</a:t>
            </a:r>
            <a:r>
              <a:rPr lang="en-US" dirty="0" smtClean="0"/>
              <a:t>=8.69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48</a:t>
            </a:fld>
            <a:endParaRPr lang="sk-SK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407277" y="1333849"/>
          <a:ext cx="2195475" cy="2777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Image" r:id="rId4" imgW="4063320" imgH="5142600" progId="Photoshop.Image.16">
                  <p:embed/>
                </p:oleObj>
              </mc:Choice>
              <mc:Fallback>
                <p:oleObj name="Image" r:id="rId4" imgW="4063320" imgH="5142600" progId="Photoshop.Image.16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7277" y="1333849"/>
                        <a:ext cx="2195475" cy="2777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212588" y="2876549"/>
            <a:ext cx="6590919" cy="552451"/>
            <a:chOff x="1212588" y="2876549"/>
            <a:chExt cx="6590919" cy="552451"/>
          </a:xfrm>
        </p:grpSpPr>
        <p:pic>
          <p:nvPicPr>
            <p:cNvPr id="12290" name="Picture 2" descr=" \mathrm{CG_{6}} = \sum_{i=1}^{6} rel_{i} = 3 + 2 + 3 + 0 + 1 + 2 =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588" y="2876549"/>
              <a:ext cx="3571875" cy="552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858277" y="2968108"/>
              <a:ext cx="2945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(order does not affects score)</a:t>
              </a:r>
            </a:p>
          </p:txBody>
        </p:sp>
      </p:grpSp>
      <p:pic>
        <p:nvPicPr>
          <p:cNvPr id="12292" name="Picture 4" descr=" \mathrm{DCG_{6}} = rel_{1} + \sum_{i=2}^{6} \frac{rel_{i}}{\log_{2}i} = 3 + (2 + 1.892 + 0 + 0.431 + 0.774) = 8.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88" y="3527966"/>
            <a:ext cx="56959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 \mathrm{nDCG_{6}} = \frac{DCG_{6}}{IDCG_{6}} = \frac{8.10}{8.69} = 0.932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88" y="5354132"/>
            <a:ext cx="28003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60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Mean</a:t>
            </a:r>
            <a:r>
              <a:rPr lang="sk-SK" dirty="0"/>
              <a:t> </a:t>
            </a:r>
            <a:r>
              <a:rPr lang="sk-SK" dirty="0" err="1"/>
              <a:t>Reciprocal</a:t>
            </a:r>
            <a:r>
              <a:rPr lang="sk-SK" dirty="0"/>
              <a:t> </a:t>
            </a:r>
            <a:r>
              <a:rPr lang="sk-SK" dirty="0" err="1" smtClean="0"/>
              <a:t>Rank</a:t>
            </a:r>
            <a:r>
              <a:rPr lang="en-US" dirty="0" smtClean="0"/>
              <a:t> (</a:t>
            </a:r>
            <a:r>
              <a:rPr lang="en-US" dirty="0" err="1" smtClean="0"/>
              <a:t>zaujíma</a:t>
            </a:r>
            <a:r>
              <a:rPr lang="en-US" dirty="0" smtClean="0"/>
              <a:t> </a:t>
            </a:r>
            <a:r>
              <a:rPr lang="en-US" dirty="0" err="1" smtClean="0"/>
              <a:t>nás</a:t>
            </a:r>
            <a:r>
              <a:rPr lang="en-US" dirty="0" smtClean="0"/>
              <a:t> hit)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k-SK" sz="2600" dirty="0" err="1" smtClean="0"/>
              <a:t>Zohľadni</a:t>
            </a:r>
            <a:r>
              <a:rPr lang="en-US" altLang="sk-SK" sz="2600" dirty="0" smtClean="0"/>
              <a:t> </a:t>
            </a:r>
            <a:r>
              <a:rPr lang="en-US" altLang="sk-SK" sz="2600" dirty="0" err="1" smtClean="0"/>
              <a:t>pozíciu</a:t>
            </a:r>
            <a:r>
              <a:rPr lang="en-US" altLang="sk-SK" sz="2600" dirty="0" smtClean="0"/>
              <a:t> </a:t>
            </a:r>
            <a:r>
              <a:rPr lang="en-US" altLang="sk-SK" sz="2600" dirty="0"/>
              <a:t>K, </a:t>
            </a:r>
            <a:r>
              <a:rPr lang="en-US" altLang="sk-SK" sz="2600" dirty="0" err="1" smtClean="0"/>
              <a:t>prvého</a:t>
            </a:r>
            <a:r>
              <a:rPr lang="en-US" altLang="sk-SK" sz="2600" dirty="0" smtClean="0"/>
              <a:t> </a:t>
            </a:r>
            <a:r>
              <a:rPr lang="en-US" altLang="sk-SK" sz="2600" dirty="0" err="1" smtClean="0"/>
              <a:t>relevantného</a:t>
            </a:r>
            <a:r>
              <a:rPr lang="en-US" altLang="sk-SK" sz="2600" dirty="0" smtClean="0"/>
              <a:t> </a:t>
            </a:r>
            <a:r>
              <a:rPr lang="en-US" altLang="sk-SK" sz="2600" dirty="0" err="1" smtClean="0"/>
              <a:t>hitu</a:t>
            </a:r>
            <a:endParaRPr lang="en-US" altLang="sk-SK" sz="2600" dirty="0"/>
          </a:p>
          <a:p>
            <a:endParaRPr lang="en-US" altLang="sk-SK" dirty="0" smtClean="0"/>
          </a:p>
          <a:p>
            <a:endParaRPr lang="en-US" altLang="sk-SK" dirty="0" smtClean="0"/>
          </a:p>
          <a:p>
            <a:r>
              <a:rPr lang="en-US" altLang="sk-SK" dirty="0" smtClean="0"/>
              <a:t>Reciprocal </a:t>
            </a:r>
            <a:r>
              <a:rPr lang="en-US" altLang="sk-SK" dirty="0"/>
              <a:t>Rank score =</a:t>
            </a:r>
          </a:p>
          <a:p>
            <a:pPr>
              <a:buNone/>
            </a:pPr>
            <a:endParaRPr lang="en-US" altLang="sk-SK" dirty="0"/>
          </a:p>
          <a:p>
            <a:r>
              <a:rPr lang="en-US" altLang="sk-SK" dirty="0"/>
              <a:t>MRR </a:t>
            </a:r>
            <a:r>
              <a:rPr lang="en-US" altLang="sk-SK" dirty="0" smtClean="0"/>
              <a:t>je </a:t>
            </a:r>
            <a:r>
              <a:rPr lang="en-US" altLang="sk-SK" dirty="0" err="1" smtClean="0"/>
              <a:t>priemer</a:t>
            </a:r>
            <a:r>
              <a:rPr lang="en-US" altLang="sk-SK" dirty="0" smtClean="0"/>
              <a:t> RR </a:t>
            </a:r>
            <a:r>
              <a:rPr lang="en-US" altLang="sk-SK" dirty="0" err="1" smtClean="0"/>
              <a:t>cez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viac</a:t>
            </a:r>
            <a:r>
              <a:rPr lang="en-US" altLang="sk-SK" dirty="0" smtClean="0"/>
              <a:t> </a:t>
            </a:r>
            <a:r>
              <a:rPr lang="en-US" altLang="sk-SK" dirty="0" err="1" smtClean="0"/>
              <a:t>odporúčaní</a:t>
            </a:r>
            <a:r>
              <a:rPr lang="en-US" altLang="sk-SK" dirty="0" smtClean="0"/>
              <a:t>  </a:t>
            </a:r>
            <a:endParaRPr lang="en-US" altLang="sk-SK" dirty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49</a:t>
            </a:fld>
            <a:endParaRPr lang="sk-SK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68146"/>
              </p:ext>
            </p:extLst>
          </p:nvPr>
        </p:nvGraphicFramePr>
        <p:xfrm>
          <a:off x="4648200" y="3092450"/>
          <a:ext cx="476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3" imgW="190417" imgH="393529" progId="Equation.3">
                  <p:embed/>
                </p:oleObj>
              </mc:Choice>
              <mc:Fallback>
                <p:oleObj name="Equation" r:id="rId3" imgW="190417" imgH="393529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92450"/>
                        <a:ext cx="4762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020777" y="4884709"/>
          <a:ext cx="2717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Image" r:id="rId5" imgW="2717280" imgH="977760" progId="Photoshop.Image.16">
                  <p:embed/>
                </p:oleObj>
              </mc:Choice>
              <mc:Fallback>
                <p:oleObj name="Image" r:id="rId5" imgW="2717280" imgH="977760" progId="Photoshop.Image.16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777" y="4884709"/>
                        <a:ext cx="27178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415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Vstupy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</a:p>
          <a:p>
            <a:r>
              <a:rPr lang="sk-SK" dirty="0" smtClean="0"/>
              <a:t>Prepojenia</a:t>
            </a:r>
          </a:p>
          <a:p>
            <a:r>
              <a:rPr lang="sk-SK" dirty="0" smtClean="0"/>
              <a:t>Správanie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11413" r="21182"/>
          <a:stretch/>
        </p:blipFill>
        <p:spPr bwMode="auto">
          <a:xfrm>
            <a:off x="6312024" y="1340769"/>
            <a:ext cx="3380792" cy="259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LinkedIn Social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504303"/>
            <a:ext cx="3528392" cy="32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8" t="44565" r="10166" b="25906"/>
          <a:stretch/>
        </p:blipFill>
        <p:spPr bwMode="auto">
          <a:xfrm>
            <a:off x="6456041" y="4360236"/>
            <a:ext cx="2544417" cy="216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Mean</a:t>
            </a:r>
            <a:r>
              <a:rPr lang="sk-SK" dirty="0"/>
              <a:t> </a:t>
            </a:r>
            <a:r>
              <a:rPr lang="sk-SK" dirty="0" err="1"/>
              <a:t>Reciprocal</a:t>
            </a:r>
            <a:r>
              <a:rPr lang="sk-SK" dirty="0"/>
              <a:t> </a:t>
            </a:r>
            <a:r>
              <a:rPr lang="sk-SK" dirty="0" err="1"/>
              <a:t>Rank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mean reciprocal rank </a:t>
            </a:r>
            <a:r>
              <a:rPr lang="en-US" dirty="0" smtClean="0"/>
              <a:t>(</a:t>
            </a:r>
            <a:r>
              <a:rPr lang="en-US" dirty="0"/>
              <a:t>1/3 + 1/2 + 1)/3 = 11/18 or about 0.61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50</a:t>
            </a:fld>
            <a:endParaRPr lang="sk-SK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092666" y="1894048"/>
          <a:ext cx="6246813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Image" r:id="rId3" imgW="6247440" imgH="1574280" progId="Photoshop.Image.16">
                  <p:embed/>
                </p:oleObj>
              </mc:Choice>
              <mc:Fallback>
                <p:oleObj name="Image" r:id="rId3" imgW="6247440" imgH="1574280" progId="Photoshop.Image.16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666" y="1894048"/>
                        <a:ext cx="6246813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4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Mean</a:t>
            </a:r>
            <a:r>
              <a:rPr lang="sk-SK" dirty="0"/>
              <a:t> </a:t>
            </a:r>
            <a:r>
              <a:rPr lang="sk-SK" dirty="0" err="1"/>
              <a:t>Reciprocal</a:t>
            </a:r>
            <a:r>
              <a:rPr lang="sk-SK" dirty="0"/>
              <a:t> </a:t>
            </a:r>
            <a:r>
              <a:rPr lang="sk-SK" dirty="0" err="1"/>
              <a:t>Rank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mean reciprocal rank </a:t>
            </a:r>
            <a:r>
              <a:rPr lang="en-US" dirty="0" smtClean="0"/>
              <a:t>(</a:t>
            </a:r>
            <a:r>
              <a:rPr lang="en-US" dirty="0"/>
              <a:t>1/3 + 1/2 + 1)/3 = 11/18 or about 0.61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CA10-5EC5-4932-8674-7FB33953B500}" type="datetime11">
              <a:rPr lang="sk-SK" smtClean="0"/>
              <a:t>08:21:05</a:t>
            </a:fld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D1E9-8DE0-49F4-BBD4-7F003DB3F5F3}" type="slidenum">
              <a:rPr lang="sk-SK" smtClean="0"/>
              <a:t>51</a:t>
            </a:fld>
            <a:endParaRPr lang="sk-SK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092666" y="1894048"/>
          <a:ext cx="6246813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Image" r:id="rId3" imgW="6247440" imgH="1574280" progId="Photoshop.Image.16">
                  <p:embed/>
                </p:oleObj>
              </mc:Choice>
              <mc:Fallback>
                <p:oleObj name="Image" r:id="rId3" imgW="6247440" imgH="1574280" progId="Photoshop.Image.16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666" y="1894048"/>
                        <a:ext cx="6246813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- </a:t>
            </a:r>
            <a:r>
              <a:rPr lang="en-US" dirty="0" err="1" smtClean="0"/>
              <a:t>vyhodnotenie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50000" r="37432" b="22495"/>
          <a:stretch/>
        </p:blipFill>
        <p:spPr bwMode="auto">
          <a:xfrm>
            <a:off x="2110393" y="1690688"/>
            <a:ext cx="67160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3"/>
          <p:cNvSpPr/>
          <p:nvPr/>
        </p:nvSpPr>
        <p:spPr>
          <a:xfrm>
            <a:off x="2279576" y="2708920"/>
            <a:ext cx="671600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9652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ďalej	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Accuracy</a:t>
            </a:r>
            <a:r>
              <a:rPr lang="sk-SK" dirty="0" smtClean="0"/>
              <a:t> </a:t>
            </a:r>
            <a:r>
              <a:rPr lang="sk-SK" dirty="0" err="1" smtClean="0"/>
              <a:t>evaluatinon</a:t>
            </a:r>
            <a:r>
              <a:rPr lang="sk-SK" dirty="0" smtClean="0"/>
              <a:t> </a:t>
            </a:r>
            <a:r>
              <a:rPr lang="sk-SK" dirty="0" err="1" smtClean="0"/>
              <a:t>metrics</a:t>
            </a:r>
            <a:endParaRPr lang="sk-SK" dirty="0"/>
          </a:p>
          <a:p>
            <a:r>
              <a:rPr lang="sk-SK" dirty="0" err="1" smtClean="0"/>
              <a:t>Diversity</a:t>
            </a:r>
            <a:endParaRPr lang="sk-SK" dirty="0" smtClean="0"/>
          </a:p>
          <a:p>
            <a:r>
              <a:rPr lang="sk-SK" dirty="0" err="1" smtClean="0"/>
              <a:t>Explaining</a:t>
            </a:r>
            <a:r>
              <a:rPr lang="sk-SK" dirty="0" smtClean="0"/>
              <a:t> </a:t>
            </a:r>
            <a:r>
              <a:rPr lang="sk-SK" dirty="0" err="1" smtClean="0"/>
              <a:t>recommendations</a:t>
            </a:r>
            <a:endParaRPr lang="sk-SK" dirty="0" smtClean="0"/>
          </a:p>
          <a:p>
            <a:r>
              <a:rPr lang="sk-SK" dirty="0" err="1" smtClean="0"/>
              <a:t>Recommender</a:t>
            </a:r>
            <a:r>
              <a:rPr lang="sk-SK" dirty="0" smtClean="0"/>
              <a:t> </a:t>
            </a:r>
            <a:r>
              <a:rPr lang="sk-SK" dirty="0" err="1" smtClean="0"/>
              <a:t>evaluation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Netfilx</a:t>
            </a:r>
            <a:r>
              <a:rPr lang="sk-SK" dirty="0" smtClean="0"/>
              <a:t>, MovieLens, </a:t>
            </a:r>
            <a:r>
              <a:rPr lang="sk-SK" dirty="0" err="1" smtClean="0"/>
              <a:t>BookCrossing</a:t>
            </a:r>
            <a:r>
              <a:rPr lang="sk-SK" dirty="0" smtClean="0"/>
              <a:t>, Yahoo!, </a:t>
            </a:r>
            <a:r>
              <a:rPr lang="sk-SK" dirty="0" err="1" smtClean="0"/>
              <a:t>Jester</a:t>
            </a:r>
            <a:r>
              <a:rPr lang="sk-SK" dirty="0" smtClean="0"/>
              <a:t>, Last.fm, SME, </a:t>
            </a:r>
            <a:r>
              <a:rPr lang="sk-SK" dirty="0" err="1" smtClean="0"/>
              <a:t>CoMoDa</a:t>
            </a:r>
            <a:r>
              <a:rPr lang="sk-SK" dirty="0" smtClean="0"/>
              <a:t>, DBLP, </a:t>
            </a:r>
            <a:r>
              <a:rPr lang="sk-SK" dirty="0" err="1" smtClean="0"/>
              <a:t>Flixter</a:t>
            </a:r>
            <a:r>
              <a:rPr lang="sk-SK" dirty="0" smtClean="0"/>
              <a:t>, </a:t>
            </a:r>
            <a:r>
              <a:rPr lang="sk-SK" dirty="0" err="1" smtClean="0"/>
              <a:t>Plista</a:t>
            </a:r>
            <a:r>
              <a:rPr lang="sk-SK" dirty="0" smtClean="0"/>
              <a:t>, </a:t>
            </a:r>
            <a:r>
              <a:rPr lang="sk-SK" dirty="0" err="1" smtClean="0"/>
              <a:t>Citeulike</a:t>
            </a:r>
            <a:r>
              <a:rPr lang="sk-SK" dirty="0" smtClean="0"/>
              <a:t>, </a:t>
            </a:r>
            <a:r>
              <a:rPr lang="sk-SK" smtClean="0"/>
              <a:t>Mendeley 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21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ďalej	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Ranking</a:t>
            </a:r>
            <a:r>
              <a:rPr lang="sk-SK" dirty="0" smtClean="0"/>
              <a:t> </a:t>
            </a:r>
            <a:r>
              <a:rPr lang="sk-SK" dirty="0" err="1" smtClean="0"/>
              <a:t>measures</a:t>
            </a:r>
            <a:endParaRPr lang="sk-SK" dirty="0" smtClean="0"/>
          </a:p>
          <a:p>
            <a:pPr lvl="1"/>
            <a:r>
              <a:rPr lang="en-US" dirty="0"/>
              <a:t>Normalized Distance-based Performance </a:t>
            </a:r>
            <a:r>
              <a:rPr lang="en-US" dirty="0" smtClean="0"/>
              <a:t>Measure</a:t>
            </a:r>
            <a:endParaRPr lang="sk-SK" dirty="0" smtClean="0"/>
          </a:p>
          <a:p>
            <a:pPr lvl="1"/>
            <a:r>
              <a:rPr lang="en-US" dirty="0"/>
              <a:t>Normalized Cumulative Discounted </a:t>
            </a:r>
            <a:r>
              <a:rPr lang="en-US" dirty="0" smtClean="0"/>
              <a:t>Gain</a:t>
            </a:r>
            <a:endParaRPr lang="sk-SK" dirty="0" smtClean="0"/>
          </a:p>
          <a:p>
            <a:pPr lvl="1"/>
            <a:endParaRPr lang="sk-SK" dirty="0"/>
          </a:p>
          <a:p>
            <a:r>
              <a:rPr lang="sk-SK" dirty="0" err="1" smtClean="0"/>
              <a:t>Coverage</a:t>
            </a:r>
            <a:endParaRPr lang="sk-SK" dirty="0" smtClean="0"/>
          </a:p>
          <a:p>
            <a:pPr lvl="1"/>
            <a:r>
              <a:rPr lang="sk-SK" dirty="0" err="1" smtClean="0"/>
              <a:t>Item</a:t>
            </a:r>
            <a:r>
              <a:rPr lang="sk-SK" dirty="0" smtClean="0"/>
              <a:t> </a:t>
            </a:r>
            <a:r>
              <a:rPr lang="sk-SK" dirty="0" err="1" smtClean="0"/>
              <a:t>space</a:t>
            </a:r>
            <a:endParaRPr lang="sk-SK" dirty="0" smtClean="0"/>
          </a:p>
          <a:p>
            <a:pPr lvl="1"/>
            <a:r>
              <a:rPr lang="sk-SK" dirty="0" err="1" smtClean="0"/>
              <a:t>Users</a:t>
            </a:r>
            <a:r>
              <a:rPr lang="sk-SK" dirty="0"/>
              <a:t> </a:t>
            </a:r>
            <a:r>
              <a:rPr lang="sk-SK" dirty="0" err="1" smtClean="0"/>
              <a:t>space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Confidence</a:t>
            </a:r>
            <a:endParaRPr lang="sk-SK" dirty="0" smtClean="0"/>
          </a:p>
          <a:p>
            <a:pPr lvl="1"/>
            <a:r>
              <a:rPr lang="sk-SK" dirty="0" err="1" smtClean="0"/>
              <a:t>System</a:t>
            </a:r>
            <a:r>
              <a:rPr lang="sk-SK" dirty="0" smtClean="0"/>
              <a:t> trust in </a:t>
            </a:r>
            <a:r>
              <a:rPr lang="sk-SK" dirty="0" err="1" smtClean="0"/>
              <a:t>its</a:t>
            </a:r>
            <a:r>
              <a:rPr lang="sk-SK" dirty="0" smtClean="0"/>
              <a:t> </a:t>
            </a:r>
            <a:r>
              <a:rPr lang="sk-SK" dirty="0" err="1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ďalej	</a:t>
            </a:r>
            <a:r>
              <a:rPr lang="sk-SK" dirty="0" smtClean="0"/>
              <a:t>?</a:t>
            </a:r>
            <a:r>
              <a:rPr lang="en-US" dirty="0" smtClean="0"/>
              <a:t> </a:t>
            </a:r>
            <a:r>
              <a:rPr lang="sk-SK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Trust</a:t>
            </a:r>
          </a:p>
          <a:p>
            <a:pPr lvl="1"/>
            <a:r>
              <a:rPr lang="sk-SK" dirty="0" smtClean="0"/>
              <a:t>User trust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recommender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Novelty</a:t>
            </a:r>
            <a:endParaRPr lang="sk-SK" dirty="0" smtClean="0"/>
          </a:p>
          <a:p>
            <a:pPr lvl="1"/>
            <a:endParaRPr lang="sk-SK" dirty="0" smtClean="0"/>
          </a:p>
          <a:p>
            <a:r>
              <a:rPr lang="sk-SK" dirty="0" err="1" smtClean="0"/>
              <a:t>Serendipity</a:t>
            </a:r>
            <a:endParaRPr lang="sk-SK" dirty="0" smtClean="0"/>
          </a:p>
          <a:p>
            <a:pPr lvl="1"/>
            <a:r>
              <a:rPr lang="sk-SK" dirty="0" err="1" smtClean="0"/>
              <a:t>How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results</a:t>
            </a:r>
            <a:r>
              <a:rPr lang="sk-SK" dirty="0" smtClean="0"/>
              <a:t> are </a:t>
            </a:r>
            <a:r>
              <a:rPr lang="sk-SK" dirty="0" err="1" smtClean="0"/>
              <a:t>surprising</a:t>
            </a:r>
            <a:endParaRPr lang="sk-SK" dirty="0" smtClean="0"/>
          </a:p>
          <a:p>
            <a:pPr lvl="1"/>
            <a:endParaRPr lang="sk-SK" dirty="0"/>
          </a:p>
          <a:p>
            <a:r>
              <a:rPr lang="sk-SK" dirty="0" err="1" smtClean="0"/>
              <a:t>Diversity</a:t>
            </a:r>
            <a:endParaRPr lang="sk-SK" dirty="0" smtClean="0"/>
          </a:p>
          <a:p>
            <a:pPr lvl="1"/>
            <a:r>
              <a:rPr lang="sk-SK" dirty="0" err="1" smtClean="0"/>
              <a:t>Opposite</a:t>
            </a:r>
            <a:r>
              <a:rPr lang="sk-SK" dirty="0" smtClean="0"/>
              <a:t> to </a:t>
            </a:r>
            <a:r>
              <a:rPr lang="sk-SK" dirty="0" err="1" smtClean="0"/>
              <a:t>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30800" r="12838" b="41207"/>
          <a:stretch/>
        </p:blipFill>
        <p:spPr bwMode="auto">
          <a:xfrm>
            <a:off x="4943872" y="2152514"/>
            <a:ext cx="2264664" cy="6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56" y="472514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 dolu 3"/>
          <p:cNvSpPr/>
          <p:nvPr/>
        </p:nvSpPr>
        <p:spPr>
          <a:xfrm>
            <a:off x="4747183" y="2967672"/>
            <a:ext cx="2658043" cy="151216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Pridaj sa do skupiny</a:t>
            </a:r>
          </a:p>
        </p:txBody>
      </p:sp>
      <p:pic>
        <p:nvPicPr>
          <p:cNvPr id="3078" name="Picture 6" descr="http://www.vallistore.com/cars/wp-content/uploads/2012/08/smile-tri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659945"/>
            <a:ext cx="4680520" cy="46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30800" r="12838" b="41207"/>
          <a:stretch/>
        </p:blipFill>
        <p:spPr bwMode="auto">
          <a:xfrm>
            <a:off x="4953266" y="1524099"/>
            <a:ext cx="2264664" cy="6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50" y="587727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 dolu 3"/>
          <p:cNvSpPr/>
          <p:nvPr/>
        </p:nvSpPr>
        <p:spPr>
          <a:xfrm>
            <a:off x="4747183" y="2138158"/>
            <a:ext cx="2658043" cy="136285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Bolo by fajn keby SA pridal</a:t>
            </a:r>
          </a:p>
        </p:txBody>
      </p:sp>
      <p:pic>
        <p:nvPicPr>
          <p:cNvPr id="9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38" y="352884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2783632" y="4515670"/>
            <a:ext cx="131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kamaráti</a:t>
            </a:r>
          </a:p>
        </p:txBody>
      </p:sp>
      <p:sp>
        <p:nvSpPr>
          <p:cNvPr id="13" name="Šípka dolu 12"/>
          <p:cNvSpPr/>
          <p:nvPr/>
        </p:nvSpPr>
        <p:spPr>
          <a:xfrm>
            <a:off x="5014214" y="4515669"/>
            <a:ext cx="2142769" cy="12830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Pridaj sa do skupiny</a:t>
            </a:r>
          </a:p>
        </p:txBody>
      </p:sp>
      <p:sp>
        <p:nvSpPr>
          <p:cNvPr id="20" name="Voľná forma 19"/>
          <p:cNvSpPr/>
          <p:nvPr/>
        </p:nvSpPr>
        <p:spPr>
          <a:xfrm>
            <a:off x="4235003" y="3780843"/>
            <a:ext cx="1249251" cy="2667713"/>
          </a:xfrm>
          <a:custGeom>
            <a:avLst/>
            <a:gdLst>
              <a:gd name="connsiteX0" fmla="*/ 1249251 w 1249251"/>
              <a:gd name="connsiteY0" fmla="*/ 25758 h 2667713"/>
              <a:gd name="connsiteX1" fmla="*/ 1184857 w 1249251"/>
              <a:gd name="connsiteY1" fmla="*/ 12879 h 2667713"/>
              <a:gd name="connsiteX2" fmla="*/ 1133341 w 1249251"/>
              <a:gd name="connsiteY2" fmla="*/ 0 h 2667713"/>
              <a:gd name="connsiteX3" fmla="*/ 927279 w 1249251"/>
              <a:gd name="connsiteY3" fmla="*/ 12879 h 2667713"/>
              <a:gd name="connsiteX4" fmla="*/ 888643 w 1249251"/>
              <a:gd name="connsiteY4" fmla="*/ 25758 h 2667713"/>
              <a:gd name="connsiteX5" fmla="*/ 798491 w 1249251"/>
              <a:gd name="connsiteY5" fmla="*/ 51515 h 2667713"/>
              <a:gd name="connsiteX6" fmla="*/ 759854 w 1249251"/>
              <a:gd name="connsiteY6" fmla="*/ 77273 h 2667713"/>
              <a:gd name="connsiteX7" fmla="*/ 682581 w 1249251"/>
              <a:gd name="connsiteY7" fmla="*/ 103031 h 2667713"/>
              <a:gd name="connsiteX8" fmla="*/ 605308 w 1249251"/>
              <a:gd name="connsiteY8" fmla="*/ 128789 h 2667713"/>
              <a:gd name="connsiteX9" fmla="*/ 566671 w 1249251"/>
              <a:gd name="connsiteY9" fmla="*/ 141668 h 2667713"/>
              <a:gd name="connsiteX10" fmla="*/ 528034 w 1249251"/>
              <a:gd name="connsiteY10" fmla="*/ 154546 h 2667713"/>
              <a:gd name="connsiteX11" fmla="*/ 450761 w 1249251"/>
              <a:gd name="connsiteY11" fmla="*/ 231820 h 2667713"/>
              <a:gd name="connsiteX12" fmla="*/ 412124 w 1249251"/>
              <a:gd name="connsiteY12" fmla="*/ 270456 h 2667713"/>
              <a:gd name="connsiteX13" fmla="*/ 334851 w 1249251"/>
              <a:gd name="connsiteY13" fmla="*/ 309093 h 2667713"/>
              <a:gd name="connsiteX14" fmla="*/ 283336 w 1249251"/>
              <a:gd name="connsiteY14" fmla="*/ 386366 h 2667713"/>
              <a:gd name="connsiteX15" fmla="*/ 257578 w 1249251"/>
              <a:gd name="connsiteY15" fmla="*/ 425003 h 2667713"/>
              <a:gd name="connsiteX16" fmla="*/ 218941 w 1249251"/>
              <a:gd name="connsiteY16" fmla="*/ 463639 h 2667713"/>
              <a:gd name="connsiteX17" fmla="*/ 180305 w 1249251"/>
              <a:gd name="connsiteY17" fmla="*/ 540913 h 2667713"/>
              <a:gd name="connsiteX18" fmla="*/ 167426 w 1249251"/>
              <a:gd name="connsiteY18" fmla="*/ 579549 h 2667713"/>
              <a:gd name="connsiteX19" fmla="*/ 141668 w 1249251"/>
              <a:gd name="connsiteY19" fmla="*/ 618186 h 2667713"/>
              <a:gd name="connsiteX20" fmla="*/ 90153 w 1249251"/>
              <a:gd name="connsiteY20" fmla="*/ 721217 h 2667713"/>
              <a:gd name="connsiteX21" fmla="*/ 51516 w 1249251"/>
              <a:gd name="connsiteY21" fmla="*/ 824248 h 2667713"/>
              <a:gd name="connsiteX22" fmla="*/ 25758 w 1249251"/>
              <a:gd name="connsiteY22" fmla="*/ 901521 h 2667713"/>
              <a:gd name="connsiteX23" fmla="*/ 0 w 1249251"/>
              <a:gd name="connsiteY23" fmla="*/ 1017431 h 2667713"/>
              <a:gd name="connsiteX24" fmla="*/ 12879 w 1249251"/>
              <a:gd name="connsiteY24" fmla="*/ 1532586 h 2667713"/>
              <a:gd name="connsiteX25" fmla="*/ 38637 w 1249251"/>
              <a:gd name="connsiteY25" fmla="*/ 1609859 h 2667713"/>
              <a:gd name="connsiteX26" fmla="*/ 51516 w 1249251"/>
              <a:gd name="connsiteY26" fmla="*/ 1648496 h 2667713"/>
              <a:gd name="connsiteX27" fmla="*/ 128789 w 1249251"/>
              <a:gd name="connsiteY27" fmla="*/ 1725769 h 2667713"/>
              <a:gd name="connsiteX28" fmla="*/ 180305 w 1249251"/>
              <a:gd name="connsiteY28" fmla="*/ 1803042 h 2667713"/>
              <a:gd name="connsiteX29" fmla="*/ 231820 w 1249251"/>
              <a:gd name="connsiteY29" fmla="*/ 1880315 h 2667713"/>
              <a:gd name="connsiteX30" fmla="*/ 283336 w 1249251"/>
              <a:gd name="connsiteY30" fmla="*/ 1944710 h 2667713"/>
              <a:gd name="connsiteX31" fmla="*/ 334851 w 1249251"/>
              <a:gd name="connsiteY31" fmla="*/ 2034862 h 2667713"/>
              <a:gd name="connsiteX32" fmla="*/ 373488 w 1249251"/>
              <a:gd name="connsiteY32" fmla="*/ 2073499 h 2667713"/>
              <a:gd name="connsiteX33" fmla="*/ 450761 w 1249251"/>
              <a:gd name="connsiteY33" fmla="*/ 2125014 h 2667713"/>
              <a:gd name="connsiteX34" fmla="*/ 489398 w 1249251"/>
              <a:gd name="connsiteY34" fmla="*/ 2150772 h 2667713"/>
              <a:gd name="connsiteX35" fmla="*/ 553792 w 1249251"/>
              <a:gd name="connsiteY35" fmla="*/ 2215166 h 2667713"/>
              <a:gd name="connsiteX36" fmla="*/ 579550 w 1249251"/>
              <a:gd name="connsiteY36" fmla="*/ 2253803 h 2667713"/>
              <a:gd name="connsiteX37" fmla="*/ 592429 w 1249251"/>
              <a:gd name="connsiteY37" fmla="*/ 2292439 h 2667713"/>
              <a:gd name="connsiteX38" fmla="*/ 631065 w 1249251"/>
              <a:gd name="connsiteY38" fmla="*/ 2305318 h 2667713"/>
              <a:gd name="connsiteX39" fmla="*/ 682581 w 1249251"/>
              <a:gd name="connsiteY39" fmla="*/ 2369713 h 2667713"/>
              <a:gd name="connsiteX40" fmla="*/ 695460 w 1249251"/>
              <a:gd name="connsiteY40" fmla="*/ 2408349 h 2667713"/>
              <a:gd name="connsiteX41" fmla="*/ 772733 w 1249251"/>
              <a:gd name="connsiteY41" fmla="*/ 2459865 h 2667713"/>
              <a:gd name="connsiteX42" fmla="*/ 798491 w 1249251"/>
              <a:gd name="connsiteY42" fmla="*/ 2498501 h 2667713"/>
              <a:gd name="connsiteX43" fmla="*/ 837127 w 1249251"/>
              <a:gd name="connsiteY43" fmla="*/ 2511380 h 2667713"/>
              <a:gd name="connsiteX44" fmla="*/ 888643 w 1249251"/>
              <a:gd name="connsiteY44" fmla="*/ 2562896 h 2667713"/>
              <a:gd name="connsiteX45" fmla="*/ 965916 w 1249251"/>
              <a:gd name="connsiteY45" fmla="*/ 2627290 h 2667713"/>
              <a:gd name="connsiteX46" fmla="*/ 1004553 w 1249251"/>
              <a:gd name="connsiteY46" fmla="*/ 2640169 h 2667713"/>
              <a:gd name="connsiteX47" fmla="*/ 1107584 w 1249251"/>
              <a:gd name="connsiteY47" fmla="*/ 2665927 h 266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49251" h="2667713">
                <a:moveTo>
                  <a:pt x="1249251" y="25758"/>
                </a:moveTo>
                <a:cubicBezTo>
                  <a:pt x="1227786" y="21465"/>
                  <a:pt x="1206225" y="17628"/>
                  <a:pt x="1184857" y="12879"/>
                </a:cubicBezTo>
                <a:cubicBezTo>
                  <a:pt x="1167578" y="9039"/>
                  <a:pt x="1151041" y="0"/>
                  <a:pt x="1133341" y="0"/>
                </a:cubicBezTo>
                <a:cubicBezTo>
                  <a:pt x="1064520" y="0"/>
                  <a:pt x="995966" y="8586"/>
                  <a:pt x="927279" y="12879"/>
                </a:cubicBezTo>
                <a:cubicBezTo>
                  <a:pt x="914400" y="17172"/>
                  <a:pt x="901696" y="22029"/>
                  <a:pt x="888643" y="25758"/>
                </a:cubicBezTo>
                <a:cubicBezTo>
                  <a:pt x="775418" y="58108"/>
                  <a:pt x="891146" y="20632"/>
                  <a:pt x="798491" y="51515"/>
                </a:cubicBezTo>
                <a:cubicBezTo>
                  <a:pt x="785612" y="60101"/>
                  <a:pt x="773999" y="70986"/>
                  <a:pt x="759854" y="77273"/>
                </a:cubicBezTo>
                <a:cubicBezTo>
                  <a:pt x="735043" y="88300"/>
                  <a:pt x="708339" y="94445"/>
                  <a:pt x="682581" y="103031"/>
                </a:cubicBezTo>
                <a:lnTo>
                  <a:pt x="605308" y="128789"/>
                </a:lnTo>
                <a:lnTo>
                  <a:pt x="566671" y="141668"/>
                </a:lnTo>
                <a:lnTo>
                  <a:pt x="528034" y="154546"/>
                </a:lnTo>
                <a:lnTo>
                  <a:pt x="450761" y="231820"/>
                </a:lnTo>
                <a:cubicBezTo>
                  <a:pt x="437882" y="244699"/>
                  <a:pt x="429403" y="264696"/>
                  <a:pt x="412124" y="270456"/>
                </a:cubicBezTo>
                <a:cubicBezTo>
                  <a:pt x="358804" y="288230"/>
                  <a:pt x="384783" y="275805"/>
                  <a:pt x="334851" y="309093"/>
                </a:cubicBezTo>
                <a:lnTo>
                  <a:pt x="283336" y="386366"/>
                </a:lnTo>
                <a:cubicBezTo>
                  <a:pt x="274750" y="399245"/>
                  <a:pt x="268523" y="414058"/>
                  <a:pt x="257578" y="425003"/>
                </a:cubicBezTo>
                <a:lnTo>
                  <a:pt x="218941" y="463639"/>
                </a:lnTo>
                <a:cubicBezTo>
                  <a:pt x="186570" y="560751"/>
                  <a:pt x="230235" y="441051"/>
                  <a:pt x="180305" y="540913"/>
                </a:cubicBezTo>
                <a:cubicBezTo>
                  <a:pt x="174234" y="553055"/>
                  <a:pt x="173497" y="567407"/>
                  <a:pt x="167426" y="579549"/>
                </a:cubicBezTo>
                <a:cubicBezTo>
                  <a:pt x="160504" y="593393"/>
                  <a:pt x="149080" y="604597"/>
                  <a:pt x="141668" y="618186"/>
                </a:cubicBezTo>
                <a:cubicBezTo>
                  <a:pt x="123281" y="651895"/>
                  <a:pt x="90153" y="721217"/>
                  <a:pt x="90153" y="721217"/>
                </a:cubicBezTo>
                <a:cubicBezTo>
                  <a:pt x="59621" y="873876"/>
                  <a:pt x="99753" y="715716"/>
                  <a:pt x="51516" y="824248"/>
                </a:cubicBezTo>
                <a:cubicBezTo>
                  <a:pt x="40489" y="849059"/>
                  <a:pt x="34344" y="875763"/>
                  <a:pt x="25758" y="901521"/>
                </a:cubicBezTo>
                <a:cubicBezTo>
                  <a:pt x="4622" y="964930"/>
                  <a:pt x="15111" y="926769"/>
                  <a:pt x="0" y="1017431"/>
                </a:cubicBezTo>
                <a:cubicBezTo>
                  <a:pt x="4293" y="1189149"/>
                  <a:pt x="1700" y="1361178"/>
                  <a:pt x="12879" y="1532586"/>
                </a:cubicBezTo>
                <a:cubicBezTo>
                  <a:pt x="14646" y="1559679"/>
                  <a:pt x="30051" y="1584101"/>
                  <a:pt x="38637" y="1609859"/>
                </a:cubicBezTo>
                <a:cubicBezTo>
                  <a:pt x="42930" y="1622738"/>
                  <a:pt x="41917" y="1638897"/>
                  <a:pt x="51516" y="1648496"/>
                </a:cubicBezTo>
                <a:lnTo>
                  <a:pt x="128789" y="1725769"/>
                </a:lnTo>
                <a:cubicBezTo>
                  <a:pt x="153420" y="1799663"/>
                  <a:pt x="124029" y="1730687"/>
                  <a:pt x="180305" y="1803042"/>
                </a:cubicBezTo>
                <a:cubicBezTo>
                  <a:pt x="199311" y="1827478"/>
                  <a:pt x="231820" y="1880315"/>
                  <a:pt x="231820" y="1880315"/>
                </a:cubicBezTo>
                <a:cubicBezTo>
                  <a:pt x="256893" y="1955533"/>
                  <a:pt x="225081" y="1886455"/>
                  <a:pt x="283336" y="1944710"/>
                </a:cubicBezTo>
                <a:cubicBezTo>
                  <a:pt x="313753" y="1975127"/>
                  <a:pt x="309601" y="1999512"/>
                  <a:pt x="334851" y="2034862"/>
                </a:cubicBezTo>
                <a:cubicBezTo>
                  <a:pt x="345437" y="2049683"/>
                  <a:pt x="359111" y="2062317"/>
                  <a:pt x="373488" y="2073499"/>
                </a:cubicBezTo>
                <a:cubicBezTo>
                  <a:pt x="397924" y="2092505"/>
                  <a:pt x="425003" y="2107842"/>
                  <a:pt x="450761" y="2125014"/>
                </a:cubicBezTo>
                <a:lnTo>
                  <a:pt x="489398" y="2150772"/>
                </a:lnTo>
                <a:cubicBezTo>
                  <a:pt x="558082" y="2253800"/>
                  <a:pt x="467934" y="2129308"/>
                  <a:pt x="553792" y="2215166"/>
                </a:cubicBezTo>
                <a:cubicBezTo>
                  <a:pt x="564737" y="2226111"/>
                  <a:pt x="572628" y="2239959"/>
                  <a:pt x="579550" y="2253803"/>
                </a:cubicBezTo>
                <a:cubicBezTo>
                  <a:pt x="585621" y="2265945"/>
                  <a:pt x="582830" y="2282840"/>
                  <a:pt x="592429" y="2292439"/>
                </a:cubicBezTo>
                <a:cubicBezTo>
                  <a:pt x="602028" y="2302038"/>
                  <a:pt x="618186" y="2301025"/>
                  <a:pt x="631065" y="2305318"/>
                </a:cubicBezTo>
                <a:cubicBezTo>
                  <a:pt x="663436" y="2402431"/>
                  <a:pt x="616005" y="2286494"/>
                  <a:pt x="682581" y="2369713"/>
                </a:cubicBezTo>
                <a:cubicBezTo>
                  <a:pt x="691062" y="2380313"/>
                  <a:pt x="685861" y="2398750"/>
                  <a:pt x="695460" y="2408349"/>
                </a:cubicBezTo>
                <a:cubicBezTo>
                  <a:pt x="717350" y="2430239"/>
                  <a:pt x="772733" y="2459865"/>
                  <a:pt x="772733" y="2459865"/>
                </a:cubicBezTo>
                <a:cubicBezTo>
                  <a:pt x="781319" y="2472744"/>
                  <a:pt x="786404" y="2488832"/>
                  <a:pt x="798491" y="2498501"/>
                </a:cubicBezTo>
                <a:cubicBezTo>
                  <a:pt x="809092" y="2506981"/>
                  <a:pt x="827528" y="2501781"/>
                  <a:pt x="837127" y="2511380"/>
                </a:cubicBezTo>
                <a:cubicBezTo>
                  <a:pt x="905813" y="2580067"/>
                  <a:pt x="785613" y="2528553"/>
                  <a:pt x="888643" y="2562896"/>
                </a:cubicBezTo>
                <a:cubicBezTo>
                  <a:pt x="917126" y="2591379"/>
                  <a:pt x="930055" y="2609360"/>
                  <a:pt x="965916" y="2627290"/>
                </a:cubicBezTo>
                <a:cubicBezTo>
                  <a:pt x="978058" y="2633361"/>
                  <a:pt x="991674" y="2635876"/>
                  <a:pt x="1004553" y="2640169"/>
                </a:cubicBezTo>
                <a:cubicBezTo>
                  <a:pt x="1061049" y="2677834"/>
                  <a:pt x="1027711" y="2665927"/>
                  <a:pt x="1107584" y="2665927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http://upload.wikimedia.org/wikipedia/commons/thumb/f/f6/Smile_fasdfdsfoiueire.svg/498px-Smile_fasdfdsfoiueir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49" y="1201612"/>
            <a:ext cx="5529675" cy="55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3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ďalej	</a:t>
            </a:r>
            <a:r>
              <a:rPr lang="sk-SK" dirty="0" smtClean="0"/>
              <a:t>?</a:t>
            </a:r>
            <a:r>
              <a:rPr lang="en-US" dirty="0" smtClean="0"/>
              <a:t> </a:t>
            </a:r>
            <a:r>
              <a:rPr lang="sk-SK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Utility</a:t>
            </a:r>
          </a:p>
          <a:p>
            <a:pPr lvl="1"/>
            <a:r>
              <a:rPr lang="sk-SK" dirty="0" err="1" smtClean="0"/>
              <a:t>E.g</a:t>
            </a:r>
            <a:r>
              <a:rPr lang="sk-SK" dirty="0" smtClean="0"/>
              <a:t>. </a:t>
            </a:r>
            <a:r>
              <a:rPr lang="sk-SK" dirty="0" err="1" smtClean="0"/>
              <a:t>revenue</a:t>
            </a:r>
            <a:endParaRPr lang="sk-SK" dirty="0" smtClean="0"/>
          </a:p>
          <a:p>
            <a:pPr lvl="1"/>
            <a:endParaRPr lang="sk-SK" dirty="0"/>
          </a:p>
          <a:p>
            <a:r>
              <a:rPr lang="sk-SK" dirty="0" smtClean="0"/>
              <a:t>Risk</a:t>
            </a:r>
          </a:p>
          <a:p>
            <a:pPr lvl="1"/>
            <a:r>
              <a:rPr lang="sk-SK" dirty="0" err="1" smtClean="0"/>
              <a:t>E.g</a:t>
            </a:r>
            <a:r>
              <a:rPr lang="sk-SK" dirty="0" smtClean="0"/>
              <a:t>. </a:t>
            </a:r>
            <a:r>
              <a:rPr lang="sk-SK" dirty="0" err="1" smtClean="0"/>
              <a:t>stock</a:t>
            </a:r>
            <a:endParaRPr lang="sk-SK" dirty="0" smtClean="0"/>
          </a:p>
          <a:p>
            <a:pPr lvl="1"/>
            <a:endParaRPr lang="sk-SK" dirty="0"/>
          </a:p>
          <a:p>
            <a:r>
              <a:rPr lang="sk-SK" dirty="0" err="1" smtClean="0"/>
              <a:t>Robustness</a:t>
            </a:r>
            <a:endParaRPr lang="sk-SK" dirty="0" smtClean="0"/>
          </a:p>
          <a:p>
            <a:pPr lvl="1"/>
            <a:r>
              <a:rPr lang="sk-SK" dirty="0" err="1" smtClean="0"/>
              <a:t>Fake</a:t>
            </a:r>
            <a:r>
              <a:rPr lang="sk-SK" dirty="0" smtClean="0"/>
              <a:t> </a:t>
            </a:r>
            <a:r>
              <a:rPr lang="sk-SK" dirty="0" err="1" smtClean="0"/>
              <a:t>information</a:t>
            </a:r>
            <a:endParaRPr lang="sk-SK" dirty="0" smtClean="0"/>
          </a:p>
          <a:p>
            <a:pPr lvl="1"/>
            <a:endParaRPr lang="sk-SK" dirty="0"/>
          </a:p>
          <a:p>
            <a:r>
              <a:rPr lang="sk-SK" dirty="0" err="1" smtClean="0"/>
              <a:t>Privacy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2785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ďalej	</a:t>
            </a:r>
            <a:r>
              <a:rPr lang="sk-SK" dirty="0" smtClean="0"/>
              <a:t>?</a:t>
            </a:r>
            <a:r>
              <a:rPr lang="en-US" dirty="0" smtClean="0"/>
              <a:t> </a:t>
            </a:r>
            <a:r>
              <a:rPr lang="sk-SK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Adaptivity</a:t>
            </a:r>
            <a:endParaRPr lang="sk-SK" dirty="0" smtClean="0"/>
          </a:p>
          <a:p>
            <a:pPr lvl="1"/>
            <a:r>
              <a:rPr lang="sk-SK" dirty="0" err="1" smtClean="0"/>
              <a:t>E.g</a:t>
            </a:r>
            <a:r>
              <a:rPr lang="sk-SK" dirty="0" smtClean="0"/>
              <a:t>. </a:t>
            </a:r>
            <a:r>
              <a:rPr lang="sk-SK" dirty="0" err="1" smtClean="0"/>
              <a:t>news</a:t>
            </a:r>
            <a:r>
              <a:rPr lang="sk-SK" dirty="0" smtClean="0"/>
              <a:t> – </a:t>
            </a:r>
            <a:r>
              <a:rPr lang="sk-SK" dirty="0" err="1" smtClean="0"/>
              <a:t>short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 err="1" smtClean="0"/>
              <a:t>longterm</a:t>
            </a:r>
            <a:endParaRPr lang="sk-SK" dirty="0" smtClean="0"/>
          </a:p>
          <a:p>
            <a:pPr lvl="1"/>
            <a:endParaRPr lang="sk-SK" dirty="0"/>
          </a:p>
          <a:p>
            <a:r>
              <a:rPr lang="sk-SK" dirty="0" err="1" smtClean="0"/>
              <a:t>Scalability</a:t>
            </a:r>
            <a:endParaRPr lang="sk-SK" dirty="0" smtClean="0"/>
          </a:p>
          <a:p>
            <a:pPr lvl="1"/>
            <a:r>
              <a:rPr lang="sk-SK" dirty="0" err="1" smtClean="0"/>
              <a:t>Milions</a:t>
            </a:r>
            <a:r>
              <a:rPr lang="sk-SK" dirty="0" smtClean="0"/>
              <a:t> of </a:t>
            </a:r>
            <a:r>
              <a:rPr lang="sk-SK" dirty="0" err="1" smtClean="0"/>
              <a:t>items</a:t>
            </a:r>
            <a:endParaRPr lang="sk-SK" dirty="0" smtClean="0"/>
          </a:p>
          <a:p>
            <a:pPr lvl="1"/>
            <a:endParaRPr lang="sk-SK" dirty="0"/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2951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Klasifikácia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810000" y="1600201"/>
          <a:ext cx="6400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4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Kolaboratívne odporúčanie</a:t>
            </a:r>
            <a:endParaRPr lang="sk-SK" dirty="0"/>
          </a:p>
        </p:txBody>
      </p:sp>
      <p:pic>
        <p:nvPicPr>
          <p:cNvPr id="1026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19" y="220486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07" y="192521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43" y="292494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11" y="307858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4928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94267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56358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techlineinfo.com/wp-content/uploads/2010/05/Use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05675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57827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505" y="22428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01" y="156190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34" y="263691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3491577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01" y="260090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40" y="360396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ryicon.com/icon/png/System/Scrap/User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12" y="437472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mlahart.com/core/media/media.nl?id=31687&amp;c=635655&amp;h=31ff8cfeb623c6d1b08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821" r="62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57" y="5886894"/>
            <a:ext cx="132593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Kolaboratívne odporúčanie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sk-SK" dirty="0" smtClean="0"/>
              <a:t>Používatelia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/>
              <a:t>p</a:t>
            </a:r>
            <a:r>
              <a:rPr lang="sk-SK" dirty="0" smtClean="0"/>
              <a:t>rvky odporúčania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Viaceré typy hodnotenia obsahu:</a:t>
            </a:r>
          </a:p>
          <a:p>
            <a:pPr lvl="1"/>
            <a:r>
              <a:rPr lang="sk-SK" dirty="0"/>
              <a:t>Interval, binárne hodnotenie,  </a:t>
            </a:r>
            <a:r>
              <a:rPr lang="sk-SK" dirty="0" err="1"/>
              <a:t>unárne</a:t>
            </a:r>
            <a:r>
              <a:rPr lang="sk-SK" dirty="0"/>
              <a:t> hodnotenie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895600" y="2438400"/>
          <a:ext cx="6096002" cy="296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User</a:t>
                      </a:r>
                      <a:r>
                        <a:rPr lang="sk-SK" b="1" dirty="0" smtClean="0"/>
                        <a:t> 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95600" y="3962400"/>
            <a:ext cx="6096000" cy="304800"/>
          </a:xfrm>
          <a:prstGeom prst="rect">
            <a:avLst/>
          </a:prstGeom>
          <a:solidFill>
            <a:srgbClr val="F79646">
              <a:alpha val="4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2438400"/>
            <a:ext cx="381000" cy="297180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2438400"/>
            <a:ext cx="304800" cy="297180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2438400"/>
            <a:ext cx="304800" cy="297180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14575" y="2819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14575" y="501015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0" y="2828925"/>
            <a:ext cx="381000" cy="304800"/>
          </a:xfrm>
          <a:prstGeom prst="rect">
            <a:avLst/>
          </a:prstGeom>
          <a:solidFill>
            <a:srgbClr val="C0504D">
              <a:alpha val="47843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58200" y="5067300"/>
            <a:ext cx="381000" cy="304800"/>
          </a:xfrm>
          <a:prstGeom prst="rect">
            <a:avLst/>
          </a:prstGeom>
          <a:solidFill>
            <a:srgbClr val="C0504D">
              <a:alpha val="47843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Kolaboratívne odporúčanie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Založené na analýze </a:t>
            </a:r>
            <a:r>
              <a:rPr lang="sk-SK" dirty="0" smtClean="0"/>
              <a:t>vzťahov (podobných ľudí)</a:t>
            </a:r>
            <a:endParaRPr lang="sk-SK" dirty="0"/>
          </a:p>
          <a:p>
            <a:r>
              <a:rPr lang="sk-SK" dirty="0"/>
              <a:t>Viaceré metriky pre hľadanie podobnosti</a:t>
            </a:r>
          </a:p>
          <a:p>
            <a:endParaRPr lang="sk-SK" dirty="0"/>
          </a:p>
          <a:p>
            <a:r>
              <a:rPr lang="sk-SK" dirty="0"/>
              <a:t>Výhody:</a:t>
            </a:r>
          </a:p>
          <a:p>
            <a:pPr lvl="1"/>
            <a:r>
              <a:rPr lang="sk-SK" dirty="0"/>
              <a:t>Nezávislosť na </a:t>
            </a:r>
            <a:r>
              <a:rPr lang="sk-SK" dirty="0" smtClean="0"/>
              <a:t>obsahu</a:t>
            </a:r>
            <a:endParaRPr lang="sk-SK" dirty="0"/>
          </a:p>
          <a:p>
            <a:pPr lvl="1"/>
            <a:r>
              <a:rPr lang="sk-SK" dirty="0" smtClean="0"/>
              <a:t>Jednoduchosť</a:t>
            </a:r>
            <a:endParaRPr lang="sk-SK" dirty="0"/>
          </a:p>
          <a:p>
            <a:r>
              <a:rPr lang="sk-SK" dirty="0" smtClean="0"/>
              <a:t>Nevýhody</a:t>
            </a:r>
            <a:endParaRPr lang="sk-SK" dirty="0"/>
          </a:p>
          <a:p>
            <a:pPr lvl="1"/>
            <a:r>
              <a:rPr lang="sk-SK" dirty="0" smtClean="0"/>
              <a:t>Nový používateľ</a:t>
            </a:r>
            <a:endParaRPr lang="sk-SK" dirty="0"/>
          </a:p>
          <a:p>
            <a:pPr lvl="1"/>
            <a:r>
              <a:rPr lang="sk-SK" dirty="0" smtClean="0"/>
              <a:t>Nový prvok</a:t>
            </a:r>
            <a:endParaRPr lang="sk-SK" dirty="0"/>
          </a:p>
          <a:p>
            <a:pPr lvl="1"/>
            <a:r>
              <a:rPr lang="sk-SK" dirty="0" smtClean="0"/>
              <a:t>Riedkosť hodnotení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66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1541</Words>
  <Application>Microsoft Office PowerPoint</Application>
  <PresentationFormat>Widescreen</PresentationFormat>
  <Paragraphs>537</Paragraphs>
  <Slides>59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Lucida Sans</vt:lpstr>
      <vt:lpstr>MS PGothic</vt:lpstr>
      <vt:lpstr>Wingdings</vt:lpstr>
      <vt:lpstr>Office Theme</vt:lpstr>
      <vt:lpstr>Image</vt:lpstr>
      <vt:lpstr>Equation</vt:lpstr>
      <vt:lpstr>Personalizované odporúčanie</vt:lpstr>
      <vt:lpstr>Čo je to odporúčanie?</vt:lpstr>
      <vt:lpstr>Personalizované odporúčanie</vt:lpstr>
      <vt:lpstr>PowerPoint Presentation</vt:lpstr>
      <vt:lpstr>Vstupy</vt:lpstr>
      <vt:lpstr>Klasifikácia</vt:lpstr>
      <vt:lpstr>Kolaboratívne odporúčanie</vt:lpstr>
      <vt:lpstr>Kolaboratívne odporúčanie</vt:lpstr>
      <vt:lpstr>Kolaboratívne odporúčanie</vt:lpstr>
      <vt:lpstr>Podobní ľudia</vt:lpstr>
      <vt:lpstr>Odporúčanie založené na obsahu</vt:lpstr>
      <vt:lpstr>Odporúčanie založené na obsahu</vt:lpstr>
      <vt:lpstr>Škálovateľnosť</vt:lpstr>
      <vt:lpstr>Podobnosť</vt:lpstr>
      <vt:lpstr>Matrix-factorization</vt:lpstr>
      <vt:lpstr>Cold-start</vt:lpstr>
      <vt:lpstr>Hybridné odporúčanie</vt:lpstr>
      <vt:lpstr>Cieľ odporúčania= cieľ vyhodnotenia</vt:lpstr>
      <vt:lpstr>Online vs Offline</vt:lpstr>
      <vt:lpstr>Train vs. Test</vt:lpstr>
      <vt:lpstr>A/B</vt:lpstr>
      <vt:lpstr>A/B – YA XU</vt:lpstr>
      <vt:lpstr>A/B – YA XU</vt:lpstr>
      <vt:lpstr>Metriky</vt:lpstr>
      <vt:lpstr>Relevancia dokumentov</vt:lpstr>
      <vt:lpstr>Precision a Recall</vt:lpstr>
      <vt:lpstr>Accuracy</vt:lpstr>
      <vt:lpstr>Rank-Based metriky</vt:lpstr>
      <vt:lpstr>Precision@K</vt:lpstr>
      <vt:lpstr>Average Precision</vt:lpstr>
      <vt:lpstr>Mean Average Precision (=rôzne dlhé výsledky)</vt:lpstr>
      <vt:lpstr>Mean Average Precision</vt:lpstr>
      <vt:lpstr>Prečo nie iba Accuracy?</vt:lpstr>
      <vt:lpstr>Precision, Recall and Accuracy</vt:lpstr>
      <vt:lpstr>Precision/Recall</vt:lpstr>
      <vt:lpstr>Problémy s Precision/Recall</vt:lpstr>
      <vt:lpstr>Kombinácia: F</vt:lpstr>
      <vt:lpstr>Precision vs. Recall</vt:lpstr>
      <vt:lpstr>A precision-recall krivka</vt:lpstr>
      <vt:lpstr>Ohodnotené zoznamy</vt:lpstr>
      <vt:lpstr>Discounted Cumulative Gain</vt:lpstr>
      <vt:lpstr>Discounted Cumulative Gain</vt:lpstr>
      <vt:lpstr>Sumár: DCG</vt:lpstr>
      <vt:lpstr>Discounted Cumulative Gain</vt:lpstr>
      <vt:lpstr>DCG Príklad</vt:lpstr>
      <vt:lpstr>Sumár: NDCG</vt:lpstr>
      <vt:lpstr>NDCG - Example</vt:lpstr>
      <vt:lpstr>NDCG - Example</vt:lpstr>
      <vt:lpstr>Mean Reciprocal Rank (zaujíma nás hit)</vt:lpstr>
      <vt:lpstr>Mean Reciprocal Rank</vt:lpstr>
      <vt:lpstr>Mean Reciprocal Rank</vt:lpstr>
      <vt:lpstr>Rating - vyhodnotenie</vt:lpstr>
      <vt:lpstr>Čo ďalej </vt:lpstr>
      <vt:lpstr>Čo ďalej ?</vt:lpstr>
      <vt:lpstr>Čo ďalej ? 2</vt:lpstr>
      <vt:lpstr>trust</vt:lpstr>
      <vt:lpstr>trust</vt:lpstr>
      <vt:lpstr>Čo ďalej ? 3</vt:lpstr>
      <vt:lpstr>Čo ďalej ?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Miso Kompan</dc:creator>
  <cp:lastModifiedBy>Miso Kompan</cp:lastModifiedBy>
  <cp:revision>26</cp:revision>
  <dcterms:created xsi:type="dcterms:W3CDTF">2013-10-27T18:05:09Z</dcterms:created>
  <dcterms:modified xsi:type="dcterms:W3CDTF">2015-11-10T07:21:11Z</dcterms:modified>
</cp:coreProperties>
</file>