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79" r:id="rId4"/>
    <p:sldId id="273" r:id="rId5"/>
    <p:sldId id="274" r:id="rId6"/>
    <p:sldId id="275" r:id="rId7"/>
    <p:sldId id="276" r:id="rId8"/>
    <p:sldId id="282" r:id="rId9"/>
    <p:sldId id="283" r:id="rId10"/>
    <p:sldId id="284" r:id="rId11"/>
    <p:sldId id="277" r:id="rId12"/>
    <p:sldId id="281" r:id="rId13"/>
    <p:sldId id="286" r:id="rId14"/>
    <p:sldId id="285" r:id="rId15"/>
    <p:sldId id="287" r:id="rId16"/>
    <p:sldId id="288" r:id="rId17"/>
    <p:sldId id="292" r:id="rId18"/>
    <p:sldId id="289" r:id="rId19"/>
    <p:sldId id="290" r:id="rId20"/>
    <p:sldId id="291" r:id="rId21"/>
    <p:sldId id="296" r:id="rId22"/>
    <p:sldId id="293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857" autoAdjust="0"/>
  </p:normalViewPr>
  <p:slideViewPr>
    <p:cSldViewPr>
      <p:cViewPr varScale="1">
        <p:scale>
          <a:sx n="56" d="100"/>
          <a:sy n="56" d="100"/>
        </p:scale>
        <p:origin x="-96" y="-210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A124D-90B6-450E-9B64-3E2D28D793A4}" type="datetimeFigureOut">
              <a:rPr lang="en-US" smtClean="0"/>
              <a:pPr/>
              <a:t>2/15/2012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6E366-CD18-4259-ADAD-577BCDCC82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4918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6E366-CD18-4259-ADAD-577BCDCC829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6E366-CD18-4259-ADAD-577BCDCC829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6E366-CD18-4259-ADAD-577BCDCC829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5165-242F-423D-8336-41DB49615D76}" type="datetime1">
              <a:rPr lang="en-US" smtClean="0"/>
              <a:pPr/>
              <a:t>2/15/2012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Named Entity Disambiguation Based on Explicit Semantics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5E5D-6192-4277-8D75-3F63464ACCD3}" type="datetime1">
              <a:rPr lang="en-US" smtClean="0"/>
              <a:pPr/>
              <a:t>2/15/2012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Named Entity Disambiguation Based on Explicit Semantics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CDC5-439C-4A0E-BD6F-116CFA1DF24B}" type="datetime1">
              <a:rPr lang="en-US" smtClean="0"/>
              <a:pPr/>
              <a:t>2/15/2012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Named Entity Disambiguation Based on Explicit Semantics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47525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237312"/>
            <a:ext cx="5552256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sk-SK" dirty="0" smtClean="0"/>
              <a:t>SOFSEM 2012, Špindlerov Mlyn, ČR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37312"/>
            <a:ext cx="2133600" cy="365125"/>
          </a:xfrm>
        </p:spPr>
        <p:txBody>
          <a:bodyPr/>
          <a:lstStyle/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7544" y="1124744"/>
            <a:ext cx="8208912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10B2-77F9-4D40-B658-C5BFCFD12F34}" type="datetime1">
              <a:rPr lang="en-US" smtClean="0"/>
              <a:pPr/>
              <a:t>2/15/2012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Named Entity Disambiguation Based on Explicit Semantics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9579-0C1D-48D9-B702-5C672729D441}" type="datetime1">
              <a:rPr lang="en-US" smtClean="0"/>
              <a:pPr/>
              <a:t>2/15/2012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Named Entity Disambiguation Based on Explicit Semantics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7085-A6FB-4E73-BFA6-330BF7617D79}" type="datetime1">
              <a:rPr lang="en-US" smtClean="0"/>
              <a:pPr/>
              <a:t>2/15/2012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Named Entity Disambiguation Based on Explicit Semantics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455-98DC-4014-B379-7F1571CD7928}" type="datetime1">
              <a:rPr lang="en-US" smtClean="0"/>
              <a:pPr/>
              <a:t>2/15/2012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Named Entity Disambiguation Based on Explicit Semantics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E820-A24A-4DEA-89BD-DE8738F0FA4F}" type="datetime1">
              <a:rPr lang="en-US" smtClean="0"/>
              <a:pPr/>
              <a:t>2/15/2012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Named Entity Disambiguation Based on Explicit Semantics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1BA2-7073-4EC6-89FC-0DE88A750160}" type="datetime1">
              <a:rPr lang="en-US" smtClean="0"/>
              <a:pPr/>
              <a:t>2/15/2012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Named Entity Disambiguation Based on Explicit Semantics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D003-2C59-43D0-AD90-F392E88B9B12}" type="datetime1">
              <a:rPr lang="en-US" smtClean="0"/>
              <a:pPr/>
              <a:t>2/15/2012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Named Entity Disambiguation Based on Explicit Semantics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4EE2B-E6C4-410B-AD69-C3401FFB7AB2}" type="datetime1">
              <a:rPr lang="en-US" smtClean="0"/>
              <a:pPr/>
              <a:t>2/15/2012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Named Entity Disambiguation Based on Explicit Semantics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2A15-7FAA-4BA6-B9BD-FD9727B90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lcl.uniroma1.it/ssi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sem.cz/sofsem12/files/presentations/Wednesday/PetervanEmdeBoas.ppt" TargetMode="External"/><Relationship Id="rId2" Type="http://schemas.openxmlformats.org/officeDocument/2006/relationships/hyperlink" Target="http://www.sofsem.cz/sofsem12/files/presentations/Sunday/FelipeCucke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ofsem.cz/sofsem12/files/presentations/Thursday/GiuseppeItaliano.pdf" TargetMode="External"/><Relationship Id="rId5" Type="http://schemas.openxmlformats.org/officeDocument/2006/relationships/hyperlink" Target="http://www.sofsem.cz/sofsem12/files/presentations/Thursday/YuriGurevich.pptx" TargetMode="External"/><Relationship Id="rId4" Type="http://schemas.openxmlformats.org/officeDocument/2006/relationships/hyperlink" Target="http://www.sofsem.cz/sofsem12/files/presentations/Thursday/JiriWiedermann.ppt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sem.cz/sofsem12/files/presentations/Monday/PavelZezula.pptx" TargetMode="External"/><Relationship Id="rId2" Type="http://schemas.openxmlformats.org/officeDocument/2006/relationships/hyperlink" Target="http://www.sofsem.cz/sofsem12/files/presentations/Sunday/PaulDeBra.pptx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sem.cz/sofsem12/files/presentations/Thursday/KrzysztofPietrzak.pdf" TargetMode="External"/><Relationship Id="rId2" Type="http://schemas.openxmlformats.org/officeDocument/2006/relationships/hyperlink" Target="http://www.sofsem.cz/sofsem12/files/presentations/Sunday/OrnaKupferman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sem.cz/sofsem12/files/presentations/Sunday/KevinWarwick.ppt" TargetMode="External"/><Relationship Id="rId2" Type="http://schemas.openxmlformats.org/officeDocument/2006/relationships/hyperlink" Target="http://www.sofsem.cz/sofsem12/files/presentations/Tuesday/RobertoNavigli.pp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00" y="0"/>
            <a:ext cx="9764760" cy="695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35696" y="4276834"/>
            <a:ext cx="56886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M</a:t>
            </a:r>
            <a:r>
              <a:rPr lang="sk-SK" sz="4800" b="1" dirty="0" smtClean="0"/>
              <a:t>ária Bieliková</a:t>
            </a:r>
          </a:p>
          <a:p>
            <a:pPr algn="ctr"/>
            <a:r>
              <a:rPr lang="en-US" b="1" dirty="0" smtClean="0"/>
              <a:t>&amp;</a:t>
            </a:r>
            <a:endParaRPr lang="sk-SK" b="1" dirty="0" smtClean="0"/>
          </a:p>
          <a:p>
            <a:pPr algn="ctr"/>
            <a:r>
              <a:rPr lang="sk-SK" sz="3200" b="1" dirty="0" smtClean="0"/>
              <a:t>Jozef Tvarožek, Marián Šimko</a:t>
            </a:r>
            <a:endParaRPr lang="sk-SK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SOFSEM 2012, Špindlerov Mlyn, ČR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35465">
            <a:off x="732513" y="693595"/>
            <a:ext cx="5076825" cy="527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124744"/>
            <a:ext cx="4825021" cy="4636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09382">
            <a:off x="1539693" y="880773"/>
            <a:ext cx="6200775" cy="4467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233055"/>
            <a:ext cx="9350077" cy="600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Turingov</a:t>
            </a:r>
            <a:r>
              <a:rPr lang="en-US" dirty="0" smtClean="0"/>
              <a:t>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52528"/>
          </a:xfrm>
        </p:spPr>
        <p:txBody>
          <a:bodyPr>
            <a:normAutofit/>
          </a:bodyPr>
          <a:lstStyle/>
          <a:p>
            <a:r>
              <a:rPr lang="en-US" dirty="0" smtClean="0"/>
              <a:t>What did they think about the weather that morning? (male</a:t>
            </a:r>
            <a:r>
              <a:rPr lang="sk-SK" dirty="0" smtClean="0"/>
              <a:t> </a:t>
            </a:r>
            <a:r>
              <a:rPr lang="en-US" dirty="0" smtClean="0"/>
              <a:t>/</a:t>
            </a:r>
            <a:r>
              <a:rPr lang="sk-SK" dirty="0" smtClean="0"/>
              <a:t> </a:t>
            </a:r>
            <a:r>
              <a:rPr lang="en-US" dirty="0" smtClean="0"/>
              <a:t>female</a:t>
            </a:r>
            <a:r>
              <a:rPr lang="sk-SK" dirty="0" smtClean="0"/>
              <a:t> </a:t>
            </a:r>
            <a:r>
              <a:rPr lang="en-US" dirty="0" smtClean="0"/>
              <a:t>/</a:t>
            </a:r>
            <a:r>
              <a:rPr lang="sk-SK" dirty="0" smtClean="0"/>
              <a:t> </a:t>
            </a:r>
            <a:r>
              <a:rPr lang="en-US" dirty="0" smtClean="0"/>
              <a:t>machine)</a:t>
            </a:r>
          </a:p>
          <a:p>
            <a:r>
              <a:rPr lang="en-US" dirty="0" smtClean="0"/>
              <a:t>A: I do tend to like a nice foggy morning, as it adds a certain mystery.</a:t>
            </a:r>
          </a:p>
          <a:p>
            <a:r>
              <a:rPr lang="en-US" dirty="0" smtClean="0"/>
              <a:t>B: Not the best, expecting pirates to come out of the fog.</a:t>
            </a:r>
          </a:p>
          <a:p>
            <a:r>
              <a:rPr lang="en-US" dirty="0" smtClean="0"/>
              <a:t>C: The weather is not nice at the </a:t>
            </a:r>
            <a:r>
              <a:rPr lang="en-US" dirty="0" err="1" smtClean="0"/>
              <a:t>moment,unless</a:t>
            </a:r>
            <a:r>
              <a:rPr lang="en-US" dirty="0" smtClean="0"/>
              <a:t> you like fog.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Don</a:t>
            </a:r>
            <a:r>
              <a:rPr lang="en-US" dirty="0" smtClean="0"/>
              <a:t>’t take shortcuts!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Shortcut 1: flatter the user</a:t>
            </a:r>
            <a:br>
              <a:rPr lang="en-US" dirty="0" smtClean="0"/>
            </a:br>
            <a:r>
              <a:rPr lang="en-US" dirty="0" smtClean="0"/>
              <a:t>(aka template matching)</a:t>
            </a:r>
          </a:p>
          <a:p>
            <a:r>
              <a:rPr lang="en-US" dirty="0" smtClean="0"/>
              <a:t>Shortcut 2: insult the user</a:t>
            </a:r>
            <a:br>
              <a:rPr lang="en-US" dirty="0" smtClean="0"/>
            </a:br>
            <a:r>
              <a:rPr lang="en-US" dirty="0" smtClean="0"/>
              <a:t>(ah type something interesting or shut up)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Don</a:t>
            </a:r>
            <a:r>
              <a:rPr lang="en-US" dirty="0" smtClean="0"/>
              <a:t>’t take shortcuts!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Shortcut 3: keep away from natural language processing</a:t>
            </a:r>
            <a:br>
              <a:rPr lang="en-US" dirty="0" smtClean="0"/>
            </a:br>
            <a:r>
              <a:rPr lang="en-US" dirty="0" smtClean="0"/>
              <a:t>(aka: the intelligent parrot approach to the Turing test).</a:t>
            </a:r>
          </a:p>
          <a:p>
            <a:r>
              <a:rPr lang="en-US" dirty="0" smtClean="0"/>
              <a:t>Commercial state-of-art … Google Translate:</a:t>
            </a:r>
            <a:br>
              <a:rPr lang="en-US" dirty="0" smtClean="0"/>
            </a:br>
            <a:r>
              <a:rPr lang="en-US" dirty="0" smtClean="0"/>
              <a:t>I like the chocolate, so I bought a bar in supermarket.</a:t>
            </a:r>
            <a:br>
              <a:rPr lang="en-US" dirty="0" smtClean="0"/>
            </a:br>
            <a:r>
              <a:rPr lang="en-US" dirty="0" smtClean="0"/>
              <a:t>… bar (</a:t>
            </a:r>
            <a:r>
              <a:rPr lang="en-US" dirty="0" err="1" smtClean="0"/>
              <a:t>nevie</a:t>
            </a:r>
            <a:r>
              <a:rPr lang="en-US" dirty="0" smtClean="0"/>
              <a:t>, </a:t>
            </a:r>
            <a:r>
              <a:rPr lang="sk-SK" dirty="0" err="1" smtClean="0"/>
              <a:t>ž</a:t>
            </a:r>
            <a:r>
              <a:rPr lang="en-US" dirty="0" smtClean="0"/>
              <a:t>e to je </a:t>
            </a:r>
            <a:r>
              <a:rPr lang="en-US" dirty="0" err="1" smtClean="0"/>
              <a:t>tabli</a:t>
            </a:r>
            <a:r>
              <a:rPr lang="sk-SK" dirty="0" smtClean="0"/>
              <a:t>č</a:t>
            </a:r>
            <a:r>
              <a:rPr lang="en-US" dirty="0" smtClean="0"/>
              <a:t>ka </a:t>
            </a:r>
            <a:r>
              <a:rPr lang="sk-SK" dirty="0" smtClean="0"/>
              <a:t>č</a:t>
            </a:r>
            <a:r>
              <a:rPr lang="en-US" dirty="0" err="1" smtClean="0"/>
              <a:t>okol</a:t>
            </a:r>
            <a:r>
              <a:rPr lang="sk-SK" dirty="0" smtClean="0"/>
              <a:t>á</a:t>
            </a:r>
            <a:r>
              <a:rPr lang="en-US" dirty="0" err="1" smtClean="0"/>
              <a:t>dy</a:t>
            </a:r>
            <a:r>
              <a:rPr lang="en-US" dirty="0" smtClean="0"/>
              <a:t>)…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Don</a:t>
            </a:r>
            <a:r>
              <a:rPr lang="en-US" dirty="0" smtClean="0"/>
              <a:t>’t take shortcuts!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1"/>
            <a:ext cx="8363272" cy="475252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Shortcut 4: just use statistics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en-US" dirty="0" smtClean="0"/>
              <a:t>(Aka: tons of data will tell you)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Q: </a:t>
            </a:r>
            <a:r>
              <a:rPr lang="en-US" dirty="0" smtClean="0"/>
              <a:t>I bought pens for my cattle in Perth, Australia? What do you think of that?</a:t>
            </a:r>
            <a:endParaRPr lang="sk-SK" dirty="0" smtClean="0"/>
          </a:p>
          <a:p>
            <a:r>
              <a:rPr lang="sk-SK" dirty="0" smtClean="0"/>
              <a:t>A: </a:t>
            </a:r>
            <a:r>
              <a:rPr lang="en-US" dirty="0" smtClean="0"/>
              <a:t>Are they going to write their next bestseller?</a:t>
            </a:r>
            <a:endParaRPr lang="sk-SK" dirty="0" smtClean="0"/>
          </a:p>
          <a:p>
            <a:endParaRPr lang="sk-SK" dirty="0" smtClean="0"/>
          </a:p>
          <a:p>
            <a:r>
              <a:rPr lang="en-US" dirty="0" smtClean="0"/>
              <a:t>Swan having intercourse with a pen</a:t>
            </a:r>
            <a:r>
              <a:rPr lang="sk-SK" dirty="0" smtClean="0"/>
              <a:t>.</a:t>
            </a:r>
          </a:p>
          <a:p>
            <a:r>
              <a:rPr lang="sk-SK" dirty="0" smtClean="0"/>
              <a:t>				                </a:t>
            </a:r>
            <a:r>
              <a:rPr lang="en-US" dirty="0" smtClean="0"/>
              <a:t>(*</a:t>
            </a:r>
            <a:r>
              <a:rPr lang="sk-SK" dirty="0" smtClean="0"/>
              <a:t> = </a:t>
            </a:r>
            <a:r>
              <a:rPr lang="en-US" dirty="0" smtClean="0"/>
              <a:t>female swan</a:t>
            </a:r>
            <a:r>
              <a:rPr lang="sk-SK" dirty="0" smtClean="0"/>
              <a:t>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</a:t>
            </a:r>
            <a:r>
              <a:rPr lang="sk-SK" dirty="0" smtClean="0"/>
              <a:t>-</a:t>
            </a:r>
            <a:r>
              <a:rPr lang="en-US" dirty="0" smtClean="0"/>
              <a:t>based</a:t>
            </a:r>
            <a:r>
              <a:rPr lang="sk-SK" dirty="0" smtClean="0"/>
              <a:t> WSD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5040559"/>
          </a:xfrm>
        </p:spPr>
        <p:txBody>
          <a:bodyPr>
            <a:normAutofit/>
          </a:bodyPr>
          <a:lstStyle/>
          <a:p>
            <a:r>
              <a:rPr lang="sk-SK" dirty="0" smtClean="0"/>
              <a:t>M</a:t>
            </a:r>
            <a:r>
              <a:rPr lang="en-US" dirty="0" err="1" smtClean="0"/>
              <a:t>apovanie</a:t>
            </a:r>
            <a:r>
              <a:rPr lang="en-US" dirty="0" smtClean="0"/>
              <a:t> </a:t>
            </a:r>
            <a:r>
              <a:rPr lang="en-US" dirty="0" err="1" smtClean="0"/>
              <a:t>vety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subraph</a:t>
            </a:r>
            <a:r>
              <a:rPr lang="en-US" dirty="0" smtClean="0"/>
              <a:t> </a:t>
            </a:r>
            <a:r>
              <a:rPr lang="sk-SK" dirty="0" smtClean="0"/>
              <a:t>W</a:t>
            </a:r>
            <a:r>
              <a:rPr lang="en-US" dirty="0" err="1" smtClean="0"/>
              <a:t>ordnetu</a:t>
            </a:r>
            <a:r>
              <a:rPr lang="en-US" dirty="0" smtClean="0"/>
              <a:t>, </a:t>
            </a:r>
            <a:r>
              <a:rPr lang="en-US" dirty="0" err="1" smtClean="0"/>
              <a:t>ktor</a:t>
            </a:r>
            <a:r>
              <a:rPr lang="sk-SK" dirty="0" smtClean="0"/>
              <a:t>ý</a:t>
            </a:r>
            <a:r>
              <a:rPr lang="en-US" dirty="0" smtClean="0"/>
              <a:t> m</a:t>
            </a:r>
            <a:r>
              <a:rPr lang="sk-SK" dirty="0" smtClean="0"/>
              <a:t>á</a:t>
            </a:r>
            <a:r>
              <a:rPr lang="en-US" dirty="0" smtClean="0"/>
              <a:t> </a:t>
            </a:r>
            <a:r>
              <a:rPr lang="en-US" dirty="0" err="1" smtClean="0"/>
              <a:t>najlep</a:t>
            </a:r>
            <a:r>
              <a:rPr lang="sk-SK" dirty="0" smtClean="0"/>
              <a:t>š</a:t>
            </a:r>
            <a:r>
              <a:rPr lang="en-US" dirty="0" err="1" smtClean="0"/>
              <a:t>iu</a:t>
            </a:r>
            <a:r>
              <a:rPr lang="en-US" dirty="0" smtClean="0"/>
              <a:t> </a:t>
            </a:r>
            <a:r>
              <a:rPr lang="en-US" dirty="0" err="1" smtClean="0"/>
              <a:t>konektivitu</a:t>
            </a:r>
            <a:r>
              <a:rPr lang="sk-SK" dirty="0" smtClean="0"/>
              <a:t>.</a:t>
            </a:r>
          </a:p>
          <a:p>
            <a:r>
              <a:rPr lang="en-US" u="sng" dirty="0" smtClean="0">
                <a:hlinkClick r:id="rId2"/>
              </a:rPr>
              <a:t>http://lcl.uniroma1.it/ssi</a:t>
            </a:r>
            <a:endParaRPr lang="en-US" dirty="0" smtClean="0"/>
          </a:p>
          <a:p>
            <a:r>
              <a:rPr lang="en-US" dirty="0" err="1" smtClean="0"/>
              <a:t>BabelNet</a:t>
            </a:r>
            <a:r>
              <a:rPr lang="en-US" dirty="0" smtClean="0"/>
              <a:t> == Wikipedia</a:t>
            </a:r>
            <a:r>
              <a:rPr lang="sk-SK" dirty="0" smtClean="0"/>
              <a:t> </a:t>
            </a:r>
            <a:r>
              <a:rPr lang="en-US" dirty="0" smtClean="0"/>
              <a:t>+</a:t>
            </a:r>
            <a:r>
              <a:rPr lang="sk-SK" dirty="0" smtClean="0"/>
              <a:t> </a:t>
            </a:r>
            <a:r>
              <a:rPr lang="en-US" dirty="0" err="1" smtClean="0"/>
              <a:t>WordNET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en-US" dirty="0" smtClean="0"/>
              <a:t>85% word sense disambiguation</a:t>
            </a:r>
          </a:p>
          <a:p>
            <a:endParaRPr lang="sk-SK" dirty="0" smtClean="0"/>
          </a:p>
          <a:p>
            <a:r>
              <a:rPr lang="sk-SK" dirty="0" smtClean="0"/>
              <a:t>Iný prístup: tzv. </a:t>
            </a:r>
            <a:r>
              <a:rPr lang="sk-SK" b="1" dirty="0" smtClean="0"/>
              <a:t>Lexical substitute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en-US" dirty="0" smtClean="0"/>
              <a:t>pre </a:t>
            </a:r>
            <a:r>
              <a:rPr lang="en-US" dirty="0" err="1" smtClean="0"/>
              <a:t>slovo</a:t>
            </a:r>
            <a:r>
              <a:rPr lang="en-US" dirty="0" smtClean="0"/>
              <a:t> h</a:t>
            </a:r>
            <a:r>
              <a:rPr lang="sk-SK" dirty="0" smtClean="0"/>
              <a:t>ľ</a:t>
            </a:r>
            <a:r>
              <a:rPr lang="en-US" dirty="0" smtClean="0"/>
              <a:t>ad</a:t>
            </a:r>
            <a:r>
              <a:rPr lang="sk-SK" dirty="0" smtClean="0"/>
              <a:t>á</a:t>
            </a:r>
            <a:r>
              <a:rPr lang="en-US" dirty="0" smtClean="0"/>
              <a:t>m n</a:t>
            </a:r>
            <a:r>
              <a:rPr lang="sk-SK" dirty="0" smtClean="0"/>
              <a:t>á</a:t>
            </a:r>
            <a:r>
              <a:rPr lang="en-US" dirty="0" err="1" smtClean="0"/>
              <a:t>hradne</a:t>
            </a:r>
            <a:r>
              <a:rPr lang="en-US" dirty="0" smtClean="0"/>
              <a:t> </a:t>
            </a:r>
            <a:r>
              <a:rPr lang="en-US" dirty="0" err="1" smtClean="0"/>
              <a:t>slovo</a:t>
            </a:r>
            <a:r>
              <a:rPr lang="en-US" dirty="0" smtClean="0"/>
              <a:t>, </a:t>
            </a:r>
            <a:r>
              <a:rPr lang="en-US" dirty="0" err="1" smtClean="0"/>
              <a:t>ktor</a:t>
            </a:r>
            <a:r>
              <a:rPr lang="sk-SK" dirty="0" smtClean="0"/>
              <a:t>é</a:t>
            </a:r>
            <a:r>
              <a:rPr lang="en-US" dirty="0" smtClean="0"/>
              <a:t> m</a:t>
            </a:r>
            <a:r>
              <a:rPr lang="sk-SK" dirty="0" smtClean="0"/>
              <a:t>á</a:t>
            </a:r>
            <a:r>
              <a:rPr lang="en-US" dirty="0" smtClean="0"/>
              <a:t> </a:t>
            </a:r>
            <a:r>
              <a:rPr lang="en-US" dirty="0" err="1" smtClean="0"/>
              <a:t>rovnak</a:t>
            </a:r>
            <a:r>
              <a:rPr lang="sk-SK" dirty="0" smtClean="0"/>
              <a:t>ý</a:t>
            </a:r>
            <a:r>
              <a:rPr lang="en-US" dirty="0" smtClean="0"/>
              <a:t> v</a:t>
            </a:r>
            <a:r>
              <a:rPr lang="sk-SK" dirty="0" smtClean="0"/>
              <a:t>ý</a:t>
            </a:r>
            <a:r>
              <a:rPr lang="en-US" dirty="0" err="1" smtClean="0"/>
              <a:t>znam</a:t>
            </a:r>
            <a:r>
              <a:rPr lang="en-US" dirty="0" smtClean="0"/>
              <a:t> v tom </a:t>
            </a:r>
            <a:r>
              <a:rPr lang="en-US" dirty="0" err="1" smtClean="0"/>
              <a:t>kontexte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455" y="626715"/>
            <a:ext cx="932497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3" y="-39291"/>
            <a:ext cx="8905875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476672"/>
            <a:ext cx="72390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dirty="0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26" y="260648"/>
            <a:ext cx="886076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4664"/>
            <a:ext cx="7543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SOFSEM 2012, Špindlerov Mlyn, ČR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6696744" cy="456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32656"/>
            <a:ext cx="6402858" cy="563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SOFSEM 2012, Špindlerov Mlyn, ČR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16632"/>
            <a:ext cx="882015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93373"/>
            <a:ext cx="8640960" cy="325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859" cy="630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99592" y="2420888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you at</a:t>
            </a:r>
            <a:b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SOFSEM 2013!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SOFSEM 2012, Špindlerov Mlyn, </a:t>
            </a:r>
            <a:r>
              <a:rPr lang="sk-SK" dirty="0" smtClean="0"/>
              <a:t>ČR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4664"/>
            <a:ext cx="3861118" cy="5870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76672"/>
            <a:ext cx="6440959" cy="5547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Invited Speakers (CS)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Foundations of Computer Science</a:t>
            </a:r>
            <a:endParaRPr lang="en-US" dirty="0" smtClean="0"/>
          </a:p>
          <a:p>
            <a:pPr lvl="0"/>
            <a:r>
              <a:rPr lang="en-US" i="1" dirty="0" smtClean="0"/>
              <a:t>Felipe </a:t>
            </a:r>
            <a:r>
              <a:rPr lang="en-US" i="1" dirty="0" err="1" smtClean="0"/>
              <a:t>Cucker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The Legacy of Turing in Numerical Analysis</a:t>
            </a:r>
            <a:endParaRPr lang="en-US" dirty="0" smtClean="0"/>
          </a:p>
          <a:p>
            <a:pPr lvl="0"/>
            <a:r>
              <a:rPr lang="en-US" i="1" dirty="0" smtClean="0"/>
              <a:t>Peter van </a:t>
            </a:r>
            <a:r>
              <a:rPr lang="en-US" i="1" dirty="0" err="1" smtClean="0"/>
              <a:t>Emde</a:t>
            </a:r>
            <a:r>
              <a:rPr lang="en-US" i="1" dirty="0" smtClean="0"/>
              <a:t> Boas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Turing Machines for Dummies</a:t>
            </a:r>
            <a:endParaRPr lang="en-US" dirty="0" smtClean="0"/>
          </a:p>
          <a:p>
            <a:pPr lvl="0"/>
            <a:r>
              <a:rPr lang="en-US" i="1" dirty="0" err="1" smtClean="0"/>
              <a:t>Jiří</a:t>
            </a:r>
            <a:r>
              <a:rPr lang="en-US" i="1" dirty="0" smtClean="0"/>
              <a:t> </a:t>
            </a:r>
            <a:r>
              <a:rPr lang="en-US" i="1" dirty="0" err="1" smtClean="0"/>
              <a:t>Wiedermann</a:t>
            </a:r>
            <a:r>
              <a:rPr lang="en-US" dirty="0" smtClean="0"/>
              <a:t>: </a:t>
            </a:r>
            <a:r>
              <a:rPr lang="en-US" dirty="0" smtClean="0">
                <a:hlinkClick r:id="rId4"/>
              </a:rPr>
              <a:t>Towards Computational Models of Artificial Cognitive Systems that Can, in Principle, Pass the Turing Test</a:t>
            </a:r>
            <a:endParaRPr lang="en-US" dirty="0" smtClean="0"/>
          </a:p>
          <a:p>
            <a:pPr lvl="0"/>
            <a:r>
              <a:rPr lang="en-US" i="1" dirty="0" smtClean="0"/>
              <a:t>Yuri </a:t>
            </a:r>
            <a:r>
              <a:rPr lang="en-US" i="1" dirty="0" err="1" smtClean="0"/>
              <a:t>Gurevich</a:t>
            </a:r>
            <a:r>
              <a:rPr lang="en-US" dirty="0" smtClean="0"/>
              <a:t>: </a:t>
            </a:r>
            <a:r>
              <a:rPr lang="en-US" dirty="0" smtClean="0">
                <a:hlinkClick r:id="rId5"/>
              </a:rPr>
              <a:t>What’s an Algorithm?</a:t>
            </a:r>
            <a:endParaRPr lang="en-US" dirty="0" smtClean="0"/>
          </a:p>
          <a:p>
            <a:pPr lvl="0"/>
            <a:r>
              <a:rPr lang="en-US" i="1" dirty="0" smtClean="0"/>
              <a:t>Giuseppe F. </a:t>
            </a:r>
            <a:r>
              <a:rPr lang="en-US" i="1" dirty="0" err="1" smtClean="0"/>
              <a:t>Italiano</a:t>
            </a:r>
            <a:r>
              <a:rPr lang="en-US" dirty="0" smtClean="0"/>
              <a:t>: </a:t>
            </a:r>
            <a:r>
              <a:rPr lang="en-US" dirty="0" smtClean="0">
                <a:hlinkClick r:id="rId6"/>
              </a:rPr>
              <a:t>Strong Bridges and Strong Articulation Points of Directed Graphs</a:t>
            </a:r>
            <a:endParaRPr lang="en-US" dirty="0" smtClean="0"/>
          </a:p>
          <a:p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dirty="0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090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Invited Speakers (SWE)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Software &amp; Web Engineering</a:t>
            </a:r>
            <a:endParaRPr lang="en-US" dirty="0" smtClean="0"/>
          </a:p>
          <a:p>
            <a:pPr lvl="0"/>
            <a:r>
              <a:rPr lang="en-US" i="1" dirty="0" smtClean="0"/>
              <a:t>Paul De Bra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A Fully Generic Approach for Realizing the Adaptive Web</a:t>
            </a:r>
            <a:endParaRPr lang="en-US" dirty="0" smtClean="0"/>
          </a:p>
          <a:p>
            <a:r>
              <a:rPr lang="en-US" i="1" dirty="0" smtClean="0"/>
              <a:t>Pavel </a:t>
            </a:r>
            <a:r>
              <a:rPr lang="en-US" i="1" dirty="0" err="1" smtClean="0"/>
              <a:t>Zezula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Multi Feature Indexing Network (MUFIN) – Similarity Search Platform for many Applications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Invited Speakers (CRYPTO)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Cryptography, Security, and Verification</a:t>
            </a:r>
            <a:endParaRPr lang="en-US" dirty="0" smtClean="0"/>
          </a:p>
          <a:p>
            <a:pPr lvl="0"/>
            <a:r>
              <a:rPr lang="en-US" i="1" dirty="0" err="1" smtClean="0"/>
              <a:t>Orna</a:t>
            </a:r>
            <a:r>
              <a:rPr lang="en-US" i="1" dirty="0" smtClean="0"/>
              <a:t> </a:t>
            </a:r>
            <a:r>
              <a:rPr lang="en-US" i="1" dirty="0" err="1" smtClean="0"/>
              <a:t>Kupferman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Recent Challenges and Ideas in Temporal Synthesis</a:t>
            </a:r>
            <a:endParaRPr lang="en-US" dirty="0" smtClean="0"/>
          </a:p>
          <a:p>
            <a:pPr lvl="0"/>
            <a:r>
              <a:rPr lang="en-US" i="1" dirty="0" smtClean="0"/>
              <a:t>Krzysztof </a:t>
            </a:r>
            <a:r>
              <a:rPr lang="en-US" i="1" dirty="0" err="1" smtClean="0"/>
              <a:t>Pietrzak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Efficient Cryptography from Hard Learning Problems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Invited Speakers (AI)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Artificial Intelligence</a:t>
            </a:r>
            <a:endParaRPr lang="en-US" dirty="0" smtClean="0"/>
          </a:p>
          <a:p>
            <a:pPr lvl="0"/>
            <a:r>
              <a:rPr lang="en-US" i="1" dirty="0" smtClean="0"/>
              <a:t>Roberto </a:t>
            </a:r>
            <a:r>
              <a:rPr lang="en-US" i="1" dirty="0" err="1" smtClean="0"/>
              <a:t>Navigli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Don’t Take Shortcuts! Computational Lexical Semantics and the Turing Test</a:t>
            </a:r>
            <a:endParaRPr lang="en-US" dirty="0" smtClean="0"/>
          </a:p>
          <a:p>
            <a:pPr lvl="0"/>
            <a:r>
              <a:rPr lang="en-US" i="1" dirty="0" smtClean="0"/>
              <a:t>Kevin Warwick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Not Another Look at the Turing Test!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k-SK" smtClean="0"/>
              <a:t>SOFSEM 2012, Špindlerov Mlyn, ČR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38" y="332656"/>
            <a:ext cx="79343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SOFSEM 2012, Špindlerov Mlyn, </a:t>
            </a:r>
            <a:r>
              <a:rPr lang="sk-SK" dirty="0" smtClean="0"/>
              <a:t>ČR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2A15-7FAA-4BA6-B9BD-FD9727B9087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09" y="44624"/>
            <a:ext cx="978217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493</Words>
  <Application>Microsoft Office PowerPoint</Application>
  <PresentationFormat>On-screen Show (4:3)</PresentationFormat>
  <Paragraphs>96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Invited Speakers (CS)</vt:lpstr>
      <vt:lpstr>Invited Speakers (SWE)</vt:lpstr>
      <vt:lpstr>Invited Speakers (CRYPTO)</vt:lpstr>
      <vt:lpstr>Invited Speakers (AI)</vt:lpstr>
      <vt:lpstr>Slide 8</vt:lpstr>
      <vt:lpstr>Slide 9</vt:lpstr>
      <vt:lpstr>Slide 10</vt:lpstr>
      <vt:lpstr>Slide 11</vt:lpstr>
      <vt:lpstr>Turingov test</vt:lpstr>
      <vt:lpstr>Don’t take shortcuts!</vt:lpstr>
      <vt:lpstr>Don’t take shortcuts!</vt:lpstr>
      <vt:lpstr>Don’t take shortcuts!</vt:lpstr>
      <vt:lpstr>Knowledge-based WSD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Named Entity Disambiguation Based on Explicit Semantics</dc:title>
  <dc:creator>Jozef</dc:creator>
  <cp:lastModifiedBy>Jozef</cp:lastModifiedBy>
  <cp:revision>70</cp:revision>
  <dcterms:created xsi:type="dcterms:W3CDTF">2012-01-22T16:16:41Z</dcterms:created>
  <dcterms:modified xsi:type="dcterms:W3CDTF">2012-02-15T09:14:18Z</dcterms:modified>
</cp:coreProperties>
</file>