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  <p:sldId id="264" r:id="rId13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822888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4359960"/>
            <a:ext cx="822888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>
                <a:latin typeface="Calibri" pitchFamily="34" charset="0"/>
              </a:defRPr>
            </a:lvl1pPr>
          </a:lstStyle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947240"/>
            <a:ext cx="8228880" cy="4619880"/>
          </a:xfrm>
          <a:prstGeom prst="rect">
            <a:avLst/>
          </a:prstGeom>
        </p:spPr>
        <p:txBody>
          <a:bodyPr wrap="none" lIns="0" tIns="0" rIns="0" bIns="0" anchor="ctr"/>
          <a:lstStyle>
            <a:lvl1pPr>
              <a:defRPr>
                <a:latin typeface="Calibri" pitchFamily="34" charset="0"/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822888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629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947240"/>
            <a:ext cx="8228880" cy="461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4359960"/>
            <a:ext cx="822852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822888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4359960"/>
            <a:ext cx="822888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822888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8880" cy="629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435996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2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947240"/>
            <a:ext cx="401544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4359960"/>
            <a:ext cx="8228520" cy="220320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-1800" y="4663440"/>
            <a:ext cx="8457480" cy="1359720"/>
          </a:xfrm>
          <a:prstGeom prst="rect">
            <a:avLst/>
          </a:prstGeom>
          <a:solidFill>
            <a:srgbClr val="191919"/>
          </a:solidFill>
        </p:spPr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1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sk-SK"/>
              <a:t>Click to edit the title text format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sk-SK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ustomShape 1"/>
          <p:cNvSpPr/>
          <p:nvPr/>
        </p:nvSpPr>
        <p:spPr>
          <a:xfrm>
            <a:off x="0" y="274680"/>
            <a:ext cx="8686080" cy="1553760"/>
          </a:xfrm>
          <a:prstGeom prst="rect">
            <a:avLst/>
          </a:prstGeom>
          <a:solidFill>
            <a:srgbClr val="191919"/>
          </a:solidFill>
        </p:spPr>
      </p:sp>
      <p:sp>
        <p:nvSpPr>
          <p:cNvPr id="36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5217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sk-SK"/>
              <a:t>Click to edit the title text format</a:t>
            </a:r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947240"/>
            <a:ext cx="8228880" cy="461952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sk-SK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k-SK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k-SK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k-SK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k-SK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k-SK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sk-SK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81000" y="48768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alibri" pitchFamily="34" charset="0"/>
              </a:rPr>
              <a:t>Reprodukovatelny</a:t>
            </a: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vyskum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457560" y="3352800"/>
            <a:ext cx="8228880" cy="1522080"/>
          </a:xfrm>
        </p:spPr>
        <p:txBody>
          <a:bodyPr/>
          <a:lstStyle/>
          <a:p>
            <a:pPr algn="ctr"/>
            <a:r>
              <a:rPr lang="en-US" sz="2400" dirty="0" err="1" smtClean="0"/>
              <a:t>Priklad</a:t>
            </a:r>
            <a:r>
              <a:rPr lang="en-US" sz="2400" dirty="0" smtClean="0"/>
              <a:t> s </a:t>
            </a:r>
            <a:r>
              <a:rPr lang="en-US" sz="2400" dirty="0" err="1" smtClean="0"/>
              <a:t>pouzitim</a:t>
            </a:r>
            <a:r>
              <a:rPr lang="en-US" sz="2400" dirty="0" smtClean="0"/>
              <a:t> </a:t>
            </a:r>
            <a:r>
              <a:rPr lang="en-US" sz="2400" dirty="0" err="1" smtClean="0"/>
              <a:t>jazyka</a:t>
            </a:r>
            <a:r>
              <a:rPr lang="en-US" sz="2400" dirty="0" smtClean="0"/>
              <a:t> R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analyzu</a:t>
            </a:r>
            <a:r>
              <a:rPr lang="en-US" sz="2400" dirty="0" smtClean="0"/>
              <a:t> a </a:t>
            </a:r>
          </a:p>
          <a:p>
            <a:pPr algn="ctr"/>
            <a:r>
              <a:rPr lang="en-US" sz="2400" dirty="0" err="1" smtClean="0"/>
              <a:t>kniznice</a:t>
            </a:r>
            <a:r>
              <a:rPr lang="en-US" sz="2400" dirty="0" smtClean="0"/>
              <a:t> KNITR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generovanie</a:t>
            </a:r>
            <a:r>
              <a:rPr lang="en-US" sz="2400" dirty="0" smtClean="0"/>
              <a:t> </a:t>
            </a:r>
            <a:r>
              <a:rPr lang="en-US" sz="2400" dirty="0" err="1" smtClean="0"/>
              <a:t>reportu</a:t>
            </a:r>
            <a:r>
              <a:rPr lang="en-US" sz="2400" dirty="0" smtClean="0"/>
              <a:t> o </a:t>
            </a:r>
            <a:r>
              <a:rPr lang="en-US" sz="2400" dirty="0" err="1" smtClean="0"/>
              <a:t>priebehu</a:t>
            </a:r>
            <a:r>
              <a:rPr lang="en-US" sz="2400" dirty="0" smtClean="0"/>
              <a:t> </a:t>
            </a:r>
            <a:r>
              <a:rPr lang="en-US" sz="2400" dirty="0" err="1" smtClean="0"/>
              <a:t>analyzy</a:t>
            </a:r>
            <a:endParaRPr lang="en-US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Hands on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Odkazy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381000" y="2133600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Data</a:t>
            </a:r>
          </a:p>
          <a:p>
            <a:r>
              <a:rPr lang="en-US" dirty="0" smtClean="0">
                <a:latin typeface="Calibri" pitchFamily="34" charset="0"/>
              </a:rPr>
              <a:t>	http://blog.yhathq.com/posts/recommender-system-in-r.html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http://www.ratebeer.com/beer/brewers/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sz="2800" b="1" dirty="0" err="1" smtClean="0">
                <a:latin typeface="Calibri" pitchFamily="34" charset="0"/>
              </a:rPr>
              <a:t>RStudio</a:t>
            </a:r>
            <a:endParaRPr lang="en-US" sz="2800" b="1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	http://www.rstudio.com/</a:t>
            </a:r>
            <a:endParaRPr lang="en-US" dirty="0">
              <a:latin typeface="Calibri" pitchFamily="34" charset="0"/>
            </a:endParaRPr>
          </a:p>
          <a:p>
            <a:r>
              <a:rPr lang="en-US" sz="2800" b="1" dirty="0" err="1" smtClean="0">
                <a:latin typeface="Calibri" pitchFamily="34" charset="0"/>
              </a:rPr>
              <a:t>Knitr</a:t>
            </a:r>
            <a:r>
              <a:rPr lang="en-US" sz="2800" b="1" dirty="0" smtClean="0">
                <a:latin typeface="Calibri" pitchFamily="34" charset="0"/>
              </a:rPr>
              <a:t> (</a:t>
            </a:r>
            <a:r>
              <a:rPr lang="en-US" sz="2800" b="1" dirty="0" err="1" smtClean="0">
                <a:latin typeface="Calibri" pitchFamily="34" charset="0"/>
              </a:rPr>
              <a:t>nastroj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na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generovanie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reportov</a:t>
            </a:r>
            <a:r>
              <a:rPr lang="en-US" sz="2800" b="1" dirty="0" smtClean="0">
                <a:latin typeface="Calibri" pitchFamily="34" charset="0"/>
              </a:rPr>
              <a:t>)</a:t>
            </a:r>
          </a:p>
          <a:p>
            <a:r>
              <a:rPr lang="en-US" dirty="0" smtClean="0">
                <a:latin typeface="Calibri" pitchFamily="34" charset="0"/>
              </a:rPr>
              <a:t>	http://yihui.name/knitr/</a:t>
            </a:r>
            <a:endParaRPr lang="en-US" dirty="0">
              <a:latin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</a:rPr>
              <a:t>R</a:t>
            </a:r>
          </a:p>
          <a:p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https://class.coursera.org/compdata-003/class</a:t>
            </a:r>
          </a:p>
          <a:p>
            <a:r>
              <a:rPr lang="en-US" dirty="0" smtClean="0">
                <a:latin typeface="Calibri" pitchFamily="34" charset="0"/>
              </a:rPr>
              <a:t>	http://www.r-podcast.org/r-resources/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09600" y="2438400"/>
            <a:ext cx="6248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 smtClean="0">
                <a:latin typeface="Calibri" pitchFamily="34" charset="0"/>
              </a:rPr>
              <a:t>Zaznamenavanie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priebehu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analyzy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dat</a:t>
            </a:r>
            <a:endParaRPr lang="en-US" sz="2400" dirty="0" smtClean="0">
              <a:latin typeface="Calibri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Calibri" pitchFamily="34" charset="0"/>
              </a:rPr>
              <a:t>Vytvaranie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reportu</a:t>
            </a:r>
            <a:endParaRPr lang="en-US" sz="2400" dirty="0">
              <a:latin typeface="Calibri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Calibri" pitchFamily="34" charset="0"/>
              </a:rPr>
              <a:t>Zdielanie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udajov</a:t>
            </a:r>
            <a:r>
              <a:rPr lang="en-US" sz="2400" dirty="0" smtClean="0">
                <a:latin typeface="Calibri" pitchFamily="34" charset="0"/>
              </a:rPr>
              <a:t> / </a:t>
            </a:r>
            <a:r>
              <a:rPr lang="en-US" sz="2400" dirty="0" err="1" smtClean="0">
                <a:latin typeface="Calibri" pitchFamily="34" charset="0"/>
              </a:rPr>
              <a:t>zdrojoveho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kodu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pouziteho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pri</a:t>
            </a:r>
            <a:r>
              <a:rPr lang="en-US" sz="2400" dirty="0" smtClean="0">
                <a:latin typeface="Calibri" pitchFamily="34" charset="0"/>
              </a:rPr>
              <a:t> analyze / </a:t>
            </a:r>
            <a:r>
              <a:rPr lang="en-US" sz="2400" dirty="0" err="1" smtClean="0">
                <a:latin typeface="Calibri" pitchFamily="34" charset="0"/>
              </a:rPr>
              <a:t>vysledkov</a:t>
            </a:r>
            <a:endParaRPr lang="en-US" sz="2400" dirty="0" smtClean="0">
              <a:latin typeface="Calibri" pitchFamily="34" charset="0"/>
            </a:endParaRPr>
          </a:p>
          <a:p>
            <a:pPr>
              <a:spcBef>
                <a:spcPts val="1800"/>
              </a:spcBef>
            </a:pPr>
            <a:r>
              <a:rPr lang="en-US" sz="2400" dirty="0" err="1" smtClean="0">
                <a:latin typeface="Calibri" pitchFamily="34" charset="0"/>
              </a:rPr>
              <a:t>Uplna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informacia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potrebna</a:t>
            </a:r>
            <a:r>
              <a:rPr lang="en-US" sz="2400" dirty="0" smtClean="0">
                <a:latin typeface="Calibri" pitchFamily="34" charset="0"/>
              </a:rPr>
              <a:t> pre </a:t>
            </a:r>
            <a:r>
              <a:rPr lang="en-US" sz="2400" dirty="0" err="1" smtClean="0">
                <a:latin typeface="Calibri" pitchFamily="34" charset="0"/>
              </a:rPr>
              <a:t>zopakovanie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experimentu</a:t>
            </a:r>
            <a:r>
              <a:rPr lang="en-US" sz="2400" dirty="0" smtClean="0">
                <a:latin typeface="Calibri" pitchFamily="34" charset="0"/>
              </a:rPr>
              <a:t> v </a:t>
            </a:r>
            <a:r>
              <a:rPr lang="en-US" sz="2400" dirty="0" err="1" smtClean="0">
                <a:latin typeface="Calibri" pitchFamily="34" charset="0"/>
              </a:rPr>
              <a:t>jednom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dokumente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Reprodukovatelny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vyskum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09600" y="24384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Datove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typy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r>
              <a:rPr lang="en-US" sz="2400" dirty="0">
                <a:latin typeface="Calibri" pitchFamily="34" charset="0"/>
              </a:rPr>
              <a:t>	Character, Numeric, Integer, Logical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Calibri" pitchFamily="34" charset="0"/>
              </a:rPr>
              <a:t>Rychly uvod do jazyka </a:t>
            </a:r>
            <a:r>
              <a:rPr lang="pl-PL" sz="5400" b="1" dirty="0" smtClean="0">
                <a:solidFill>
                  <a:schemeClr val="bg1"/>
                </a:solidFill>
                <a:latin typeface="Calibri" pitchFamily="34" charset="0"/>
              </a:rPr>
              <a:t>R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09600" y="3810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Zlozene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objekty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r>
              <a:rPr lang="pt-BR" sz="2400" dirty="0">
                <a:latin typeface="Calibri" pitchFamily="34" charset="0"/>
              </a:rPr>
              <a:t>	Vector, Matrix, Data frame, List, Factor</a:t>
            </a:r>
          </a:p>
          <a:p>
            <a:endParaRPr lang="en-US" sz="2400" dirty="0">
              <a:latin typeface="Calibri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9600" y="4953000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libri" pitchFamily="34" charset="0"/>
              </a:rPr>
              <a:t>Operacie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r>
              <a:rPr lang="en-US" sz="2400" dirty="0">
                <a:latin typeface="Calibri" pitchFamily="34" charset="0"/>
              </a:rPr>
              <a:t>	</a:t>
            </a:r>
            <a:r>
              <a:rPr lang="en-US" sz="2400" dirty="0" err="1">
                <a:latin typeface="Calibri" pitchFamily="34" charset="0"/>
              </a:rPr>
              <a:t>Subsetting</a:t>
            </a:r>
            <a:r>
              <a:rPr lang="en-US" sz="2400" dirty="0">
                <a:latin typeface="Calibri" pitchFamily="34" charset="0"/>
              </a:rPr>
              <a:t>, Logical </a:t>
            </a:r>
            <a:r>
              <a:rPr lang="en-US" sz="2400" dirty="0" err="1">
                <a:latin typeface="Calibri" pitchFamily="34" charset="0"/>
              </a:rPr>
              <a:t>Subsetting</a:t>
            </a:r>
            <a:endParaRPr lang="en-US" sz="2400" dirty="0">
              <a:latin typeface="Calibri" pitchFamily="34" charset="0"/>
            </a:endParaRPr>
          </a:p>
          <a:p>
            <a:endParaRPr lang="en-US" sz="2400" dirty="0">
              <a:latin typeface="Calibri" pitchFamily="34" charset="0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533400" y="3581400"/>
            <a:ext cx="609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>
            <a:off x="533400" y="4724400"/>
            <a:ext cx="6096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>
                <a:solidFill>
                  <a:schemeClr val="bg1"/>
                </a:solidFill>
                <a:latin typeface="Calibri" pitchFamily="34" charset="0"/>
              </a:rPr>
              <a:t>Zlozene</a:t>
            </a:r>
            <a:r>
              <a:rPr lang="en-US" sz="54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Calibri" pitchFamily="34" charset="0"/>
              </a:rPr>
              <a:t>objekty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7200" y="2133600"/>
            <a:ext cx="579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Vector (aka. pole):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heights &lt;- c(188.2, 181.3, 193.4)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heights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## [1] 188.2 181.3 193.4</a:t>
            </a:r>
          </a:p>
          <a:p>
            <a:endParaRPr lang="en-US" dirty="0"/>
          </a:p>
        </p:txBody>
      </p:sp>
      <p:sp>
        <p:nvSpPr>
          <p:cNvPr id="5" name="BlokTextu 4"/>
          <p:cNvSpPr txBox="1"/>
          <p:nvPr/>
        </p:nvSpPr>
        <p:spPr>
          <a:xfrm>
            <a:off x="457200" y="3505200"/>
            <a:ext cx="861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List (aka. </a:t>
            </a:r>
            <a:r>
              <a:rPr lang="en-US" sz="2400" dirty="0" err="1">
                <a:latin typeface="Calibri" pitchFamily="34" charset="0"/>
              </a:rPr>
              <a:t>asociativne</a:t>
            </a:r>
            <a:r>
              <a:rPr lang="en-US" sz="2400" dirty="0">
                <a:latin typeface="Calibri" pitchFamily="34" charset="0"/>
              </a:rPr>
              <a:t> pole):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vector1 &lt;- c(188.2, 181.3, 193.4)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vector2 &lt;- c("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"roger",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&lt;- list(heights=vector1,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=vector2)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$heights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[1] 188.2 181.3 193.4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$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[1]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"roger"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Zlozene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objekty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2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457200" y="25908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Matrix:</a:t>
            </a:r>
          </a:p>
          <a:p>
            <a:r>
              <a:rPr lang="fr-FR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b="1" dirty="0">
                <a:latin typeface="Courier New" pitchFamily="49" charset="0"/>
                <a:cs typeface="Courier New" pitchFamily="49" charset="0"/>
              </a:rPr>
              <a:t>myMatrix = matrix(c(1, 2, 3, 4), byrow=T, nrow=2)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myMatrix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		[,1] [,2]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[1,] 1 	2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## [2,] 3 	4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Zlozene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objekty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3</a:t>
            </a:r>
            <a:endParaRPr lang="en-US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52400" y="2514600"/>
            <a:ext cx="8991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Data frame (aka. </a:t>
            </a:r>
            <a:r>
              <a:rPr lang="en-US" sz="2400" dirty="0" err="1">
                <a:latin typeface="Calibri" pitchFamily="34" charset="0"/>
              </a:rPr>
              <a:t>tabulka</a:t>
            </a:r>
            <a:r>
              <a:rPr lang="en-US" sz="2400" dirty="0">
                <a:latin typeface="Calibri" pitchFamily="34" charset="0"/>
              </a:rPr>
              <a:t>):</a:t>
            </a:r>
          </a:p>
          <a:p>
            <a:r>
              <a:rPr lang="es-ES" b="1" dirty="0" smtClean="0">
                <a:latin typeface="Courier New" pitchFamily="49" charset="0"/>
                <a:cs typeface="Courier New" pitchFamily="49" charset="0"/>
              </a:rPr>
              <a:t>  vector1 </a:t>
            </a:r>
            <a:r>
              <a:rPr lang="es-ES" b="1" dirty="0">
                <a:latin typeface="Courier New" pitchFamily="49" charset="0"/>
                <a:cs typeface="Courier New" pitchFamily="49" charset="0"/>
              </a:rPr>
              <a:t>= c(188.2, 181.3, 193.4, 192.3)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vector2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c("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"roger",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myDataFrame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(heights=vector1,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=vector2)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MyDataFrame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##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heights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##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1  188.2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##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  181.3   roger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##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3  193.4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##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4  192.3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Subsetting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304800" y="27432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latin typeface="Courier New" pitchFamily="49" charset="0"/>
                <a:cs typeface="Courier New" pitchFamily="49" charset="0"/>
              </a:rPr>
              <a:t>vector1 = c(188.2, 181.3, 193.4, 192.3)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vector2 = c("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"roger",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data.frame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(heights=vector1,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=vector2)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vector1[1]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[1] 188.2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vector1[c(1,2,4)]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[1] 188.2 181.3 192.3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Subsetting</a:t>
            </a:r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 2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533400" y="2514600"/>
            <a:ext cx="5791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[1,1:2]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  heights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1  188.2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myDataFrame$firstNames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[1]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roger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Levels: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andrew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roger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304800" y="533400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Calibri" pitchFamily="34" charset="0"/>
              </a:rPr>
              <a:t>Logical </a:t>
            </a:r>
            <a:r>
              <a:rPr lang="en-US" sz="5400" b="1" dirty="0" err="1" smtClean="0">
                <a:solidFill>
                  <a:schemeClr val="bg1"/>
                </a:solidFill>
                <a:latin typeface="Calibri" pitchFamily="34" charset="0"/>
              </a:rPr>
              <a:t>subsetting</a:t>
            </a:r>
            <a:endParaRPr lang="pl-PL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85800" y="2590800"/>
            <a:ext cx="701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myDataFrame$firstNames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", 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  heights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1  188.2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myDataFrame$firstNames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da-DK" b="1" dirty="0">
                <a:latin typeface="Courier New" pitchFamily="49" charset="0"/>
                <a:cs typeface="Courier New" pitchFamily="49" charset="0"/>
              </a:rPr>
              <a:t>## [1]  TRUE FALSE FALSE FALSE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myDataFrame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[heights &lt; 190, 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  heights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firstNames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1  188.2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jeff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2  181.3   roger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## 4  192.3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brian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275</Words>
  <PresentationFormat>Prezentácia na obrazovke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cp:lastModifiedBy>jakub</cp:lastModifiedBy>
  <cp:revision>18</cp:revision>
  <dcterms:modified xsi:type="dcterms:W3CDTF">2013-11-10T13:27:10Z</dcterms:modified>
</cp:coreProperties>
</file>