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58" r:id="rId5"/>
    <p:sldId id="259" r:id="rId6"/>
    <p:sldId id="271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7" r:id="rId15"/>
    <p:sldId id="272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erroMrkva" initials="F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69" d="100"/>
          <a:sy n="69" d="100"/>
        </p:scale>
        <p:origin x="-60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63A6-AF29-436F-932A-9491027F3558}" type="datetimeFigureOut">
              <a:rPr lang="sk-SK" smtClean="0"/>
              <a:t>16. 1. 2012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BCDB4-561C-4E05-8B2D-F97AA5E56F9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63A6-AF29-436F-932A-9491027F3558}" type="datetimeFigureOut">
              <a:rPr lang="sk-SK" smtClean="0"/>
              <a:t>16. 1. 2012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BCDB4-561C-4E05-8B2D-F97AA5E56F9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63A6-AF29-436F-932A-9491027F3558}" type="datetimeFigureOut">
              <a:rPr lang="sk-SK" smtClean="0"/>
              <a:t>16. 1. 2012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BCDB4-561C-4E05-8B2D-F97AA5E56F9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63A6-AF29-436F-932A-9491027F3558}" type="datetimeFigureOut">
              <a:rPr lang="sk-SK" smtClean="0"/>
              <a:t>16. 1. 2012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BCDB4-561C-4E05-8B2D-F97AA5E56F9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63A6-AF29-436F-932A-9491027F3558}" type="datetimeFigureOut">
              <a:rPr lang="sk-SK" smtClean="0"/>
              <a:t>16. 1. 2012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BCDB4-561C-4E05-8B2D-F97AA5E56F9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63A6-AF29-436F-932A-9491027F3558}" type="datetimeFigureOut">
              <a:rPr lang="sk-SK" smtClean="0"/>
              <a:t>16. 1. 2012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BCDB4-561C-4E05-8B2D-F97AA5E56F9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63A6-AF29-436F-932A-9491027F3558}" type="datetimeFigureOut">
              <a:rPr lang="sk-SK" smtClean="0"/>
              <a:t>16. 1. 2012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BCDB4-561C-4E05-8B2D-F97AA5E56F9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63A6-AF29-436F-932A-9491027F3558}" type="datetimeFigureOut">
              <a:rPr lang="sk-SK" smtClean="0"/>
              <a:t>16. 1. 2012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BCDB4-561C-4E05-8B2D-F97AA5E56F9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63A6-AF29-436F-932A-9491027F3558}" type="datetimeFigureOut">
              <a:rPr lang="sk-SK" smtClean="0"/>
              <a:t>16. 1. 2012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BCDB4-561C-4E05-8B2D-F97AA5E56F9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63A6-AF29-436F-932A-9491027F3558}" type="datetimeFigureOut">
              <a:rPr lang="sk-SK" smtClean="0"/>
              <a:t>16. 1. 2012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BCDB4-561C-4E05-8B2D-F97AA5E56F9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63A6-AF29-436F-932A-9491027F3558}" type="datetimeFigureOut">
              <a:rPr lang="sk-SK" smtClean="0"/>
              <a:t>16. 1. 2012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BCDB4-561C-4E05-8B2D-F97AA5E56F90}" type="slidenum">
              <a:rPr lang="sk-SK" smtClean="0"/>
              <a:t>‹#›</a:t>
            </a:fld>
            <a:endParaRPr lang="sk-SK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B63A6-AF29-436F-932A-9491027F3558}" type="datetimeFigureOut">
              <a:rPr lang="sk-SK" smtClean="0"/>
              <a:t>16. 1. 2012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BCDB4-561C-4E05-8B2D-F97AA5E56F90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3307355"/>
            <a:ext cx="8056960" cy="1470025"/>
          </a:xfrm>
        </p:spPr>
        <p:txBody>
          <a:bodyPr/>
          <a:lstStyle/>
          <a:p>
            <a:r>
              <a:rPr lang="it-IT" dirty="0"/>
              <a:t>Decentralizované modelovanie používateľa a personalizácia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4777380"/>
            <a:ext cx="8056960" cy="861420"/>
          </a:xfrm>
        </p:spPr>
        <p:txBody>
          <a:bodyPr/>
          <a:lstStyle/>
          <a:p>
            <a:r>
              <a:rPr lang="sk-SK" dirty="0" smtClean="0"/>
              <a:t>Márius Šajgalík</a:t>
            </a:r>
          </a:p>
          <a:p>
            <a:r>
              <a:rPr lang="sk-SK" dirty="0" smtClean="0"/>
              <a:t>Vedúci: Michal Barla</a:t>
            </a:r>
            <a:endParaRPr lang="sk-SK" dirty="0"/>
          </a:p>
        </p:txBody>
      </p:sp>
      <p:grpSp>
        <p:nvGrpSpPr>
          <p:cNvPr id="7" name="Group 6"/>
          <p:cNvGrpSpPr/>
          <p:nvPr/>
        </p:nvGrpSpPr>
        <p:grpSpPr>
          <a:xfrm>
            <a:off x="3132040" y="440768"/>
            <a:ext cx="2879920" cy="2708992"/>
            <a:chOff x="3204048" y="440768"/>
            <a:chExt cx="2879920" cy="2708992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5856" y="440768"/>
              <a:ext cx="1800000" cy="180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3968" y="908720"/>
              <a:ext cx="1800000" cy="180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4048" y="1349760"/>
              <a:ext cx="1800000" cy="180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185723717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675724"/>
            <a:ext cx="8208908" cy="924475"/>
          </a:xfrm>
        </p:spPr>
        <p:txBody>
          <a:bodyPr/>
          <a:lstStyle/>
          <a:p>
            <a:r>
              <a:rPr lang="sk-SK" dirty="0" smtClean="0"/>
              <a:t>Úložisko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807361"/>
            <a:ext cx="8208908" cy="4501959"/>
          </a:xfrm>
        </p:spPr>
        <p:txBody>
          <a:bodyPr>
            <a:normAutofit/>
          </a:bodyPr>
          <a:lstStyle/>
          <a:p>
            <a:r>
              <a:rPr lang="sk-SK" sz="2000" dirty="0"/>
              <a:t>Obmedzenie veľkosti</a:t>
            </a:r>
          </a:p>
          <a:p>
            <a:endParaRPr lang="sk-SK" sz="2000" dirty="0"/>
          </a:p>
          <a:p>
            <a:r>
              <a:rPr lang="sk-SK" sz="2000" dirty="0"/>
              <a:t>Ukladá sa iba koreňový strom </a:t>
            </a:r>
            <a:r>
              <a:rPr lang="sk-SK" sz="2000" dirty="0" err="1"/>
              <a:t>tagov</a:t>
            </a:r>
            <a:endParaRPr lang="sk-SK" sz="2000" dirty="0"/>
          </a:p>
          <a:p>
            <a:pPr lvl="1"/>
            <a:r>
              <a:rPr lang="sk-SK" sz="1800" dirty="0"/>
              <a:t>Pre každý koncový vrchol iba zoznam dvojíc (ID URL, relevancia URL)</a:t>
            </a:r>
          </a:p>
          <a:p>
            <a:pPr lvl="1"/>
            <a:r>
              <a:rPr lang="sk-SK" sz="1800" dirty="0"/>
              <a:t>Kompresia vrcholov</a:t>
            </a:r>
          </a:p>
          <a:p>
            <a:endParaRPr lang="sk-SK" sz="2000" dirty="0"/>
          </a:p>
          <a:p>
            <a:r>
              <a:rPr lang="sk-SK" sz="2000" dirty="0"/>
              <a:t>HTML5 </a:t>
            </a:r>
            <a:r>
              <a:rPr lang="sk-SK" sz="2000" dirty="0" err="1"/>
              <a:t>localStorage</a:t>
            </a:r>
            <a:r>
              <a:rPr lang="sk-SK" sz="2000" dirty="0"/>
              <a:t>, </a:t>
            </a:r>
            <a:r>
              <a:rPr lang="sk-SK" sz="2000" dirty="0" err="1" smtClean="0"/>
              <a:t>IndexedDB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95736661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675724"/>
            <a:ext cx="8208908" cy="924475"/>
          </a:xfrm>
        </p:spPr>
        <p:txBody>
          <a:bodyPr/>
          <a:lstStyle/>
          <a:p>
            <a:r>
              <a:rPr lang="sk-SK" dirty="0" smtClean="0"/>
              <a:t>Personalizačné rozšírenia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807361"/>
            <a:ext cx="8208908" cy="4501959"/>
          </a:xfrm>
        </p:spPr>
        <p:txBody>
          <a:bodyPr>
            <a:noAutofit/>
          </a:bodyPr>
          <a:lstStyle/>
          <a:p>
            <a:r>
              <a:rPr lang="sk-SK" sz="2000" dirty="0"/>
              <a:t>Kusy JS kódu</a:t>
            </a:r>
          </a:p>
          <a:p>
            <a:endParaRPr lang="sk-SK" sz="2000" dirty="0"/>
          </a:p>
          <a:p>
            <a:r>
              <a:rPr lang="sk-SK" sz="2000" dirty="0"/>
              <a:t>Ďalšie možnosti:</a:t>
            </a:r>
          </a:p>
          <a:p>
            <a:pPr lvl="1"/>
            <a:r>
              <a:rPr lang="sk-SK" sz="1800" dirty="0" err="1"/>
              <a:t>jQuery</a:t>
            </a:r>
            <a:r>
              <a:rPr lang="sk-SK" sz="1800" dirty="0"/>
              <a:t> a externé JS súbory</a:t>
            </a:r>
          </a:p>
          <a:p>
            <a:pPr lvl="1"/>
            <a:r>
              <a:rPr lang="sk-SK" sz="1800" dirty="0" smtClean="0"/>
              <a:t>História </a:t>
            </a:r>
            <a:r>
              <a:rPr lang="sk-SK" sz="1800" dirty="0"/>
              <a:t>prehliadača</a:t>
            </a:r>
          </a:p>
          <a:p>
            <a:pPr lvl="1"/>
            <a:r>
              <a:rPr lang="sk-SK" sz="1800" dirty="0"/>
              <a:t>Indexovaná databáza</a:t>
            </a:r>
          </a:p>
          <a:p>
            <a:pPr lvl="1"/>
            <a:r>
              <a:rPr lang="sk-SK" sz="1800" b="1" dirty="0"/>
              <a:t>Personalizačné API</a:t>
            </a:r>
          </a:p>
          <a:p>
            <a:pPr lvl="1"/>
            <a:r>
              <a:rPr lang="sk-SK" sz="1800" b="1" dirty="0"/>
              <a:t>Komunikačné API</a:t>
            </a:r>
          </a:p>
          <a:p>
            <a:pPr lvl="1"/>
            <a:r>
              <a:rPr lang="sk-SK" sz="1800" dirty="0"/>
              <a:t>Kontrola privilégií</a:t>
            </a:r>
          </a:p>
          <a:p>
            <a:endParaRPr lang="sk-SK" sz="2000" dirty="0"/>
          </a:p>
          <a:p>
            <a:r>
              <a:rPr lang="sk-SK" sz="2000" dirty="0"/>
              <a:t>Rola - mapovanie na udalosti, vlastný (</a:t>
            </a:r>
            <a:r>
              <a:rPr lang="sk-SK" sz="2000" dirty="0" err="1"/>
              <a:t>personalizovaný</a:t>
            </a:r>
            <a:r>
              <a:rPr lang="sk-SK" sz="2000" dirty="0"/>
              <a:t>) </a:t>
            </a:r>
            <a:r>
              <a:rPr lang="sk-SK" sz="2000" dirty="0" err="1" smtClean="0"/>
              <a:t>tagovač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95736661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675724"/>
            <a:ext cx="8208908" cy="924475"/>
          </a:xfrm>
        </p:spPr>
        <p:txBody>
          <a:bodyPr/>
          <a:lstStyle/>
          <a:p>
            <a:r>
              <a:rPr lang="sk-SK" dirty="0" smtClean="0"/>
              <a:t>Komunikácia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807361"/>
            <a:ext cx="8208908" cy="4501959"/>
          </a:xfrm>
        </p:spPr>
        <p:txBody>
          <a:bodyPr>
            <a:noAutofit/>
          </a:bodyPr>
          <a:lstStyle/>
          <a:p>
            <a:r>
              <a:rPr lang="sk-SK" sz="2000" dirty="0"/>
              <a:t>HTML5 </a:t>
            </a:r>
            <a:r>
              <a:rPr lang="sk-SK" sz="2000" dirty="0" err="1"/>
              <a:t>WebSockets</a:t>
            </a:r>
            <a:endParaRPr lang="sk-SK" sz="2000" dirty="0"/>
          </a:p>
          <a:p>
            <a:endParaRPr lang="sk-SK" sz="2000" dirty="0"/>
          </a:p>
          <a:p>
            <a:r>
              <a:rPr lang="sk-SK" sz="2000" dirty="0"/>
              <a:t>Kanálový </a:t>
            </a:r>
            <a:r>
              <a:rPr lang="sk-SK" sz="2000" dirty="0" err="1"/>
              <a:t>multicast</a:t>
            </a:r>
            <a:endParaRPr lang="sk-SK" sz="2000" dirty="0"/>
          </a:p>
          <a:p>
            <a:pPr lvl="1"/>
            <a:r>
              <a:rPr lang="sk-SK" sz="1800" dirty="0"/>
              <a:t>Server slúži ako smerovač</a:t>
            </a:r>
          </a:p>
          <a:p>
            <a:pPr lvl="1"/>
            <a:r>
              <a:rPr lang="sk-SK" sz="1800" dirty="0"/>
              <a:t>Komunikácia cez kanály</a:t>
            </a:r>
          </a:p>
          <a:p>
            <a:pPr lvl="1"/>
            <a:r>
              <a:rPr lang="sk-SK" sz="1800" dirty="0"/>
              <a:t>Každá správa v kanáli vyzerá rovnako</a:t>
            </a:r>
          </a:p>
          <a:p>
            <a:endParaRPr lang="sk-SK" sz="2000" dirty="0"/>
          </a:p>
          <a:p>
            <a:r>
              <a:rPr lang="sk-SK" sz="2000" dirty="0"/>
              <a:t>Server si vytvára skupiny používateľov</a:t>
            </a:r>
          </a:p>
          <a:p>
            <a:pPr lvl="1"/>
            <a:r>
              <a:rPr lang="sk-SK" sz="1800" dirty="0"/>
              <a:t>Kosínusová podobnosť</a:t>
            </a:r>
          </a:p>
          <a:p>
            <a:endParaRPr lang="sk-SK" sz="2000" dirty="0"/>
          </a:p>
          <a:p>
            <a:r>
              <a:rPr lang="sk-SK" sz="2000" dirty="0"/>
              <a:t>Vytváranie vlastných kanálov, vlastný vektor pre porovnávanie používateľov</a:t>
            </a:r>
          </a:p>
        </p:txBody>
      </p:sp>
    </p:spTree>
    <p:extLst>
      <p:ext uri="{BB962C8B-B14F-4D97-AF65-F5344CB8AC3E}">
        <p14:creationId xmlns:p14="http://schemas.microsoft.com/office/powerpoint/2010/main" val="195736661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675724"/>
            <a:ext cx="8208908" cy="924475"/>
          </a:xfrm>
        </p:spPr>
        <p:txBody>
          <a:bodyPr/>
          <a:lstStyle/>
          <a:p>
            <a:r>
              <a:rPr lang="sk-SK" dirty="0" smtClean="0"/>
              <a:t>Vyhľadávanie na webe</a:t>
            </a:r>
            <a:endParaRPr lang="sk-SK" dirty="0"/>
          </a:p>
        </p:txBody>
      </p:sp>
      <p:sp>
        <p:nvSpPr>
          <p:cNvPr id="22" name="Flowchart: Alternate Process 21"/>
          <p:cNvSpPr/>
          <p:nvPr/>
        </p:nvSpPr>
        <p:spPr>
          <a:xfrm>
            <a:off x="3210953" y="2018719"/>
            <a:ext cx="1440162" cy="720080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Extrahuj tagy</a:t>
            </a:r>
            <a:endParaRPr lang="sk-SK" dirty="0"/>
          </a:p>
        </p:txBody>
      </p:sp>
      <p:sp>
        <p:nvSpPr>
          <p:cNvPr id="23" name="Flowchart: Alternate Process 22"/>
          <p:cNvSpPr/>
          <p:nvPr/>
        </p:nvSpPr>
        <p:spPr>
          <a:xfrm>
            <a:off x="683504" y="2018719"/>
            <a:ext cx="1440160" cy="720080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Vyhľadaj na webe</a:t>
            </a:r>
            <a:endParaRPr lang="sk-SK" dirty="0"/>
          </a:p>
        </p:txBody>
      </p:sp>
      <p:sp>
        <p:nvSpPr>
          <p:cNvPr id="24" name="Flowchart: Alternate Process 23"/>
          <p:cNvSpPr/>
          <p:nvPr/>
        </p:nvSpPr>
        <p:spPr>
          <a:xfrm>
            <a:off x="6000329" y="1874703"/>
            <a:ext cx="1800200" cy="1008112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Zisti relevantné stránky</a:t>
            </a:r>
            <a:endParaRPr lang="sk-SK" dirty="0"/>
          </a:p>
        </p:txBody>
      </p:sp>
      <p:sp>
        <p:nvSpPr>
          <p:cNvPr id="25" name="Flowchart: Process 24"/>
          <p:cNvSpPr/>
          <p:nvPr/>
        </p:nvSpPr>
        <p:spPr>
          <a:xfrm>
            <a:off x="5628459" y="3540131"/>
            <a:ext cx="2543942" cy="2520280"/>
          </a:xfrm>
          <a:prstGeom prst="flowChartProcess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sk-SK" dirty="0" smtClean="0"/>
              <a:t>Podobní používatelia</a:t>
            </a:r>
            <a:endParaRPr lang="sk-SK" dirty="0"/>
          </a:p>
        </p:txBody>
      </p:sp>
      <p:sp>
        <p:nvSpPr>
          <p:cNvPr id="26" name="Flowchart: Process 25"/>
          <p:cNvSpPr/>
          <p:nvPr/>
        </p:nvSpPr>
        <p:spPr>
          <a:xfrm>
            <a:off x="2771800" y="4116195"/>
            <a:ext cx="2318469" cy="1368152"/>
          </a:xfrm>
          <a:prstGeom prst="flowChartProcess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sk-SK" dirty="0" smtClean="0"/>
              <a:t>Server</a:t>
            </a:r>
            <a:endParaRPr lang="sk-SK" dirty="0"/>
          </a:p>
        </p:txBody>
      </p:sp>
      <p:sp>
        <p:nvSpPr>
          <p:cNvPr id="27" name="Flowchart: Alternate Process 26"/>
          <p:cNvSpPr/>
          <p:nvPr/>
        </p:nvSpPr>
        <p:spPr>
          <a:xfrm>
            <a:off x="3210953" y="4551362"/>
            <a:ext cx="1440162" cy="720080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Agreguj výsledky</a:t>
            </a:r>
            <a:endParaRPr lang="sk-SK" dirty="0"/>
          </a:p>
        </p:txBody>
      </p:sp>
      <p:sp>
        <p:nvSpPr>
          <p:cNvPr id="28" name="Flowchart: Alternate Process 27"/>
          <p:cNvSpPr/>
          <p:nvPr/>
        </p:nvSpPr>
        <p:spPr>
          <a:xfrm>
            <a:off x="683502" y="3212976"/>
            <a:ext cx="1440162" cy="720080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Zobraz výsledky</a:t>
            </a:r>
            <a:endParaRPr lang="sk-SK" dirty="0"/>
          </a:p>
        </p:txBody>
      </p:sp>
      <p:sp>
        <p:nvSpPr>
          <p:cNvPr id="29" name="Flowchart: Alternate Process 28"/>
          <p:cNvSpPr/>
          <p:nvPr/>
        </p:nvSpPr>
        <p:spPr>
          <a:xfrm>
            <a:off x="683504" y="4440231"/>
            <a:ext cx="1440162" cy="720080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Obohať výsledky</a:t>
            </a:r>
            <a:endParaRPr lang="sk-SK" dirty="0"/>
          </a:p>
        </p:txBody>
      </p:sp>
      <p:cxnSp>
        <p:nvCxnSpPr>
          <p:cNvPr id="30" name="Straight Arrow Connector 29"/>
          <p:cNvCxnSpPr>
            <a:stCxn id="23" idx="3"/>
            <a:endCxn id="22" idx="1"/>
          </p:cNvCxnSpPr>
          <p:nvPr/>
        </p:nvCxnSpPr>
        <p:spPr>
          <a:xfrm>
            <a:off x="2123664" y="2378759"/>
            <a:ext cx="108728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2" idx="3"/>
            <a:endCxn id="24" idx="1"/>
          </p:cNvCxnSpPr>
          <p:nvPr/>
        </p:nvCxnSpPr>
        <p:spPr>
          <a:xfrm>
            <a:off x="4651115" y="2378759"/>
            <a:ext cx="134921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3" idx="2"/>
            <a:endCxn id="28" idx="0"/>
          </p:cNvCxnSpPr>
          <p:nvPr/>
        </p:nvCxnSpPr>
        <p:spPr>
          <a:xfrm flipH="1">
            <a:off x="1403583" y="2738799"/>
            <a:ext cx="1" cy="47417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4" idx="2"/>
            <a:endCxn id="25" idx="0"/>
          </p:cNvCxnSpPr>
          <p:nvPr/>
        </p:nvCxnSpPr>
        <p:spPr>
          <a:xfrm>
            <a:off x="6900429" y="2882815"/>
            <a:ext cx="1" cy="6573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5" idx="1"/>
            <a:endCxn id="26" idx="3"/>
          </p:cNvCxnSpPr>
          <p:nvPr/>
        </p:nvCxnSpPr>
        <p:spPr>
          <a:xfrm flipH="1">
            <a:off x="5090269" y="4800271"/>
            <a:ext cx="53819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6" idx="1"/>
            <a:endCxn id="29" idx="3"/>
          </p:cNvCxnSpPr>
          <p:nvPr/>
        </p:nvCxnSpPr>
        <p:spPr>
          <a:xfrm flipH="1">
            <a:off x="2123666" y="4800271"/>
            <a:ext cx="64813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8" idx="2"/>
            <a:endCxn id="29" idx="0"/>
          </p:cNvCxnSpPr>
          <p:nvPr/>
        </p:nvCxnSpPr>
        <p:spPr>
          <a:xfrm>
            <a:off x="1403583" y="3933056"/>
            <a:ext cx="2" cy="507175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7" name="Flowchart: Alternate Process 36"/>
          <p:cNvSpPr/>
          <p:nvPr/>
        </p:nvSpPr>
        <p:spPr>
          <a:xfrm>
            <a:off x="6000329" y="4004832"/>
            <a:ext cx="1800200" cy="735213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Podľa tagov hľadaj URL</a:t>
            </a:r>
            <a:endParaRPr lang="sk-SK" dirty="0"/>
          </a:p>
        </p:txBody>
      </p:sp>
      <p:sp>
        <p:nvSpPr>
          <p:cNvPr id="38" name="Flowchart: Alternate Process 37"/>
          <p:cNvSpPr/>
          <p:nvPr/>
        </p:nvSpPr>
        <p:spPr>
          <a:xfrm>
            <a:off x="6180348" y="5172093"/>
            <a:ext cx="1440162" cy="720080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Pošli odpoveď</a:t>
            </a:r>
            <a:endParaRPr lang="sk-SK" dirty="0"/>
          </a:p>
        </p:txBody>
      </p:sp>
      <p:cxnSp>
        <p:nvCxnSpPr>
          <p:cNvPr id="39" name="Straight Arrow Connector 38"/>
          <p:cNvCxnSpPr>
            <a:stCxn id="37" idx="2"/>
            <a:endCxn id="38" idx="0"/>
          </p:cNvCxnSpPr>
          <p:nvPr/>
        </p:nvCxnSpPr>
        <p:spPr>
          <a:xfrm>
            <a:off x="6900429" y="4740045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425077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7" grpId="0" animBg="1"/>
      <p:bldP spid="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675724"/>
            <a:ext cx="8208908" cy="924475"/>
          </a:xfrm>
        </p:spPr>
        <p:txBody>
          <a:bodyPr/>
          <a:lstStyle/>
          <a:p>
            <a:r>
              <a:rPr lang="sk-SK" dirty="0" smtClean="0"/>
              <a:t>Vyhodnotenie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807361"/>
            <a:ext cx="8208908" cy="4501959"/>
          </a:xfrm>
        </p:spPr>
        <p:txBody>
          <a:bodyPr>
            <a:normAutofit/>
          </a:bodyPr>
          <a:lstStyle/>
          <a:p>
            <a:r>
              <a:rPr lang="sk-SK" sz="2000" dirty="0"/>
              <a:t>Implicitné a explicitné hodnotenie navrhovaných výsledkov</a:t>
            </a:r>
          </a:p>
          <a:p>
            <a:endParaRPr lang="sk-SK" sz="2000" dirty="0"/>
          </a:p>
          <a:p>
            <a:r>
              <a:rPr lang="sk-SK" sz="2000" dirty="0"/>
              <a:t>Porovnanie výsledkov vo viacerých </a:t>
            </a:r>
            <a:r>
              <a:rPr lang="sk-SK" sz="2000" dirty="0" smtClean="0"/>
              <a:t>doménach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53929710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675724"/>
            <a:ext cx="8208908" cy="924475"/>
          </a:xfrm>
        </p:spPr>
        <p:txBody>
          <a:bodyPr/>
          <a:lstStyle/>
          <a:p>
            <a:r>
              <a:rPr lang="sk-SK" dirty="0" smtClean="0"/>
              <a:t>Budúcnosť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807361"/>
            <a:ext cx="8208908" cy="4501959"/>
          </a:xfrm>
        </p:spPr>
        <p:txBody>
          <a:bodyPr>
            <a:normAutofit/>
          </a:bodyPr>
          <a:lstStyle/>
          <a:p>
            <a:r>
              <a:rPr lang="sk-SK" sz="2000" dirty="0" smtClean="0"/>
              <a:t>Distribuovaný adaptívny </a:t>
            </a:r>
            <a:r>
              <a:rPr lang="sk-SK" sz="2000" dirty="0" err="1" smtClean="0"/>
              <a:t>proxy</a:t>
            </a:r>
            <a:r>
              <a:rPr lang="sk-SK" sz="2000" dirty="0" smtClean="0"/>
              <a:t> server</a:t>
            </a:r>
          </a:p>
          <a:p>
            <a:endParaRPr lang="sk-SK" sz="2000" dirty="0" smtClean="0"/>
          </a:p>
          <a:p>
            <a:r>
              <a:rPr lang="sk-SK" sz="2000" dirty="0" smtClean="0"/>
              <a:t>Absolútna decentralizácia ?</a:t>
            </a:r>
          </a:p>
          <a:p>
            <a:pPr lvl="1"/>
            <a:r>
              <a:rPr lang="sk-SK" sz="1800" dirty="0" smtClean="0"/>
              <a:t>Lokálny </a:t>
            </a:r>
            <a:r>
              <a:rPr lang="sk-SK" sz="1800" dirty="0" err="1" smtClean="0"/>
              <a:t>offline</a:t>
            </a:r>
            <a:r>
              <a:rPr lang="sk-SK" sz="1800" dirty="0" smtClean="0"/>
              <a:t> </a:t>
            </a:r>
            <a:r>
              <a:rPr lang="sk-SK" sz="1800" dirty="0" err="1" smtClean="0"/>
              <a:t>tagovač</a:t>
            </a:r>
            <a:r>
              <a:rPr lang="sk-SK" sz="1800" dirty="0" smtClean="0"/>
              <a:t> (žiadne externé webové služby)</a:t>
            </a:r>
          </a:p>
          <a:p>
            <a:pPr lvl="1"/>
            <a:r>
              <a:rPr lang="sk-SK" sz="1800" dirty="0" err="1" smtClean="0"/>
              <a:t>Secure</a:t>
            </a:r>
            <a:r>
              <a:rPr lang="sk-SK" sz="1800" dirty="0" smtClean="0"/>
              <a:t> </a:t>
            </a:r>
            <a:r>
              <a:rPr lang="sk-SK" sz="1800" dirty="0" err="1" smtClean="0"/>
              <a:t>multi-party</a:t>
            </a:r>
            <a:r>
              <a:rPr lang="sk-SK" sz="1800" dirty="0" smtClean="0"/>
              <a:t> </a:t>
            </a:r>
            <a:r>
              <a:rPr lang="sk-SK" sz="1800" dirty="0" err="1" smtClean="0"/>
              <a:t>computation</a:t>
            </a:r>
            <a:r>
              <a:rPr lang="sk-SK" sz="1800" dirty="0" smtClean="0"/>
              <a:t> („nič vám nepoviem“)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20805888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1" y="675724"/>
            <a:ext cx="8208916" cy="924475"/>
          </a:xfrm>
        </p:spPr>
        <p:txBody>
          <a:bodyPr/>
          <a:lstStyle/>
          <a:p>
            <a:r>
              <a:rPr lang="sk-SK" dirty="0" smtClean="0"/>
              <a:t>Od servera k človeku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2" y="1807361"/>
            <a:ext cx="8208914" cy="4501959"/>
          </a:xfrm>
        </p:spPr>
        <p:txBody>
          <a:bodyPr>
            <a:normAutofit/>
          </a:bodyPr>
          <a:lstStyle/>
          <a:p>
            <a:r>
              <a:rPr lang="sk-SK" sz="2000" dirty="0"/>
              <a:t>Centrum aktivity je webový prehliadač</a:t>
            </a:r>
          </a:p>
          <a:p>
            <a:endParaRPr lang="sk-SK" sz="2000" dirty="0"/>
          </a:p>
          <a:p>
            <a:r>
              <a:rPr lang="sk-SK" sz="2000" dirty="0"/>
              <a:t>Decentralizované </a:t>
            </a:r>
            <a:r>
              <a:rPr lang="sk-SK" sz="2000" b="1" dirty="0"/>
              <a:t>modelovanie používateľa</a:t>
            </a:r>
          </a:p>
          <a:p>
            <a:pPr lvl="1"/>
            <a:r>
              <a:rPr lang="sk-SK" sz="1800" dirty="0"/>
              <a:t>Všetky svoje dáta má používateľ</a:t>
            </a:r>
          </a:p>
          <a:p>
            <a:pPr lvl="1"/>
            <a:r>
              <a:rPr lang="sk-SK" sz="1800" dirty="0"/>
              <a:t>Model používateľa sa vytvára </a:t>
            </a:r>
            <a:r>
              <a:rPr lang="sk-SK" sz="1800" dirty="0" smtClean="0"/>
              <a:t>priamo </a:t>
            </a:r>
            <a:r>
              <a:rPr lang="sk-SK" sz="1800" dirty="0"/>
              <a:t>u neho</a:t>
            </a:r>
          </a:p>
          <a:p>
            <a:endParaRPr lang="sk-SK" sz="2000" dirty="0"/>
          </a:p>
          <a:p>
            <a:r>
              <a:rPr lang="sk-SK" sz="2000" dirty="0"/>
              <a:t>Decentralizovaná </a:t>
            </a:r>
            <a:r>
              <a:rPr lang="sk-SK" sz="2000" b="1" dirty="0"/>
              <a:t>personalizácia</a:t>
            </a:r>
          </a:p>
          <a:p>
            <a:pPr lvl="1"/>
            <a:r>
              <a:rPr lang="sk-SK" sz="1800" dirty="0"/>
              <a:t>Personalizácia prebieha na koncovom zariadení používateľa</a:t>
            </a:r>
          </a:p>
          <a:p>
            <a:pPr lvl="1"/>
            <a:r>
              <a:rPr lang="sk-SK" sz="1800" dirty="0"/>
              <a:t>Pomocou komunikácie sa využívajú skúsenosti ostatných </a:t>
            </a:r>
            <a:r>
              <a:rPr lang="sk-SK" sz="1800" dirty="0" smtClean="0"/>
              <a:t>používateľov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87957075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675724"/>
            <a:ext cx="8208908" cy="92447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dirty="0"/>
              <a:t>Model používateľa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834974" y="1835398"/>
            <a:ext cx="7049394" cy="3825850"/>
            <a:chOff x="738827" y="1835398"/>
            <a:chExt cx="7049394" cy="3825850"/>
          </a:xfrm>
        </p:grpSpPr>
        <p:cxnSp>
          <p:nvCxnSpPr>
            <p:cNvPr id="15" name="Straight Connector 14"/>
            <p:cNvCxnSpPr>
              <a:stCxn id="21" idx="3"/>
              <a:endCxn id="23" idx="0"/>
            </p:cNvCxnSpPr>
            <p:nvPr/>
          </p:nvCxnSpPr>
          <p:spPr>
            <a:xfrm>
              <a:off x="5199628" y="2292598"/>
              <a:ext cx="1760502" cy="2454250"/>
            </a:xfrm>
            <a:prstGeom prst="line">
              <a:avLst/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22" idx="3"/>
              <a:endCxn id="23" idx="1"/>
            </p:cNvCxnSpPr>
            <p:nvPr/>
          </p:nvCxnSpPr>
          <p:spPr>
            <a:xfrm>
              <a:off x="2395010" y="5204048"/>
              <a:ext cx="3737028" cy="0"/>
            </a:xfrm>
            <a:prstGeom prst="line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21" idx="1"/>
              <a:endCxn id="22" idx="0"/>
            </p:cNvCxnSpPr>
            <p:nvPr/>
          </p:nvCxnSpPr>
          <p:spPr>
            <a:xfrm flipH="1">
              <a:off x="1566919" y="2292598"/>
              <a:ext cx="1760501" cy="2454250"/>
            </a:xfrm>
            <a:prstGeom prst="line">
              <a:avLst/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 rot="18331365">
              <a:off x="1004508" y="3133967"/>
              <a:ext cx="272683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sk-SK"/>
              </a:defPPr>
              <a:lvl1pPr>
                <a:defRPr sz="2000"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sk-SK" dirty="0"/>
                <a:t>História používateľa</a:t>
              </a:r>
              <a:endParaRPr lang="sk-SK" dirty="0"/>
            </a:p>
          </p:txBody>
        </p:sp>
        <p:sp>
          <p:nvSpPr>
            <p:cNvPr id="19" name="TextBox 18"/>
            <p:cNvSpPr txBox="1"/>
            <p:nvPr/>
          </p:nvSpPr>
          <p:spPr>
            <a:xfrm rot="3237281">
              <a:off x="5636441" y="3165885"/>
              <a:ext cx="11648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sk-SK"/>
              </a:defPPr>
              <a:lvl1pPr>
                <a:defRPr sz="2000"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sk-SK" dirty="0"/>
                <a:t>Záujmy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198136" y="4829090"/>
              <a:ext cx="21307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sk-SK"/>
              </a:defPPr>
              <a:lvl1pPr>
                <a:defRPr sz="2000"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sk-SK" dirty="0"/>
                <a:t>Kľúčové výrazy</a:t>
              </a:r>
              <a:endParaRPr lang="sk-SK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327420" y="1835398"/>
              <a:ext cx="1872208" cy="9144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sz="2400" dirty="0" smtClean="0"/>
                <a:t>Používateľ</a:t>
              </a:r>
              <a:endParaRPr lang="sk-SK" sz="24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38827" y="4746848"/>
              <a:ext cx="1656183" cy="9144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sz="2400" dirty="0" smtClean="0"/>
                <a:t>Webové stránky</a:t>
              </a:r>
              <a:endParaRPr lang="sk-SK" sz="24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132038" y="4746848"/>
              <a:ext cx="1656183" cy="9144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sz="2400" dirty="0" smtClean="0"/>
                <a:t>Tagy</a:t>
              </a:r>
              <a:endParaRPr lang="sk-SK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3112017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675724"/>
            <a:ext cx="8208908" cy="924475"/>
          </a:xfrm>
        </p:spPr>
        <p:txBody>
          <a:bodyPr/>
          <a:lstStyle/>
          <a:p>
            <a:r>
              <a:rPr lang="sk-SK" dirty="0"/>
              <a:t>Modelovanie </a:t>
            </a:r>
            <a:r>
              <a:rPr lang="sk-SK" dirty="0" smtClean="0"/>
              <a:t>používateľa</a:t>
            </a:r>
            <a:endParaRPr lang="sk-SK" dirty="0"/>
          </a:p>
        </p:txBody>
      </p:sp>
      <p:sp>
        <p:nvSpPr>
          <p:cNvPr id="4" name="Flowchart: Alternate Process 3"/>
          <p:cNvSpPr/>
          <p:nvPr/>
        </p:nvSpPr>
        <p:spPr>
          <a:xfrm>
            <a:off x="1043608" y="3493112"/>
            <a:ext cx="1567596" cy="720080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Načítaj históriu</a:t>
            </a:r>
            <a:endParaRPr lang="sk-SK" dirty="0"/>
          </a:p>
        </p:txBody>
      </p:sp>
      <p:sp>
        <p:nvSpPr>
          <p:cNvPr id="5" name="Flowchart: Alternate Process 4"/>
          <p:cNvSpPr/>
          <p:nvPr/>
        </p:nvSpPr>
        <p:spPr>
          <a:xfrm>
            <a:off x="3419872" y="3493112"/>
            <a:ext cx="1567596" cy="720080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Otaguj</a:t>
            </a:r>
          </a:p>
        </p:txBody>
      </p:sp>
      <p:sp>
        <p:nvSpPr>
          <p:cNvPr id="6" name="Flowchart: Alternate Process 5"/>
          <p:cNvSpPr/>
          <p:nvPr/>
        </p:nvSpPr>
        <p:spPr>
          <a:xfrm>
            <a:off x="5796136" y="3349096"/>
            <a:ext cx="1800200" cy="1008112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Vytvor indexovanú databázu</a:t>
            </a:r>
            <a:endParaRPr lang="sk-SK" dirty="0"/>
          </a:p>
        </p:txBody>
      </p: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>
            <a:off x="2611204" y="3853152"/>
            <a:ext cx="80866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3"/>
            <a:endCxn id="6" idx="1"/>
          </p:cNvCxnSpPr>
          <p:nvPr/>
        </p:nvCxnSpPr>
        <p:spPr>
          <a:xfrm>
            <a:off x="4987468" y="3853152"/>
            <a:ext cx="80866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326537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75724"/>
            <a:ext cx="8208910" cy="924475"/>
          </a:xfrm>
        </p:spPr>
        <p:txBody>
          <a:bodyPr/>
          <a:lstStyle/>
          <a:p>
            <a:r>
              <a:rPr lang="sk-SK" dirty="0" err="1" smtClean="0"/>
              <a:t>Tagovanie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07361"/>
            <a:ext cx="8208910" cy="4501959"/>
          </a:xfrm>
        </p:spPr>
        <p:txBody>
          <a:bodyPr>
            <a:normAutofit/>
          </a:bodyPr>
          <a:lstStyle/>
          <a:p>
            <a:r>
              <a:rPr lang="sk-SK" sz="2000" dirty="0" smtClean="0"/>
              <a:t>Špecifický </a:t>
            </a:r>
            <a:r>
              <a:rPr lang="sk-SK" sz="2000" dirty="0" err="1" smtClean="0"/>
              <a:t>tagovač</a:t>
            </a:r>
            <a:endParaRPr lang="sk-SK" sz="2000" dirty="0" smtClean="0"/>
          </a:p>
          <a:p>
            <a:pPr lvl="1"/>
            <a:r>
              <a:rPr lang="sk-SK" sz="1800" dirty="0" err="1" smtClean="0"/>
              <a:t>youtube.com</a:t>
            </a:r>
            <a:endParaRPr lang="sk-SK" sz="1800" dirty="0"/>
          </a:p>
          <a:p>
            <a:pPr lvl="1"/>
            <a:r>
              <a:rPr lang="sk-SK" sz="1800" dirty="0" smtClean="0"/>
              <a:t>stránka vyhľadávača</a:t>
            </a:r>
          </a:p>
          <a:p>
            <a:pPr lvl="1"/>
            <a:r>
              <a:rPr lang="sk-SK" sz="1800" dirty="0" smtClean="0"/>
              <a:t>...</a:t>
            </a:r>
            <a:endParaRPr lang="sk-SK" sz="1800" dirty="0"/>
          </a:p>
          <a:p>
            <a:endParaRPr lang="sk-SK" sz="2000" dirty="0" smtClean="0"/>
          </a:p>
          <a:p>
            <a:r>
              <a:rPr lang="sk-SK" sz="2000" dirty="0" smtClean="0"/>
              <a:t>Všeobecný </a:t>
            </a:r>
            <a:r>
              <a:rPr lang="sk-SK" sz="2000" dirty="0" err="1" smtClean="0"/>
              <a:t>tagovač</a:t>
            </a:r>
            <a:endParaRPr lang="sk-SK" sz="2000" dirty="0" smtClean="0"/>
          </a:p>
          <a:p>
            <a:pPr lvl="1"/>
            <a:r>
              <a:rPr lang="sk-SK" sz="1800" dirty="0" err="1" smtClean="0"/>
              <a:t>Peweproxy</a:t>
            </a:r>
            <a:r>
              <a:rPr lang="sk-SK" sz="1800" dirty="0" smtClean="0"/>
              <a:t> </a:t>
            </a:r>
            <a:r>
              <a:rPr lang="sk-SK" sz="1800" dirty="0" err="1" smtClean="0"/>
              <a:t>metall</a:t>
            </a:r>
            <a:endParaRPr lang="sk-SK" sz="1800" dirty="0" smtClean="0"/>
          </a:p>
          <a:p>
            <a:pPr lvl="1"/>
            <a:r>
              <a:rPr lang="sk-SK" sz="1800" dirty="0" smtClean="0"/>
              <a:t>...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9686436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675724"/>
            <a:ext cx="8208908" cy="924475"/>
          </a:xfrm>
        </p:spPr>
        <p:txBody>
          <a:bodyPr/>
          <a:lstStyle/>
          <a:p>
            <a:r>
              <a:rPr lang="sk-SK" dirty="0" smtClean="0"/>
              <a:t>Indexovaná databáza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807361"/>
            <a:ext cx="8208908" cy="4501959"/>
          </a:xfrm>
        </p:spPr>
        <p:txBody>
          <a:bodyPr>
            <a:normAutofit/>
          </a:bodyPr>
          <a:lstStyle/>
          <a:p>
            <a:r>
              <a:rPr lang="sk-SK" sz="2000" dirty="0"/>
              <a:t>Efektívne vyhľadávanie v </a:t>
            </a:r>
            <a:r>
              <a:rPr lang="sk-SK" sz="2000" dirty="0" err="1"/>
              <a:t>otagovanej</a:t>
            </a:r>
            <a:r>
              <a:rPr lang="sk-SK" sz="2000" dirty="0"/>
              <a:t> </a:t>
            </a:r>
            <a:r>
              <a:rPr lang="sk-SK" sz="2000" dirty="0" smtClean="0"/>
              <a:t>histórií</a:t>
            </a:r>
          </a:p>
          <a:p>
            <a:endParaRPr lang="sk-SK" sz="2000" dirty="0"/>
          </a:p>
          <a:p>
            <a:r>
              <a:rPr lang="sk-SK" sz="2000" dirty="0" smtClean="0"/>
              <a:t>Obmedzenie pamäťovej kapacity úložiska</a:t>
            </a:r>
          </a:p>
          <a:p>
            <a:endParaRPr lang="sk-SK" sz="2000" dirty="0"/>
          </a:p>
          <a:p>
            <a:r>
              <a:rPr lang="sk-SK" sz="2000" dirty="0" smtClean="0"/>
              <a:t>Bleskové spracovanie dopytov</a:t>
            </a:r>
          </a:p>
          <a:p>
            <a:pPr lvl="1"/>
            <a:r>
              <a:rPr lang="sk-SK" sz="1800" dirty="0" smtClean="0"/>
              <a:t>Najrelevantnejšie </a:t>
            </a:r>
            <a:r>
              <a:rPr lang="sk-SK" sz="1800" dirty="0" err="1" smtClean="0"/>
              <a:t>tagy</a:t>
            </a:r>
            <a:r>
              <a:rPr lang="sk-SK" sz="1800" dirty="0" smtClean="0"/>
              <a:t> pre danú URL/doménu/</a:t>
            </a:r>
            <a:r>
              <a:rPr lang="sk-SK" sz="1800" dirty="0" err="1" smtClean="0"/>
              <a:t>subdoménu</a:t>
            </a:r>
            <a:endParaRPr lang="sk-SK" sz="1800" dirty="0" smtClean="0"/>
          </a:p>
          <a:p>
            <a:pPr lvl="1"/>
            <a:r>
              <a:rPr lang="sk-SK" sz="1800" dirty="0" smtClean="0"/>
              <a:t>Prvých 10 najrelevantnejších URL pre dané kľúčové slová</a:t>
            </a:r>
          </a:p>
          <a:p>
            <a:pPr lvl="1"/>
            <a:r>
              <a:rPr lang="sk-SK" sz="1800" dirty="0" smtClean="0"/>
              <a:t>...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159959834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675724"/>
            <a:ext cx="8208908" cy="924475"/>
          </a:xfrm>
        </p:spPr>
        <p:txBody>
          <a:bodyPr/>
          <a:lstStyle/>
          <a:p>
            <a:r>
              <a:rPr lang="sk-SK" dirty="0" smtClean="0"/>
              <a:t>Indexovaná databáza</a:t>
            </a:r>
            <a:endParaRPr lang="sk-SK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5" y="1807361"/>
                <a:ext cx="8208908" cy="4501959"/>
              </a:xfrm>
            </p:spPr>
            <p:txBody>
              <a:bodyPr>
                <a:normAutofit/>
              </a:bodyPr>
              <a:lstStyle/>
              <a:p>
                <a:r>
                  <a:rPr lang="sk-SK" sz="2000" b="1" dirty="0" smtClean="0"/>
                  <a:t>Strom používateľových záujmov </a:t>
                </a:r>
                <a:r>
                  <a:rPr lang="sk-SK" sz="2000" dirty="0" smtClean="0"/>
                  <a:t>(modifikovaný </a:t>
                </a:r>
                <a:r>
                  <a:rPr lang="sk-SK" sz="2000" dirty="0"/>
                  <a:t>koreňový strom </a:t>
                </a:r>
                <a:r>
                  <a:rPr lang="sk-SK" sz="2000" dirty="0" err="1" smtClean="0"/>
                  <a:t>tagov</a:t>
                </a:r>
                <a:r>
                  <a:rPr lang="sk-SK" sz="2000" dirty="0" smtClean="0"/>
                  <a:t>, Patríciin </a:t>
                </a:r>
                <a:r>
                  <a:rPr lang="sk-SK" sz="2000" dirty="0"/>
                  <a:t>písmenkový strom</a:t>
                </a:r>
                <a:r>
                  <a:rPr lang="sk-SK" sz="2000" dirty="0" smtClean="0"/>
                  <a:t>)</a:t>
                </a:r>
              </a:p>
              <a:p>
                <a:pPr lvl="1"/>
                <a:r>
                  <a:rPr lang="sk-SK" sz="1800" dirty="0"/>
                  <a:t>Vyhľadanie </a:t>
                </a:r>
                <a:r>
                  <a:rPr lang="sk-SK" sz="1800" dirty="0" err="1"/>
                  <a:t>tagu</a:t>
                </a:r>
                <a:r>
                  <a:rPr lang="sk-SK" sz="1800" dirty="0"/>
                  <a:t> </a:t>
                </a:r>
                <a14:m>
                  <m:oMath xmlns:m="http://schemas.openxmlformats.org/officeDocument/2006/math">
                    <m:r>
                      <a:rPr lang="sk-SK" sz="1800" i="1"/>
                      <m:t>𝑂</m:t>
                    </m:r>
                    <m:r>
                      <a:rPr lang="sk-SK" sz="1800" i="1"/>
                      <m:t>(</m:t>
                    </m:r>
                    <m:r>
                      <a:rPr lang="sk-SK" sz="1800" i="1"/>
                      <m:t>𝑚</m:t>
                    </m:r>
                    <m:r>
                      <a:rPr lang="sk-SK" sz="1800" i="1"/>
                      <m:t>)</m:t>
                    </m:r>
                  </m:oMath>
                </a14:m>
                <a:endParaRPr lang="sk-SK" sz="1800" dirty="0"/>
              </a:p>
              <a:p>
                <a:pPr lvl="1"/>
                <a:r>
                  <a:rPr lang="sk-SK" sz="1800" dirty="0" smtClean="0"/>
                  <a:t>Usporiadaný </a:t>
                </a:r>
                <a:r>
                  <a:rPr lang="sk-SK" sz="1800" dirty="0"/>
                  <a:t>zoznam </a:t>
                </a:r>
                <a:r>
                  <a:rPr lang="sk-SK" sz="1800" dirty="0" err="1"/>
                  <a:t>tagov</a:t>
                </a:r>
                <a:r>
                  <a:rPr lang="sk-SK" sz="1800" dirty="0" smtClean="0"/>
                  <a:t> </a:t>
                </a:r>
                <a14:m>
                  <m:oMath xmlns:m="http://schemas.openxmlformats.org/officeDocument/2006/math">
                    <m:r>
                      <a:rPr lang="sk-SK" sz="1800" i="1"/>
                      <m:t>𝑂</m:t>
                    </m:r>
                    <m:d>
                      <m:dPr>
                        <m:ctrlPr>
                          <a:rPr lang="sk-SK" sz="1800" i="1"/>
                        </m:ctrlPr>
                      </m:dPr>
                      <m:e>
                        <m:r>
                          <a:rPr lang="sk-SK" sz="1800" i="1"/>
                          <m:t>𝑛</m:t>
                        </m:r>
                        <m:r>
                          <a:rPr lang="sk-SK" sz="180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sk-SK" sz="1800" b="0" i="1" smtClean="0">
                            <a:latin typeface="Cambria Math"/>
                            <a:ea typeface="Cambria Math"/>
                          </a:rPr>
                          <m:t>𝑚</m:t>
                        </m:r>
                        <m:r>
                          <a:rPr lang="sk-SK" sz="1800" i="1"/>
                          <m:t>×</m:t>
                        </m:r>
                        <m:func>
                          <m:funcPr>
                            <m:ctrlPr>
                              <a:rPr lang="sk-SK" sz="1800" i="1"/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sk-SK" sz="1800" i="1"/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sk-SK" sz="1800"/>
                                  <m:t>log</m:t>
                                </m:r>
                              </m:e>
                              <m:sub>
                                <m:r>
                                  <a:rPr lang="sk-SK" sz="1800" i="1"/>
                                  <m:t>2</m:t>
                                </m:r>
                              </m:sub>
                            </m:sSub>
                          </m:fName>
                          <m:e>
                            <m:d>
                              <m:dPr>
                                <m:ctrlPr>
                                  <a:rPr lang="sk-SK" sz="18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sk-SK" sz="18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sk-SK" sz="1800" b="0" i="1" smtClean="0">
                                    <a:latin typeface="Cambria Math"/>
                                    <a:ea typeface="Cambria Math"/>
                                  </a:rPr>
                                  <m:t>×</m:t>
                                </m:r>
                                <m:r>
                                  <a:rPr lang="sk-SK" sz="1800" b="0" i="1" smtClean="0">
                                    <a:latin typeface="Cambria Math"/>
                                    <a:ea typeface="Cambria Math"/>
                                  </a:rPr>
                                  <m:t>𝑚</m:t>
                                </m:r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sk-SK" sz="1800" dirty="0"/>
              </a:p>
              <a:p>
                <a:pPr lvl="1"/>
                <a:r>
                  <a:rPr lang="sk-SK" sz="1800" dirty="0"/>
                  <a:t>Prvých k </a:t>
                </a:r>
                <a:r>
                  <a:rPr lang="sk-SK" sz="1800" dirty="0" err="1"/>
                  <a:t>tagov</a:t>
                </a:r>
                <a:r>
                  <a:rPr lang="sk-SK" sz="1800" dirty="0"/>
                  <a:t> podľa relevancie </a:t>
                </a:r>
                <a14:m>
                  <m:oMath xmlns:m="http://schemas.openxmlformats.org/officeDocument/2006/math">
                    <m:r>
                      <a:rPr lang="sk-SK" sz="1800" i="1"/>
                      <m:t>𝑂</m:t>
                    </m:r>
                    <m:r>
                      <a:rPr lang="sk-SK" sz="1800" i="1"/>
                      <m:t>(</m:t>
                    </m:r>
                    <m:r>
                      <a:rPr lang="sk-SK" sz="1800" i="1"/>
                      <m:t>𝑚</m:t>
                    </m:r>
                    <m:r>
                      <a:rPr lang="sk-SK" sz="1800" i="1"/>
                      <m:t>×</m:t>
                    </m:r>
                    <m:d>
                      <m:dPr>
                        <m:begChr m:val="|"/>
                        <m:endChr m:val="|"/>
                        <m:ctrlPr>
                          <a:rPr lang="sk-SK" sz="1800" i="1"/>
                        </m:ctrlPr>
                      </m:dPr>
                      <m:e>
                        <m:r>
                          <a:rPr lang="sk-SK" sz="1800" i="1"/>
                          <m:t>𝐴</m:t>
                        </m:r>
                      </m:e>
                    </m:d>
                    <m:r>
                      <a:rPr lang="sk-SK" sz="1800" i="1"/>
                      <m:t>×</m:t>
                    </m:r>
                    <m:r>
                      <a:rPr lang="sk-SK" sz="1800" i="1"/>
                      <m:t>𝑘</m:t>
                    </m:r>
                    <m:r>
                      <a:rPr lang="sk-SK" sz="1800" i="1"/>
                      <m:t>×</m:t>
                    </m:r>
                    <m:func>
                      <m:funcPr>
                        <m:ctrlPr>
                          <a:rPr lang="sk-SK" sz="1800" i="1"/>
                        </m:ctrlPr>
                      </m:funcPr>
                      <m:fName>
                        <m:sSub>
                          <m:sSubPr>
                            <m:ctrlPr>
                              <a:rPr lang="sk-SK" sz="1800" i="1"/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k-SK" sz="1800"/>
                              <m:t>log</m:t>
                            </m:r>
                          </m:e>
                          <m:sub>
                            <m:r>
                              <a:rPr lang="sk-SK" sz="1800" i="1"/>
                              <m:t>2</m:t>
                            </m:r>
                          </m:sub>
                        </m:sSub>
                      </m:fName>
                      <m:e>
                        <m:r>
                          <a:rPr lang="sk-SK" sz="1800" i="1"/>
                          <m:t>(</m:t>
                        </m:r>
                        <m:r>
                          <a:rPr lang="sk-SK" sz="1800" i="1"/>
                          <m:t>𝑚</m:t>
                        </m:r>
                        <m:r>
                          <a:rPr lang="sk-SK" sz="1800" i="1"/>
                          <m:t>×|</m:t>
                        </m:r>
                        <m:r>
                          <a:rPr lang="sk-SK" sz="1800" i="1"/>
                          <m:t>𝐴</m:t>
                        </m:r>
                        <m:r>
                          <a:rPr lang="sk-SK" sz="1800" i="1"/>
                          <m:t>|×</m:t>
                        </m:r>
                        <m:r>
                          <a:rPr lang="sk-SK" sz="1800" i="1"/>
                          <m:t>𝑘</m:t>
                        </m:r>
                        <m:r>
                          <a:rPr lang="sk-SK" sz="1800" i="1"/>
                          <m:t>)</m:t>
                        </m:r>
                      </m:e>
                    </m:func>
                    <m:r>
                      <a:rPr lang="sk-SK" sz="1800" i="1"/>
                      <m:t>)</m:t>
                    </m:r>
                  </m:oMath>
                </a14:m>
                <a:endParaRPr lang="sk-SK" sz="1800" dirty="0"/>
              </a:p>
              <a:p>
                <a:endParaRPr lang="sk-SK" sz="2000" dirty="0"/>
              </a:p>
              <a:p>
                <a:r>
                  <a:rPr lang="sk-SK" sz="2000" b="1" dirty="0" smtClean="0"/>
                  <a:t>Doménový strom záujmov </a:t>
                </a:r>
                <a:r>
                  <a:rPr lang="sk-SK" sz="2000" dirty="0" smtClean="0"/>
                  <a:t>(modifikovaný </a:t>
                </a:r>
                <a:r>
                  <a:rPr lang="sk-SK" sz="2000" dirty="0"/>
                  <a:t>všeobecný sufixový strom URL </a:t>
                </a:r>
                <a:r>
                  <a:rPr lang="sk-SK" sz="2000" dirty="0" smtClean="0"/>
                  <a:t>adries)</a:t>
                </a:r>
              </a:p>
              <a:p>
                <a:pPr lvl="1"/>
                <a:r>
                  <a:rPr lang="sk-SK" sz="1800" dirty="0" smtClean="0"/>
                  <a:t>Skoro </a:t>
                </a:r>
                <a:r>
                  <a:rPr lang="sk-SK" sz="1800" dirty="0" err="1" smtClean="0"/>
                  <a:t>fultextové</a:t>
                </a:r>
                <a:r>
                  <a:rPr lang="sk-SK" sz="1800" dirty="0" smtClean="0"/>
                  <a:t> </a:t>
                </a:r>
                <a:r>
                  <a:rPr lang="sk-SK" sz="1800" dirty="0"/>
                  <a:t>vyhľadávanie URL </a:t>
                </a:r>
                <a14:m>
                  <m:oMath xmlns:m="http://schemas.openxmlformats.org/officeDocument/2006/math">
                    <m:r>
                      <a:rPr lang="sk-SK" sz="1800" i="1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sk-SK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sk-SK" sz="1800" i="1">
                            <a:latin typeface="Cambria Math"/>
                          </a:rPr>
                          <m:t>𝑚</m:t>
                        </m:r>
                      </m:e>
                    </m:d>
                  </m:oMath>
                </a14:m>
                <a:endParaRPr lang="sk-SK" sz="1800" dirty="0"/>
              </a:p>
              <a:p>
                <a:pPr lvl="1"/>
                <a:r>
                  <a:rPr lang="sk-SK" sz="1800" dirty="0"/>
                  <a:t>Pre daný </a:t>
                </a:r>
                <a:r>
                  <a:rPr lang="sk-SK" sz="1800" dirty="0" err="1"/>
                  <a:t>regex</a:t>
                </a:r>
                <a:r>
                  <a:rPr lang="sk-SK" sz="1800" dirty="0"/>
                  <a:t> viem prvých k </a:t>
                </a:r>
                <a:r>
                  <a:rPr lang="sk-SK" sz="1800" dirty="0" err="1"/>
                  <a:t>tagov</a:t>
                </a:r>
                <a:r>
                  <a:rPr lang="sk-SK" sz="1800" dirty="0" smtClean="0"/>
                  <a:t> v </a:t>
                </a:r>
                <a14:m>
                  <m:oMath xmlns:m="http://schemas.openxmlformats.org/officeDocument/2006/math">
                    <m:r>
                      <a:rPr lang="sk-SK" sz="1800" i="1">
                        <a:latin typeface="Cambria Math"/>
                      </a:rPr>
                      <m:t>𝑂</m:t>
                    </m:r>
                    <m:r>
                      <a:rPr lang="sk-SK" sz="1800" i="1">
                        <a:latin typeface="Cambria Math"/>
                      </a:rPr>
                      <m:t>(</m:t>
                    </m:r>
                    <m:r>
                      <a:rPr lang="sk-SK" sz="1800" i="1">
                        <a:latin typeface="Cambria Math"/>
                      </a:rPr>
                      <m:t>𝑚</m:t>
                    </m:r>
                    <m:r>
                      <a:rPr lang="sk-SK" sz="1800" i="1">
                        <a:latin typeface="Cambria Math"/>
                      </a:rPr>
                      <m:t>×</m:t>
                    </m:r>
                    <m:d>
                      <m:dPr>
                        <m:begChr m:val="|"/>
                        <m:endChr m:val="|"/>
                        <m:ctrlPr>
                          <a:rPr lang="sk-SK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sk-SK" sz="1800" i="1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sk-SK" sz="1800" i="1">
                        <a:latin typeface="Cambria Math"/>
                      </a:rPr>
                      <m:t>×</m:t>
                    </m:r>
                    <m:r>
                      <a:rPr lang="sk-SK" sz="1800" i="1">
                        <a:latin typeface="Cambria Math"/>
                      </a:rPr>
                      <m:t>𝑘</m:t>
                    </m:r>
                    <m:r>
                      <a:rPr lang="sk-SK" sz="1800" i="1">
                        <a:latin typeface="Cambria Math"/>
                      </a:rPr>
                      <m:t>×</m:t>
                    </m:r>
                    <m:func>
                      <m:funcPr>
                        <m:ctrlPr>
                          <a:rPr lang="sk-SK" sz="1800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k-SK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k-SK" sz="180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sk-SK" sz="18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sk-SK" sz="1800" i="1">
                            <a:latin typeface="Cambria Math"/>
                          </a:rPr>
                          <m:t>(</m:t>
                        </m:r>
                        <m:r>
                          <a:rPr lang="sk-SK" sz="1800" i="1">
                            <a:latin typeface="Cambria Math"/>
                          </a:rPr>
                          <m:t>𝑚</m:t>
                        </m:r>
                        <m:r>
                          <a:rPr lang="sk-SK" sz="1800" i="1">
                            <a:latin typeface="Cambria Math"/>
                          </a:rPr>
                          <m:t>×|</m:t>
                        </m:r>
                        <m:r>
                          <a:rPr lang="sk-SK" sz="1800" i="1">
                            <a:latin typeface="Cambria Math"/>
                          </a:rPr>
                          <m:t>𝐴</m:t>
                        </m:r>
                        <m:r>
                          <a:rPr lang="sk-SK" sz="1800" i="1">
                            <a:latin typeface="Cambria Math"/>
                          </a:rPr>
                          <m:t>|×</m:t>
                        </m:r>
                        <m:r>
                          <a:rPr lang="sk-SK" sz="1800" i="1">
                            <a:latin typeface="Cambria Math"/>
                          </a:rPr>
                          <m:t>𝑘</m:t>
                        </m:r>
                        <m:r>
                          <a:rPr lang="sk-SK" sz="1800" i="1"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sk-SK" sz="1800" i="1">
                        <a:latin typeface="Cambria Math"/>
                      </a:rPr>
                      <m:t>)</m:t>
                    </m:r>
                  </m:oMath>
                </a14:m>
                <a:endParaRPr lang="sk-SK" sz="1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5" y="1807361"/>
                <a:ext cx="8208908" cy="4501959"/>
              </a:xfrm>
              <a:blipFill rotWithShape="1">
                <a:blip r:embed="rId2"/>
                <a:stretch>
                  <a:fillRect l="-594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736661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75724"/>
            <a:ext cx="8208910" cy="924475"/>
          </a:xfrm>
        </p:spPr>
        <p:txBody>
          <a:bodyPr/>
          <a:lstStyle/>
          <a:p>
            <a:r>
              <a:rPr lang="sk-SK" dirty="0" smtClean="0"/>
              <a:t>Koreňový strom</a:t>
            </a:r>
            <a:endParaRPr lang="sk-SK" dirty="0"/>
          </a:p>
        </p:txBody>
      </p:sp>
      <p:cxnSp>
        <p:nvCxnSpPr>
          <p:cNvPr id="27" name="Straight Arrow Connector 4"/>
          <p:cNvCxnSpPr/>
          <p:nvPr/>
        </p:nvCxnSpPr>
        <p:spPr>
          <a:xfrm rot="10800000" flipV="1">
            <a:off x="2516104" y="2230016"/>
            <a:ext cx="1386120" cy="101646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 rot="18251347">
            <a:off x="2600578" y="2404076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PEWE</a:t>
            </a:r>
            <a:endParaRPr lang="sk-SK" b="1" dirty="0"/>
          </a:p>
        </p:txBody>
      </p:sp>
      <p:cxnSp>
        <p:nvCxnSpPr>
          <p:cNvPr id="33" name="Straight Arrow Connector 25"/>
          <p:cNvCxnSpPr/>
          <p:nvPr/>
        </p:nvCxnSpPr>
        <p:spPr>
          <a:xfrm rot="5400000">
            <a:off x="5311007" y="3589473"/>
            <a:ext cx="567707" cy="40749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Straight Arrow Connector 34"/>
          <p:cNvCxnSpPr/>
          <p:nvPr/>
        </p:nvCxnSpPr>
        <p:spPr>
          <a:xfrm rot="16200000" flipH="1">
            <a:off x="4528064" y="2238823"/>
            <a:ext cx="830585" cy="1184737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6" name="Straight Arrow Connector 43"/>
          <p:cNvCxnSpPr/>
          <p:nvPr/>
        </p:nvCxnSpPr>
        <p:spPr>
          <a:xfrm rot="16200000" flipH="1">
            <a:off x="6000009" y="3416848"/>
            <a:ext cx="721699" cy="75273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 rot="19483114">
            <a:off x="5213883" y="3466811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BE</a:t>
            </a:r>
            <a:endParaRPr lang="sk-SK" b="1" dirty="0"/>
          </a:p>
        </p:txBody>
      </p:sp>
      <p:sp>
        <p:nvSpPr>
          <p:cNvPr id="38" name="TextBox 37"/>
          <p:cNvSpPr txBox="1"/>
          <p:nvPr/>
        </p:nvSpPr>
        <p:spPr>
          <a:xfrm rot="1491272">
            <a:off x="4724309" y="273814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SE</a:t>
            </a:r>
            <a:endParaRPr lang="sk-SK" b="1" dirty="0"/>
          </a:p>
        </p:txBody>
      </p:sp>
      <p:sp>
        <p:nvSpPr>
          <p:cNvPr id="39" name="TextBox 38"/>
          <p:cNvSpPr txBox="1"/>
          <p:nvPr/>
        </p:nvSpPr>
        <p:spPr>
          <a:xfrm rot="1570592">
            <a:off x="6357277" y="3496433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NO</a:t>
            </a:r>
            <a:endParaRPr lang="sk-SK" b="1" dirty="0"/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3902224" y="1967136"/>
            <a:ext cx="525760" cy="52576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3</a:t>
            </a:r>
            <a:endParaRPr lang="sk-SK" dirty="0"/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1990344" y="2983604"/>
            <a:ext cx="525760" cy="52576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3</a:t>
            </a:r>
            <a:endParaRPr lang="sk-SK" dirty="0"/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5535726" y="2983605"/>
            <a:ext cx="525760" cy="52576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2</a:t>
            </a:r>
            <a:endParaRPr lang="sk-SK" dirty="0"/>
          </a:p>
        </p:txBody>
      </p:sp>
      <p:sp>
        <p:nvSpPr>
          <p:cNvPr id="44" name="Oval 43"/>
          <p:cNvSpPr>
            <a:spLocks noChangeAspect="1"/>
          </p:cNvSpPr>
          <p:nvPr/>
        </p:nvSpPr>
        <p:spPr>
          <a:xfrm>
            <a:off x="5128235" y="4077073"/>
            <a:ext cx="525760" cy="52576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2</a:t>
            </a:r>
            <a:endParaRPr lang="sk-SK" dirty="0"/>
          </a:p>
        </p:txBody>
      </p:sp>
      <p:sp>
        <p:nvSpPr>
          <p:cNvPr id="45" name="Oval 44"/>
          <p:cNvSpPr>
            <a:spLocks noChangeAspect="1"/>
          </p:cNvSpPr>
          <p:nvPr/>
        </p:nvSpPr>
        <p:spPr>
          <a:xfrm>
            <a:off x="6660232" y="4077073"/>
            <a:ext cx="525760" cy="52576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47" name="Content Placeholder 2"/>
          <p:cNvSpPr>
            <a:spLocks noGrp="1"/>
          </p:cNvSpPr>
          <p:nvPr>
            <p:ph idx="1"/>
          </p:nvPr>
        </p:nvSpPr>
        <p:spPr>
          <a:xfrm>
            <a:off x="794186" y="4388565"/>
            <a:ext cx="3260822" cy="1560715"/>
          </a:xfrm>
        </p:spPr>
        <p:txBody>
          <a:bodyPr>
            <a:normAutofit/>
          </a:bodyPr>
          <a:lstStyle/>
          <a:p>
            <a:r>
              <a:rPr lang="sk-SK" dirty="0" smtClean="0"/>
              <a:t>PEWE</a:t>
            </a:r>
          </a:p>
          <a:p>
            <a:r>
              <a:rPr lang="sk-SK" dirty="0" smtClean="0"/>
              <a:t>SEBE</a:t>
            </a:r>
          </a:p>
          <a:p>
            <a:r>
              <a:rPr lang="sk-SK" dirty="0" smtClean="0"/>
              <a:t>SENO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5736661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675724"/>
            <a:ext cx="8208908" cy="924475"/>
          </a:xfrm>
        </p:spPr>
        <p:txBody>
          <a:bodyPr/>
          <a:lstStyle/>
          <a:p>
            <a:r>
              <a:rPr lang="sk-SK" dirty="0" smtClean="0"/>
              <a:t>Doménový strom záujmov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807361"/>
            <a:ext cx="8208908" cy="4501959"/>
          </a:xfrm>
        </p:spPr>
        <p:txBody>
          <a:bodyPr>
            <a:noAutofit/>
          </a:bodyPr>
          <a:lstStyle/>
          <a:p>
            <a:r>
              <a:rPr lang="sk-SK" sz="2000" b="1" dirty="0"/>
              <a:t>L</a:t>
            </a:r>
            <a:r>
              <a:rPr lang="sk-SK" sz="2000" b="1" dirty="0" smtClean="0"/>
              <a:t>okálne</a:t>
            </a:r>
            <a:r>
              <a:rPr lang="sk-SK" sz="2000" dirty="0" smtClean="0"/>
              <a:t> záujmy používateľa</a:t>
            </a:r>
          </a:p>
          <a:p>
            <a:endParaRPr lang="sk-SK" sz="2000" dirty="0" smtClean="0"/>
          </a:p>
          <a:p>
            <a:r>
              <a:rPr lang="sk-SK" sz="2000" dirty="0" err="1" smtClean="0"/>
              <a:t>Tagy</a:t>
            </a:r>
            <a:r>
              <a:rPr lang="sk-SK" sz="2000" dirty="0" smtClean="0"/>
              <a:t> pre danú URL a podstránky</a:t>
            </a:r>
          </a:p>
          <a:p>
            <a:endParaRPr lang="sk-SK" sz="2000" dirty="0" smtClean="0"/>
          </a:p>
          <a:p>
            <a:r>
              <a:rPr lang="sk-SK" sz="2000" dirty="0" smtClean="0"/>
              <a:t>Koreňový </a:t>
            </a:r>
            <a:r>
              <a:rPr lang="sk-SK" sz="2000" dirty="0"/>
              <a:t>strom neprázdnych sufixov </a:t>
            </a:r>
            <a:r>
              <a:rPr lang="sk-SK" sz="2000" dirty="0" smtClean="0"/>
              <a:t>reťazcov, ktoré reprezentujú korektnú URL adresu</a:t>
            </a:r>
          </a:p>
          <a:p>
            <a:endParaRPr lang="sk-SK" sz="2000" dirty="0" smtClean="0"/>
          </a:p>
          <a:p>
            <a:r>
              <a:rPr lang="sk-SK" sz="2000" dirty="0" smtClean="0"/>
              <a:t>V </a:t>
            </a:r>
            <a:r>
              <a:rPr lang="sk-SK" sz="2000" dirty="0"/>
              <a:t>každom vrchole sú najrelevantnejšie </a:t>
            </a:r>
            <a:r>
              <a:rPr lang="sk-SK" sz="2000" dirty="0" err="1"/>
              <a:t>tagy</a:t>
            </a:r>
            <a:r>
              <a:rPr lang="sk-SK" sz="2000" dirty="0"/>
              <a:t> a najvyššia relevancia URL v rámci </a:t>
            </a:r>
            <a:r>
              <a:rPr lang="sk-SK" sz="2000" dirty="0" err="1"/>
              <a:t>podstromu</a:t>
            </a:r>
            <a:endParaRPr lang="sk-SK" sz="2000" dirty="0"/>
          </a:p>
          <a:p>
            <a:endParaRPr lang="sk-SK" sz="2000" dirty="0" smtClean="0"/>
          </a:p>
          <a:p>
            <a:r>
              <a:rPr lang="sk-SK" sz="2000" dirty="0" smtClean="0"/>
              <a:t>Pamäťová náročnosť a </a:t>
            </a:r>
            <a:r>
              <a:rPr lang="sk-SK" sz="2000" dirty="0"/>
              <a:t>časová zložitosť vytvorenia je </a:t>
            </a:r>
            <a:r>
              <a:rPr lang="sk-SK" sz="2000" dirty="0" smtClean="0"/>
              <a:t>lineárna – vytvára sa vždy pri štarte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95736661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Segoe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TC102455519[[fn=Winter]]</Template>
  <TotalTime>2108</TotalTime>
  <Words>439</Words>
  <Application>Microsoft Office PowerPoint</Application>
  <PresentationFormat>On-screen Show (4:3)</PresentationFormat>
  <Paragraphs>127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Winter</vt:lpstr>
      <vt:lpstr>Decentralizované modelovanie používateľa a personalizácia</vt:lpstr>
      <vt:lpstr>Od servera k človeku</vt:lpstr>
      <vt:lpstr>Model používateľa</vt:lpstr>
      <vt:lpstr>Modelovanie používateľa</vt:lpstr>
      <vt:lpstr>Tagovanie</vt:lpstr>
      <vt:lpstr>Indexovaná databáza</vt:lpstr>
      <vt:lpstr>Indexovaná databáza</vt:lpstr>
      <vt:lpstr>Koreňový strom</vt:lpstr>
      <vt:lpstr>Doménový strom záujmov</vt:lpstr>
      <vt:lpstr>Úložisko</vt:lpstr>
      <vt:lpstr>Personalizačné rozšírenia</vt:lpstr>
      <vt:lpstr>Komunikácia</vt:lpstr>
      <vt:lpstr>Vyhľadávanie na webe</vt:lpstr>
      <vt:lpstr>Vyhodnotenie</vt:lpstr>
      <vt:lpstr>Budúcnosť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Decentralizované modelovanie používateľa a personalizácia</dc:title>
  <dc:creator>FerroMrkva</dc:creator>
  <cp:lastModifiedBy>FerroMrkva</cp:lastModifiedBy>
  <cp:revision>32</cp:revision>
  <dcterms:created xsi:type="dcterms:W3CDTF">2012-01-16T19:52:53Z</dcterms:created>
  <dcterms:modified xsi:type="dcterms:W3CDTF">2012-01-18T07:01:01Z</dcterms:modified>
</cp:coreProperties>
</file>