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4" r:id="rId6"/>
    <p:sldId id="268" r:id="rId7"/>
    <p:sldId id="269" r:id="rId8"/>
    <p:sldId id="267" r:id="rId9"/>
    <p:sldId id="260" r:id="rId10"/>
    <p:sldId id="263" r:id="rId11"/>
    <p:sldId id="265" r:id="rId12"/>
    <p:sldId id="266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9FD0"/>
    <a:srgbClr val="7DD330"/>
    <a:srgbClr val="00CC00"/>
    <a:srgbClr val="0C7CD2"/>
    <a:srgbClr val="1F7EE7"/>
    <a:srgbClr val="AE1517"/>
    <a:srgbClr val="CC0000"/>
    <a:srgbClr val="486D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68" autoAdjust="0"/>
    <p:restoredTop sz="94660"/>
  </p:normalViewPr>
  <p:slideViewPr>
    <p:cSldViewPr>
      <p:cViewPr>
        <p:scale>
          <a:sx n="75" d="100"/>
          <a:sy n="75" d="100"/>
        </p:scale>
        <p:origin x="-456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928B03-5A91-4800-B76A-37FF7094C8A3}" type="datetimeFigureOut">
              <a:rPr lang="sk-SK" smtClean="0"/>
              <a:t>23. 11. 2011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A3ED3-64D8-40CD-A6BC-1F6E7B6324D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5149851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ECF05F-9573-427D-9624-BD1AAFEA4DFB}" type="datetimeFigureOut">
              <a:rPr lang="sk-SK" smtClean="0"/>
              <a:t>23. 11. 2011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0FD7B2-81ED-4868-81C3-ED3712D8A6D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7157804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9978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burstsort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17463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17463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17463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174630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mtClean="0"/>
              <a:t>Identifikáciu používateľov a</a:t>
            </a:r>
            <a:r>
              <a:rPr lang="sk-SK" baseline="0" smtClean="0"/>
              <a:t> šifrovanie možno riešiť na úrovni personalizačných rozšírení.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068402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06840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3592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5053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06255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87273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0039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96850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49568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40284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3578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31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7016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Text Box 34"/>
          <p:cNvSpPr txBox="1">
            <a:spLocks noChangeArrowheads="1"/>
          </p:cNvSpPr>
          <p:nvPr userDrawn="1"/>
        </p:nvSpPr>
        <p:spPr bwMode="auto">
          <a:xfrm>
            <a:off x="3348038" y="6237288"/>
            <a:ext cx="2990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>
                <a:hlinkClick r:id="rId13"/>
              </a:rPr>
              <a:t>Free Powerpoint Templates</a:t>
            </a:r>
            <a:endParaRPr lang="fr-FR"/>
          </a:p>
        </p:txBody>
      </p:sp>
      <p:pic>
        <p:nvPicPr>
          <p:cNvPr id="1059" name="Picture 35" descr="gf diza fqs 6(' fi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8035925" y="6375400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39FD0"/>
                </a:solidFill>
              </a:rPr>
              <a:t>Page </a:t>
            </a:r>
            <a:fld id="{CC0D5CD4-61BD-428C-90A7-8F077BA4C9E8}" type="slidenum">
              <a:rPr lang="fr-FR" b="1">
                <a:solidFill>
                  <a:srgbClr val="039FD0"/>
                </a:solidFill>
              </a:rPr>
              <a:pPr/>
              <a:t>‹#›</a:t>
            </a:fld>
            <a:endParaRPr lang="fr-FR" b="1">
              <a:solidFill>
                <a:srgbClr val="039FD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3348038" y="6237288"/>
            <a:ext cx="2990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k-SK" smtClean="0">
                <a:hlinkClick r:id="rId2"/>
              </a:rPr>
              <a:t>Free Powerpoint Templates</a:t>
            </a:r>
            <a:endParaRPr lang="sk-SK"/>
          </a:p>
        </p:txBody>
      </p:sp>
      <p:pic>
        <p:nvPicPr>
          <p:cNvPr id="2079" name="Picture 31" descr="ghj rte rtergh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79512" y="188640"/>
            <a:ext cx="8712968" cy="2333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0000" tIns="180000" rIns="180000" bIns="180000">
            <a:spAutoFit/>
          </a:bodyPr>
          <a:lstStyle/>
          <a:p>
            <a:pPr algn="ctr"/>
            <a:r>
              <a:rPr lang="sk-SK" sz="3600" b="1" dirty="0" smtClean="0">
                <a:solidFill>
                  <a:srgbClr val="039FD0"/>
                </a:solidFill>
                <a:latin typeface="Verdana" pitchFamily="34" charset="0"/>
              </a:rPr>
              <a:t>Decentralizované modelovanie používateľa a personalizácia</a:t>
            </a:r>
            <a:endParaRPr lang="sk-SK" sz="4000" b="1" dirty="0" smtClean="0">
              <a:solidFill>
                <a:srgbClr val="039FD0"/>
              </a:solidFill>
              <a:latin typeface="Verdana" pitchFamily="34" charset="0"/>
            </a:endParaRPr>
          </a:p>
          <a:p>
            <a:pPr algn="r"/>
            <a:r>
              <a:rPr lang="sk-SK" sz="2800" i="1" dirty="0" smtClean="0">
                <a:solidFill>
                  <a:srgbClr val="039FD0"/>
                </a:solidFill>
              </a:rPr>
              <a:t>Márius Šajgalík</a:t>
            </a:r>
          </a:p>
          <a:p>
            <a:pPr algn="r"/>
            <a:r>
              <a:rPr lang="sk-SK" sz="2800" i="1" dirty="0" smtClean="0">
                <a:solidFill>
                  <a:srgbClr val="039FD0"/>
                </a:solidFill>
              </a:rPr>
              <a:t>Michal Barla</a:t>
            </a:r>
            <a:endParaRPr lang="sk-SK" sz="2800" i="1" dirty="0">
              <a:solidFill>
                <a:srgbClr val="039FD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150" y="5632450"/>
            <a:ext cx="299085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9552" y="6052622"/>
            <a:ext cx="1304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>
                <a:solidFill>
                  <a:srgbClr val="039FD0"/>
                </a:solidFill>
              </a:rPr>
              <a:t>23.11.2011</a:t>
            </a:r>
            <a:endParaRPr lang="sk-SK" dirty="0">
              <a:solidFill>
                <a:srgbClr val="039FD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23850" y="546100"/>
            <a:ext cx="314861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k-SK" sz="3200" b="1" dirty="0" smtClean="0">
                <a:solidFill>
                  <a:schemeClr val="bg1"/>
                </a:solidFill>
                <a:latin typeface="Verdana" pitchFamily="34" charset="0"/>
              </a:rPr>
              <a:t>Komunikácia</a:t>
            </a:r>
            <a:endParaRPr lang="sk-SK" sz="3200" dirty="0">
              <a:solidFill>
                <a:schemeClr val="bg1"/>
              </a:solidFill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827088" y="1989138"/>
            <a:ext cx="7632700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8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0" tIns="180000" rIns="180000" bIns="180000"/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HTML5 WebSockets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sk-SK" sz="2000" b="1" dirty="0" smtClean="0">
              <a:solidFill>
                <a:srgbClr val="039FD0"/>
              </a:solidFill>
              <a:latin typeface="Verdana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Kanálový multicast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Server slúži ako smerovač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Komunikácia cez kanály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Každá správa v kanáli vyzerá rovnako</a:t>
            </a:r>
          </a:p>
          <a:p>
            <a:pPr marL="800100" lvl="1" indent="-342900" algn="just">
              <a:buFont typeface="Arial" pitchFamily="34" charset="0"/>
              <a:buChar char="•"/>
            </a:pPr>
            <a:endParaRPr lang="sk-SK" sz="2000" b="1" dirty="0" smtClean="0">
              <a:solidFill>
                <a:srgbClr val="039FD0"/>
              </a:solidFill>
              <a:latin typeface="Verdana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Server si vytvára skupiny používateľov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Kosínusová podobnosť</a:t>
            </a:r>
          </a:p>
          <a:p>
            <a:pPr marL="800100" lvl="1" indent="-342900" algn="just">
              <a:buFont typeface="Arial" pitchFamily="34" charset="0"/>
              <a:buChar char="•"/>
            </a:pPr>
            <a:endParaRPr lang="sk-SK" sz="2000" b="1" dirty="0" smtClean="0">
              <a:solidFill>
                <a:srgbClr val="039FD0"/>
              </a:solidFill>
              <a:latin typeface="Verdana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Vytváranie vlastných kanálov, vlastný vektor pre porovnávanie používateľov</a:t>
            </a:r>
          </a:p>
        </p:txBody>
      </p:sp>
    </p:spTree>
    <p:extLst>
      <p:ext uri="{BB962C8B-B14F-4D97-AF65-F5344CB8AC3E}">
        <p14:creationId xmlns:p14="http://schemas.microsoft.com/office/powerpoint/2010/main" val="41340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23850" y="546100"/>
            <a:ext cx="54361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k-SK" sz="3200" b="1" dirty="0" smtClean="0">
                <a:solidFill>
                  <a:schemeClr val="bg1"/>
                </a:solidFill>
                <a:latin typeface="Verdana" pitchFamily="34" charset="0"/>
              </a:rPr>
              <a:t>Vyhľadávanie </a:t>
            </a:r>
            <a:r>
              <a:rPr lang="sk-SK" sz="3200" b="1" dirty="0">
                <a:solidFill>
                  <a:schemeClr val="bg1"/>
                </a:solidFill>
                <a:latin typeface="Verdana" pitchFamily="34" charset="0"/>
              </a:rPr>
              <a:t>na webe</a:t>
            </a:r>
            <a:endParaRPr lang="sk-SK" sz="3200" dirty="0">
              <a:solidFill>
                <a:schemeClr val="bg1"/>
              </a:solidFill>
            </a:endParaRPr>
          </a:p>
        </p:txBody>
      </p:sp>
      <p:sp>
        <p:nvSpPr>
          <p:cNvPr id="4" name="Flowchart: Alternate Process 3"/>
          <p:cNvSpPr/>
          <p:nvPr/>
        </p:nvSpPr>
        <p:spPr>
          <a:xfrm>
            <a:off x="3210953" y="2018719"/>
            <a:ext cx="1440162" cy="72008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Extrahuj tagy</a:t>
            </a:r>
            <a:endParaRPr lang="sk-SK" dirty="0"/>
          </a:p>
        </p:txBody>
      </p:sp>
      <p:sp>
        <p:nvSpPr>
          <p:cNvPr id="10" name="Flowchart: Alternate Process 9"/>
          <p:cNvSpPr/>
          <p:nvPr/>
        </p:nvSpPr>
        <p:spPr>
          <a:xfrm>
            <a:off x="683504" y="2018719"/>
            <a:ext cx="1440160" cy="72008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Vyhľadaj na webe</a:t>
            </a:r>
            <a:endParaRPr lang="sk-SK" dirty="0"/>
          </a:p>
        </p:txBody>
      </p:sp>
      <p:sp>
        <p:nvSpPr>
          <p:cNvPr id="16" name="Flowchart: Alternate Process 15"/>
          <p:cNvSpPr/>
          <p:nvPr/>
        </p:nvSpPr>
        <p:spPr>
          <a:xfrm>
            <a:off x="6180348" y="1874703"/>
            <a:ext cx="1440162" cy="1008112"/>
          </a:xfrm>
          <a:prstGeom prst="flowChartAlternateProces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Zisti relevantné stránky</a:t>
            </a:r>
            <a:endParaRPr lang="sk-SK" dirty="0"/>
          </a:p>
        </p:txBody>
      </p:sp>
      <p:sp>
        <p:nvSpPr>
          <p:cNvPr id="11" name="Flowchart: Process 10"/>
          <p:cNvSpPr/>
          <p:nvPr/>
        </p:nvSpPr>
        <p:spPr>
          <a:xfrm>
            <a:off x="5736259" y="3540131"/>
            <a:ext cx="2328341" cy="2520280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sk-SK" dirty="0" smtClean="0"/>
              <a:t>Podobní používatelia</a:t>
            </a:r>
            <a:endParaRPr lang="sk-SK" dirty="0"/>
          </a:p>
        </p:txBody>
      </p:sp>
      <p:sp>
        <p:nvSpPr>
          <p:cNvPr id="19" name="Flowchart: Process 18"/>
          <p:cNvSpPr/>
          <p:nvPr/>
        </p:nvSpPr>
        <p:spPr>
          <a:xfrm>
            <a:off x="2771800" y="4116195"/>
            <a:ext cx="2318469" cy="1368152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sk-SK" dirty="0" smtClean="0"/>
              <a:t>Server</a:t>
            </a:r>
            <a:endParaRPr lang="sk-SK" dirty="0"/>
          </a:p>
        </p:txBody>
      </p:sp>
      <p:sp>
        <p:nvSpPr>
          <p:cNvPr id="20" name="Flowchart: Alternate Process 19"/>
          <p:cNvSpPr/>
          <p:nvPr/>
        </p:nvSpPr>
        <p:spPr>
          <a:xfrm>
            <a:off x="3210953" y="4551362"/>
            <a:ext cx="1440162" cy="72008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Agreguj výsledky</a:t>
            </a:r>
            <a:endParaRPr lang="sk-SK" dirty="0"/>
          </a:p>
        </p:txBody>
      </p:sp>
      <p:sp>
        <p:nvSpPr>
          <p:cNvPr id="21" name="Flowchart: Alternate Process 20"/>
          <p:cNvSpPr/>
          <p:nvPr/>
        </p:nvSpPr>
        <p:spPr>
          <a:xfrm>
            <a:off x="683502" y="3212976"/>
            <a:ext cx="1440162" cy="72008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Zobraz výsledky</a:t>
            </a:r>
            <a:endParaRPr lang="sk-SK" dirty="0"/>
          </a:p>
        </p:txBody>
      </p:sp>
      <p:sp>
        <p:nvSpPr>
          <p:cNvPr id="22" name="Flowchart: Alternate Process 21"/>
          <p:cNvSpPr/>
          <p:nvPr/>
        </p:nvSpPr>
        <p:spPr>
          <a:xfrm>
            <a:off x="683504" y="4440231"/>
            <a:ext cx="1440162" cy="72008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Obohať výsledky</a:t>
            </a:r>
            <a:endParaRPr lang="sk-SK" dirty="0"/>
          </a:p>
        </p:txBody>
      </p:sp>
      <p:cxnSp>
        <p:nvCxnSpPr>
          <p:cNvPr id="26" name="Straight Arrow Connector 25"/>
          <p:cNvCxnSpPr>
            <a:stCxn id="10" idx="3"/>
            <a:endCxn id="4" idx="1"/>
          </p:cNvCxnSpPr>
          <p:nvPr/>
        </p:nvCxnSpPr>
        <p:spPr>
          <a:xfrm>
            <a:off x="2123664" y="2378759"/>
            <a:ext cx="108728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4" idx="3"/>
            <a:endCxn id="16" idx="1"/>
          </p:cNvCxnSpPr>
          <p:nvPr/>
        </p:nvCxnSpPr>
        <p:spPr>
          <a:xfrm>
            <a:off x="4651115" y="2378759"/>
            <a:ext cx="152923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0" idx="2"/>
            <a:endCxn id="21" idx="0"/>
          </p:cNvCxnSpPr>
          <p:nvPr/>
        </p:nvCxnSpPr>
        <p:spPr>
          <a:xfrm flipH="1">
            <a:off x="1403583" y="2738799"/>
            <a:ext cx="1" cy="47417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6" idx="2"/>
            <a:endCxn id="11" idx="0"/>
          </p:cNvCxnSpPr>
          <p:nvPr/>
        </p:nvCxnSpPr>
        <p:spPr>
          <a:xfrm>
            <a:off x="6900429" y="2882815"/>
            <a:ext cx="1" cy="6573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1" idx="1"/>
            <a:endCxn id="19" idx="3"/>
          </p:cNvCxnSpPr>
          <p:nvPr/>
        </p:nvCxnSpPr>
        <p:spPr>
          <a:xfrm flipH="1">
            <a:off x="5090269" y="4800271"/>
            <a:ext cx="64599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9" idx="1"/>
            <a:endCxn id="22" idx="3"/>
          </p:cNvCxnSpPr>
          <p:nvPr/>
        </p:nvCxnSpPr>
        <p:spPr>
          <a:xfrm flipH="1">
            <a:off x="2123666" y="4800271"/>
            <a:ext cx="64813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1" idx="2"/>
            <a:endCxn id="22" idx="0"/>
          </p:cNvCxnSpPr>
          <p:nvPr/>
        </p:nvCxnSpPr>
        <p:spPr>
          <a:xfrm>
            <a:off x="1403583" y="3933056"/>
            <a:ext cx="2" cy="507175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Flowchart: Alternate Process 16"/>
          <p:cNvSpPr/>
          <p:nvPr/>
        </p:nvSpPr>
        <p:spPr>
          <a:xfrm>
            <a:off x="6000329" y="4004832"/>
            <a:ext cx="1800200" cy="735213"/>
          </a:xfrm>
          <a:prstGeom prst="flowChartAlternateProces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Podľa tagov hľadaj URL</a:t>
            </a:r>
            <a:endParaRPr lang="sk-SK" dirty="0"/>
          </a:p>
        </p:txBody>
      </p:sp>
      <p:sp>
        <p:nvSpPr>
          <p:cNvPr id="18" name="Flowchart: Alternate Process 17"/>
          <p:cNvSpPr/>
          <p:nvPr/>
        </p:nvSpPr>
        <p:spPr>
          <a:xfrm>
            <a:off x="6180348" y="5172093"/>
            <a:ext cx="1440162" cy="72008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Pošli odpoveď</a:t>
            </a:r>
            <a:endParaRPr lang="sk-SK" dirty="0"/>
          </a:p>
        </p:txBody>
      </p:sp>
      <p:cxnSp>
        <p:nvCxnSpPr>
          <p:cNvPr id="3" name="Straight Arrow Connector 2"/>
          <p:cNvCxnSpPr>
            <a:stCxn id="17" idx="2"/>
            <a:endCxn id="18" idx="0"/>
          </p:cNvCxnSpPr>
          <p:nvPr/>
        </p:nvCxnSpPr>
        <p:spPr>
          <a:xfrm>
            <a:off x="6900429" y="4740045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29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6" grpId="0" animBg="1"/>
      <p:bldP spid="11" grpId="0" animBg="1"/>
      <p:bldP spid="19" grpId="0" animBg="1"/>
      <p:bldP spid="20" grpId="0" animBg="1"/>
      <p:bldP spid="21" grpId="0" animBg="1"/>
      <p:bldP spid="22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23850" y="546100"/>
            <a:ext cx="336662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k-SK" sz="3200" b="1" dirty="0" smtClean="0">
                <a:solidFill>
                  <a:schemeClr val="bg1"/>
                </a:solidFill>
                <a:latin typeface="Verdana" pitchFamily="34" charset="0"/>
              </a:rPr>
              <a:t>Vyhodnotenie</a:t>
            </a:r>
            <a:endParaRPr lang="sk-SK" sz="3200" dirty="0">
              <a:solidFill>
                <a:schemeClr val="bg1"/>
              </a:solidFill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827088" y="1989138"/>
            <a:ext cx="7777360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8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0" tIns="180000" rIns="180000" bIns="180000"/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Implicitné a explicitné hodnotenie navrhovaných výsledkov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sk-SK" sz="2000" b="1" dirty="0">
              <a:solidFill>
                <a:srgbClr val="039FD0"/>
              </a:solidFill>
              <a:latin typeface="Verdana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Porovnanie výsledkov vo viacerých doménach</a:t>
            </a:r>
          </a:p>
        </p:txBody>
      </p:sp>
    </p:spTree>
    <p:extLst>
      <p:ext uri="{BB962C8B-B14F-4D97-AF65-F5344CB8AC3E}">
        <p14:creationId xmlns:p14="http://schemas.microsoft.com/office/powerpoint/2010/main" val="957408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23850" y="546100"/>
            <a:ext cx="50273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k-SK" sz="3200" b="1" dirty="0" smtClean="0">
                <a:solidFill>
                  <a:schemeClr val="bg1"/>
                </a:solidFill>
                <a:latin typeface="Verdana" pitchFamily="34" charset="0"/>
              </a:rPr>
              <a:t>Od servera k človeku</a:t>
            </a:r>
            <a:endParaRPr lang="sk-SK" sz="3200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827088" y="1989138"/>
            <a:ext cx="7632700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8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0" tIns="180000" rIns="180000" bIns="180000"/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Centrum aktivity je webový prehliadač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sk-SK" sz="2000" b="1" dirty="0" smtClean="0">
              <a:solidFill>
                <a:srgbClr val="039FD0"/>
              </a:solidFill>
              <a:latin typeface="Verdana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Decentralizované modelovanie používateľa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Všetky svoje dáta má používateľ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Model používateľa sa vytvára priamo u neho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sk-SK" sz="2000" b="1" dirty="0">
              <a:solidFill>
                <a:srgbClr val="039FD0"/>
              </a:solidFill>
              <a:latin typeface="Verdana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Decentralizovaná personalizácia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Personalizácia prebieha na koncovom zariadení používateľa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Pomocou komunikácie sa využívajú skúsenosti ostatných používateľov</a:t>
            </a:r>
            <a:endParaRPr lang="sk-SK" sz="2000" b="1" dirty="0">
              <a:solidFill>
                <a:srgbClr val="039FD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23850" y="546100"/>
            <a:ext cx="59618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k-SK" sz="3200" b="1" dirty="0" smtClean="0">
                <a:solidFill>
                  <a:schemeClr val="bg1"/>
                </a:solidFill>
                <a:latin typeface="Verdana" pitchFamily="34" charset="0"/>
              </a:rPr>
              <a:t>Modelovanie používateľa</a:t>
            </a:r>
            <a:endParaRPr lang="sk-SK" sz="3200" dirty="0">
              <a:solidFill>
                <a:schemeClr val="bg1"/>
              </a:solidFill>
            </a:endParaRPr>
          </a:p>
        </p:txBody>
      </p:sp>
      <p:sp>
        <p:nvSpPr>
          <p:cNvPr id="4" name="Flowchart: Alternate Process 3"/>
          <p:cNvSpPr/>
          <p:nvPr/>
        </p:nvSpPr>
        <p:spPr>
          <a:xfrm>
            <a:off x="1763688" y="3501008"/>
            <a:ext cx="1316779" cy="72008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Načítaj históriu</a:t>
            </a:r>
            <a:endParaRPr lang="sk-SK" dirty="0"/>
          </a:p>
        </p:txBody>
      </p:sp>
      <p:sp>
        <p:nvSpPr>
          <p:cNvPr id="8" name="Flowchart: Alternate Process 7"/>
          <p:cNvSpPr/>
          <p:nvPr/>
        </p:nvSpPr>
        <p:spPr>
          <a:xfrm>
            <a:off x="3779912" y="3501008"/>
            <a:ext cx="1316779" cy="72008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Otaguj</a:t>
            </a:r>
          </a:p>
        </p:txBody>
      </p:sp>
      <p:sp>
        <p:nvSpPr>
          <p:cNvPr id="9" name="Flowchart: Alternate Process 8"/>
          <p:cNvSpPr/>
          <p:nvPr/>
        </p:nvSpPr>
        <p:spPr>
          <a:xfrm>
            <a:off x="5868144" y="3356992"/>
            <a:ext cx="1512168" cy="1008112"/>
          </a:xfrm>
          <a:prstGeom prst="flowChartAlternateProces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Vytvor indexovanú databázu</a:t>
            </a:r>
            <a:endParaRPr lang="sk-SK" dirty="0"/>
          </a:p>
        </p:txBody>
      </p:sp>
      <p:cxnSp>
        <p:nvCxnSpPr>
          <p:cNvPr id="7" name="Straight Arrow Connector 6"/>
          <p:cNvCxnSpPr>
            <a:stCxn id="4" idx="3"/>
            <a:endCxn id="8" idx="1"/>
          </p:cNvCxnSpPr>
          <p:nvPr/>
        </p:nvCxnSpPr>
        <p:spPr>
          <a:xfrm>
            <a:off x="3080467" y="3861048"/>
            <a:ext cx="69944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3"/>
            <a:endCxn id="9" idx="1"/>
          </p:cNvCxnSpPr>
          <p:nvPr/>
        </p:nvCxnSpPr>
        <p:spPr>
          <a:xfrm>
            <a:off x="5096691" y="3861048"/>
            <a:ext cx="77145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23850" y="546100"/>
            <a:ext cx="25539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k-SK" sz="3200" b="1" dirty="0" smtClean="0">
                <a:solidFill>
                  <a:schemeClr val="bg1"/>
                </a:solidFill>
                <a:latin typeface="Verdana" pitchFamily="34" charset="0"/>
              </a:rPr>
              <a:t>Tagovanie</a:t>
            </a:r>
            <a:endParaRPr lang="sk-SK" sz="3200" dirty="0">
              <a:solidFill>
                <a:schemeClr val="bg1"/>
              </a:solidFill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827088" y="1989138"/>
            <a:ext cx="7632700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8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0" tIns="180000" rIns="180000" bIns="180000"/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Len http:// a https://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sk-SK" sz="2000" b="1" dirty="0">
              <a:solidFill>
                <a:srgbClr val="039FD0"/>
              </a:solidFill>
              <a:latin typeface="Verdana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Ak je URL stránkou vyhľadávača, tagy sú extrahované z query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sk-SK" sz="2000" b="1" dirty="0">
              <a:solidFill>
                <a:srgbClr val="039FD0"/>
              </a:solidFill>
              <a:latin typeface="Verdana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Ak je URL z nejakej špecifickej domény (napr. youtube.com), môžem použiť príslušný špecifický tagovač (neskôr)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sk-SK" sz="2000" b="1" dirty="0">
              <a:solidFill>
                <a:srgbClr val="039FD0"/>
              </a:solidFill>
              <a:latin typeface="Verdana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Inak je to pre mňa všeobecná stránka, ktorú otagujem všeobecným tagovačom (napr. peweproxy metall)</a:t>
            </a:r>
            <a:endParaRPr lang="sk-SK" sz="2000" b="1" dirty="0">
              <a:solidFill>
                <a:srgbClr val="039FD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325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23850" y="546100"/>
            <a:ext cx="516679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k-SK" sz="3200" b="1" dirty="0" smtClean="0">
                <a:solidFill>
                  <a:schemeClr val="bg1"/>
                </a:solidFill>
                <a:latin typeface="Verdana" pitchFamily="34" charset="0"/>
              </a:rPr>
              <a:t>Indexovaná databáza</a:t>
            </a:r>
            <a:endParaRPr lang="sk-SK" sz="3200" dirty="0">
              <a:solidFill>
                <a:schemeClr val="bg1"/>
              </a:solidFill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827088" y="1989138"/>
            <a:ext cx="7705352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8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0" tIns="180000" rIns="180000" bIns="180000"/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Modifikovaný koreňový strom tagov (Patríciin písmenkový strom)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Vyhľadanie tagu </a:t>
            </a:r>
            <a:r>
              <a:rPr lang="sk-SK" sz="2000" b="1" i="1" dirty="0" smtClean="0">
                <a:solidFill>
                  <a:srgbClr val="039FD0"/>
                </a:solidFill>
                <a:latin typeface="Verdana" pitchFamily="34" charset="0"/>
              </a:rPr>
              <a:t>O(m)</a:t>
            </a:r>
            <a:endParaRPr lang="sk-SK" sz="2000" b="1" dirty="0" smtClean="0">
              <a:solidFill>
                <a:srgbClr val="039FD0"/>
              </a:solidFill>
              <a:latin typeface="Verdana" pitchFamily="34" charset="0"/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Usporiadaný zoznam tagov </a:t>
            </a:r>
            <a:r>
              <a:rPr lang="sk-SK" sz="2000" b="1" i="1" dirty="0" smtClean="0">
                <a:solidFill>
                  <a:srgbClr val="039FD0"/>
                </a:solidFill>
                <a:latin typeface="Verdana" pitchFamily="34" charset="0"/>
              </a:rPr>
              <a:t>O(n)</a:t>
            </a:r>
            <a:endParaRPr lang="sk-SK" sz="2000" b="1" dirty="0" smtClean="0">
              <a:solidFill>
                <a:srgbClr val="039FD0"/>
              </a:solidFill>
              <a:latin typeface="Verdana" pitchFamily="34" charset="0"/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Prvých k tagov podľa relevancie </a:t>
            </a:r>
            <a:r>
              <a:rPr lang="sk-SK" sz="2000" b="1" i="1" dirty="0" smtClean="0">
                <a:solidFill>
                  <a:srgbClr val="039FD0"/>
                </a:solidFill>
                <a:latin typeface="Verdana" pitchFamily="34" charset="0"/>
              </a:rPr>
              <a:t>O(k.m)</a:t>
            </a:r>
            <a:endParaRPr lang="sk-SK" sz="2000" b="1" dirty="0" smtClean="0">
              <a:solidFill>
                <a:srgbClr val="039FD0"/>
              </a:solidFill>
              <a:latin typeface="Verdana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sk-SK" sz="2000" b="1" dirty="0">
              <a:solidFill>
                <a:srgbClr val="039FD0"/>
              </a:solidFill>
              <a:latin typeface="Verdana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Modifikovaný </a:t>
            </a: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všeobecný sufixový </a:t>
            </a: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strom URL adries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Fultextové vyhľadávanie URL </a:t>
            </a:r>
            <a:r>
              <a:rPr lang="sk-SK" sz="2000" b="1" i="1" dirty="0" smtClean="0">
                <a:solidFill>
                  <a:srgbClr val="039FD0"/>
                </a:solidFill>
                <a:latin typeface="Verdana" pitchFamily="34" charset="0"/>
              </a:rPr>
              <a:t>O(m)</a:t>
            </a:r>
            <a:endParaRPr lang="sk-SK" sz="2000" b="1" dirty="0" smtClean="0">
              <a:solidFill>
                <a:srgbClr val="039FD0"/>
              </a:solidFill>
              <a:latin typeface="Verdana" pitchFamily="34" charset="0"/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Pre daný regex viem prvých k tagov </a:t>
            </a:r>
            <a:r>
              <a:rPr lang="sk-SK" sz="2000" b="1" i="1" dirty="0" smtClean="0">
                <a:solidFill>
                  <a:srgbClr val="039FD0"/>
                </a:solidFill>
                <a:latin typeface="Verdana" pitchFamily="34" charset="0"/>
              </a:rPr>
              <a:t>O(k.m)</a:t>
            </a:r>
            <a:endParaRPr lang="sk-SK" sz="2000" b="1" dirty="0" smtClean="0">
              <a:solidFill>
                <a:srgbClr val="039FD0"/>
              </a:solidFill>
              <a:latin typeface="Verdana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sk-SK" sz="2000" b="1" dirty="0" smtClean="0">
              <a:solidFill>
                <a:srgbClr val="039FD0"/>
              </a:solidFill>
              <a:latin typeface="Verdana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Usporiadaný zoznam domén podľa navštívenosti</a:t>
            </a:r>
          </a:p>
        </p:txBody>
      </p:sp>
    </p:spTree>
    <p:extLst>
      <p:ext uri="{BB962C8B-B14F-4D97-AF65-F5344CB8AC3E}">
        <p14:creationId xmlns:p14="http://schemas.microsoft.com/office/powerpoint/2010/main" val="262190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23850" y="546100"/>
            <a:ext cx="38587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k-SK" sz="3200" b="1" dirty="0" smtClean="0">
                <a:solidFill>
                  <a:schemeClr val="bg1"/>
                </a:solidFill>
                <a:latin typeface="Verdana" pitchFamily="34" charset="0"/>
              </a:rPr>
              <a:t>Koreňový strom</a:t>
            </a:r>
            <a:endParaRPr lang="sk-SK" sz="3200" dirty="0">
              <a:solidFill>
                <a:schemeClr val="bg1"/>
              </a:solidFill>
            </a:endParaRPr>
          </a:p>
        </p:txBody>
      </p:sp>
      <p:sp>
        <p:nvSpPr>
          <p:cNvPr id="3" name="Oval 2"/>
          <p:cNvSpPr>
            <a:spLocks noChangeAspect="1"/>
          </p:cNvSpPr>
          <p:nvPr/>
        </p:nvSpPr>
        <p:spPr>
          <a:xfrm>
            <a:off x="3902224" y="1967136"/>
            <a:ext cx="525760" cy="52576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1990344" y="2983604"/>
            <a:ext cx="525760" cy="52576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cxnSp>
        <p:nvCxnSpPr>
          <p:cNvPr id="5" name="Straight Arrow Connector 4"/>
          <p:cNvCxnSpPr>
            <a:stCxn id="3" idx="2"/>
            <a:endCxn id="6" idx="6"/>
          </p:cNvCxnSpPr>
          <p:nvPr/>
        </p:nvCxnSpPr>
        <p:spPr>
          <a:xfrm rot="10800000" flipV="1">
            <a:off x="2516104" y="2230016"/>
            <a:ext cx="1386120" cy="101646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8251347">
            <a:off x="2600578" y="2404076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PEWE</a:t>
            </a:r>
            <a:endParaRPr lang="sk-SK" b="1" dirty="0"/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5128235" y="4077072"/>
            <a:ext cx="525760" cy="52576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cxnSp>
        <p:nvCxnSpPr>
          <p:cNvPr id="15" name="Straight Arrow Connector 14"/>
          <p:cNvCxnSpPr>
            <a:stCxn id="3" idx="5"/>
            <a:endCxn id="12" idx="0"/>
          </p:cNvCxnSpPr>
          <p:nvPr/>
        </p:nvCxnSpPr>
        <p:spPr>
          <a:xfrm rot="16200000" flipH="1">
            <a:off x="4040465" y="2726422"/>
            <a:ext cx="1661172" cy="104012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1491272">
            <a:off x="4570421" y="2742506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SEBE</a:t>
            </a:r>
            <a:endParaRPr lang="sk-SK" b="1" dirty="0"/>
          </a:p>
        </p:txBody>
      </p:sp>
      <p:sp>
        <p:nvSpPr>
          <p:cNvPr id="25" name="Oval 24"/>
          <p:cNvSpPr>
            <a:spLocks noChangeAspect="1"/>
          </p:cNvSpPr>
          <p:nvPr/>
        </p:nvSpPr>
        <p:spPr>
          <a:xfrm>
            <a:off x="5535725" y="2983605"/>
            <a:ext cx="525760" cy="52576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cxnSp>
        <p:nvCxnSpPr>
          <p:cNvPr id="26" name="Straight Arrow Connector 25"/>
          <p:cNvCxnSpPr>
            <a:stCxn id="25" idx="4"/>
            <a:endCxn id="12" idx="0"/>
          </p:cNvCxnSpPr>
          <p:nvPr/>
        </p:nvCxnSpPr>
        <p:spPr>
          <a:xfrm rot="5400000">
            <a:off x="5311007" y="3589473"/>
            <a:ext cx="567707" cy="40749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" idx="5"/>
            <a:endCxn id="25" idx="2"/>
          </p:cNvCxnSpPr>
          <p:nvPr/>
        </p:nvCxnSpPr>
        <p:spPr>
          <a:xfrm rot="16200000" flipH="1">
            <a:off x="4528064" y="2238823"/>
            <a:ext cx="830585" cy="1184737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0" name="Oval 39"/>
          <p:cNvSpPr>
            <a:spLocks noChangeAspect="1"/>
          </p:cNvSpPr>
          <p:nvPr/>
        </p:nvSpPr>
        <p:spPr>
          <a:xfrm>
            <a:off x="6660232" y="4077072"/>
            <a:ext cx="525760" cy="52576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cxnSp>
        <p:nvCxnSpPr>
          <p:cNvPr id="44" name="Straight Arrow Connector 43"/>
          <p:cNvCxnSpPr>
            <a:stCxn id="25" idx="5"/>
            <a:endCxn id="40" idx="1"/>
          </p:cNvCxnSpPr>
          <p:nvPr/>
        </p:nvCxnSpPr>
        <p:spPr>
          <a:xfrm rot="16200000" flipH="1">
            <a:off x="6000009" y="3416848"/>
            <a:ext cx="721699" cy="752739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 rot="19483114">
            <a:off x="5303651" y="3466811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E</a:t>
            </a:r>
            <a:endParaRPr lang="sk-SK" b="1" dirty="0"/>
          </a:p>
        </p:txBody>
      </p:sp>
      <p:sp>
        <p:nvSpPr>
          <p:cNvPr id="48" name="TextBox 47"/>
          <p:cNvSpPr txBox="1"/>
          <p:nvPr/>
        </p:nvSpPr>
        <p:spPr>
          <a:xfrm rot="1491272">
            <a:off x="4647365" y="273814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SEB</a:t>
            </a:r>
            <a:endParaRPr lang="sk-SK" b="1" dirty="0"/>
          </a:p>
        </p:txBody>
      </p:sp>
      <p:sp>
        <p:nvSpPr>
          <p:cNvPr id="46" name="TextBox 45"/>
          <p:cNvSpPr txBox="1"/>
          <p:nvPr/>
        </p:nvSpPr>
        <p:spPr>
          <a:xfrm rot="1570592">
            <a:off x="6123238" y="3496433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ASTIAN</a:t>
            </a:r>
            <a:endParaRPr lang="sk-SK" b="1" dirty="0"/>
          </a:p>
        </p:txBody>
      </p:sp>
      <p:sp>
        <p:nvSpPr>
          <p:cNvPr id="51" name="Text Box 3"/>
          <p:cNvSpPr txBox="1">
            <a:spLocks noChangeArrowheads="1"/>
          </p:cNvSpPr>
          <p:nvPr/>
        </p:nvSpPr>
        <p:spPr bwMode="auto">
          <a:xfrm>
            <a:off x="827088" y="4339951"/>
            <a:ext cx="2601261" cy="196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8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0" tIns="180000" rIns="180000" bIns="180000"/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PEWE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SEBE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SEBASTIAN</a:t>
            </a: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3902224" y="1967136"/>
            <a:ext cx="525760" cy="52576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3</a:t>
            </a:r>
            <a:endParaRPr lang="sk-SK" dirty="0"/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1990344" y="2983604"/>
            <a:ext cx="525760" cy="52576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3</a:t>
            </a:r>
            <a:endParaRPr lang="sk-SK" dirty="0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5535726" y="2983605"/>
            <a:ext cx="525760" cy="52576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2</a:t>
            </a:r>
            <a:endParaRPr lang="sk-SK" dirty="0"/>
          </a:p>
        </p:txBody>
      </p:sp>
      <p:sp>
        <p:nvSpPr>
          <p:cNvPr id="56" name="Oval 55"/>
          <p:cNvSpPr>
            <a:spLocks noChangeAspect="1"/>
          </p:cNvSpPr>
          <p:nvPr/>
        </p:nvSpPr>
        <p:spPr>
          <a:xfrm>
            <a:off x="5128235" y="4077073"/>
            <a:ext cx="525760" cy="52576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2</a:t>
            </a:r>
            <a:endParaRPr lang="sk-SK" dirty="0"/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6660232" y="4077073"/>
            <a:ext cx="525760" cy="52576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0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8837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2" grpId="0" animBg="1"/>
      <p:bldP spid="18" grpId="0"/>
      <p:bldP spid="18" grpId="1"/>
      <p:bldP spid="25" grpId="0" animBg="1"/>
      <p:bldP spid="40" grpId="0" animBg="1"/>
      <p:bldP spid="45" grpId="0"/>
      <p:bldP spid="48" grpId="0"/>
      <p:bldP spid="46" grpId="0"/>
      <p:bldP spid="51" grpId="0" uiExpand="1" build="p"/>
      <p:bldP spid="53" grpId="0" animBg="1"/>
      <p:bldP spid="54" grpId="0" animBg="1"/>
      <p:bldP spid="55" grpId="0" animBg="1"/>
      <p:bldP spid="56" grpId="0" animBg="1"/>
      <p:bldP spid="5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23850" y="546100"/>
            <a:ext cx="36647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k-SK" sz="3200" b="1" dirty="0" smtClean="0">
                <a:solidFill>
                  <a:schemeClr val="bg1"/>
                </a:solidFill>
                <a:latin typeface="Verdana" pitchFamily="34" charset="0"/>
              </a:rPr>
              <a:t>Sufixový strom</a:t>
            </a:r>
            <a:endParaRPr lang="sk-SK" sz="3200" dirty="0">
              <a:solidFill>
                <a:schemeClr val="bg1"/>
              </a:solidFill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827088" y="1989138"/>
            <a:ext cx="7849368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8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0" tIns="180000" rIns="180000" bIns="180000"/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Koreňový strom neprázdnych </a:t>
            </a: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sufixov reťazca</a:t>
            </a:r>
            <a:endParaRPr lang="sk-SK" sz="2000" b="1" dirty="0" smtClean="0">
              <a:solidFill>
                <a:srgbClr val="039FD0"/>
              </a:solidFill>
              <a:latin typeface="Verdana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sk-SK" sz="2000" b="1" dirty="0">
              <a:solidFill>
                <a:srgbClr val="039FD0"/>
              </a:solidFill>
              <a:latin typeface="Verdana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GB" sz="2000" b="1" dirty="0" smtClean="0">
                <a:solidFill>
                  <a:srgbClr val="039FD0"/>
                </a:solidFill>
                <a:latin typeface="Verdana" pitchFamily="34" charset="0"/>
              </a:rPr>
              <a:t>P</a:t>
            </a: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amäťová zložitosť </a:t>
            </a:r>
            <a:r>
              <a:rPr lang="en-GB" sz="2000" b="1" dirty="0" smtClean="0">
                <a:solidFill>
                  <a:srgbClr val="039FD0"/>
                </a:solidFill>
                <a:latin typeface="Verdana" pitchFamily="34" charset="0"/>
              </a:rPr>
              <a:t>a </a:t>
            </a: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časová zložitosť vytvorenia je </a:t>
            </a:r>
            <a:r>
              <a:rPr lang="sk-SK" sz="2000" b="1" i="1" dirty="0" smtClean="0">
                <a:solidFill>
                  <a:srgbClr val="039FD0"/>
                </a:solidFill>
                <a:latin typeface="Verdana" pitchFamily="34" charset="0"/>
              </a:rPr>
              <a:t>O(dĺžka_reťazca)</a:t>
            </a:r>
            <a:endParaRPr lang="sk-SK" sz="2000" b="1" dirty="0" smtClean="0">
              <a:solidFill>
                <a:srgbClr val="039FD0"/>
              </a:solidFill>
              <a:latin typeface="Verdana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sk-SK" sz="2000" b="1" dirty="0">
              <a:solidFill>
                <a:srgbClr val="039FD0"/>
              </a:solidFill>
              <a:latin typeface="Verdana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Všeobecný (rozšírený) – vytvorený z viacerých reťazcov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sk-SK" sz="2000" b="1" dirty="0" smtClean="0">
              <a:solidFill>
                <a:srgbClr val="039FD0"/>
              </a:solidFill>
              <a:latin typeface="Verdana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Modifikácia </a:t>
            </a: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– v každom vrchole mám najväčšiu relevanciu tagu</a:t>
            </a:r>
          </a:p>
        </p:txBody>
      </p:sp>
    </p:spTree>
    <p:extLst>
      <p:ext uri="{BB962C8B-B14F-4D97-AF65-F5344CB8AC3E}">
        <p14:creationId xmlns:p14="http://schemas.microsoft.com/office/powerpoint/2010/main" val="2894731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23850" y="546100"/>
            <a:ext cx="21291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k-SK" sz="3200" b="1" dirty="0" smtClean="0">
                <a:solidFill>
                  <a:schemeClr val="bg1"/>
                </a:solidFill>
                <a:latin typeface="Verdana" pitchFamily="34" charset="0"/>
              </a:rPr>
              <a:t>Úložisko</a:t>
            </a:r>
            <a:endParaRPr lang="sk-SK" sz="3200" dirty="0">
              <a:solidFill>
                <a:schemeClr val="bg1"/>
              </a:solidFill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827088" y="1989138"/>
            <a:ext cx="7705352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8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0" tIns="180000" rIns="180000" bIns="180000"/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Obmedzenie veľkosti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sk-SK" sz="2000" b="1" dirty="0" smtClean="0">
              <a:solidFill>
                <a:srgbClr val="039FD0"/>
              </a:solidFill>
              <a:latin typeface="Verdana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Ukladá sa iba koreňový strom tagov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Pre každý koncový vrchol iba zoznam dvojíc (ID URL, relevancia URL)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Kompresia vrcholov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sk-SK" sz="2000" b="1" dirty="0">
              <a:solidFill>
                <a:srgbClr val="039FD0"/>
              </a:solidFill>
              <a:latin typeface="Verdana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HTML5 localStorage, IndexedDB</a:t>
            </a:r>
          </a:p>
        </p:txBody>
      </p:sp>
    </p:spTree>
    <p:extLst>
      <p:ext uri="{BB962C8B-B14F-4D97-AF65-F5344CB8AC3E}">
        <p14:creationId xmlns:p14="http://schemas.microsoft.com/office/powerpoint/2010/main" val="3627760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23850" y="546100"/>
            <a:ext cx="61013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k-SK" sz="3200" b="1" dirty="0" smtClean="0">
                <a:solidFill>
                  <a:schemeClr val="bg1"/>
                </a:solidFill>
                <a:latin typeface="Verdana" pitchFamily="34" charset="0"/>
              </a:rPr>
              <a:t>Personalizačné rozšírenia</a:t>
            </a:r>
            <a:endParaRPr lang="sk-SK" sz="3200" dirty="0">
              <a:solidFill>
                <a:schemeClr val="bg1"/>
              </a:solidFill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827088" y="1989138"/>
            <a:ext cx="7632700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8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0" tIns="180000" rIns="180000" bIns="180000"/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Kusy JS kódu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sk-SK" sz="2000" b="1" dirty="0" smtClean="0">
              <a:solidFill>
                <a:srgbClr val="039FD0"/>
              </a:solidFill>
              <a:latin typeface="Verdana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Ďalšie možnosti: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jQuery a externé JS súbory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XHR</a:t>
            </a:r>
            <a:endParaRPr lang="sk-SK" sz="2000" b="1" dirty="0">
              <a:solidFill>
                <a:srgbClr val="039FD0"/>
              </a:solidFill>
              <a:latin typeface="Verdana" pitchFamily="34" charset="0"/>
            </a:endParaRP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História prehliadača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Indexovaná databáza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Personalizačné API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Komunikačné API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Kontrola privilégií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sk-SK" sz="2000" b="1" dirty="0" smtClean="0">
              <a:solidFill>
                <a:srgbClr val="039FD0"/>
              </a:solidFill>
              <a:latin typeface="Verdana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sk-SK" sz="2000" b="1" dirty="0" smtClean="0">
                <a:solidFill>
                  <a:srgbClr val="039FD0"/>
                </a:solidFill>
                <a:latin typeface="Verdana" pitchFamily="34" charset="0"/>
              </a:rPr>
              <a:t>Rola - mapovanie na udalosti, vlastný (personalizovaný) tagovač</a:t>
            </a:r>
            <a:endParaRPr lang="sk-SK" sz="2000" b="1" dirty="0">
              <a:solidFill>
                <a:srgbClr val="039FD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315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1957</TotalTime>
  <Words>366</Words>
  <Application>Microsoft Office PowerPoint</Application>
  <PresentationFormat>On-screen Show (4:3)</PresentationFormat>
  <Paragraphs>110</Paragraphs>
  <Slides>12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Modèle par défaut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Computers Network</dc:title>
  <dc:creator>www.powerpointstyles.com</dc:creator>
  <cp:lastModifiedBy>FerroMrkva</cp:lastModifiedBy>
  <cp:revision>114</cp:revision>
  <dcterms:created xsi:type="dcterms:W3CDTF">2009-03-23T15:23:24Z</dcterms:created>
  <dcterms:modified xsi:type="dcterms:W3CDTF">2011-11-22T23:59:26Z</dcterms:modified>
</cp:coreProperties>
</file>