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7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72" r:id="rId12"/>
    <p:sldId id="273" r:id="rId13"/>
    <p:sldId id="267" r:id="rId14"/>
    <p:sldId id="277" r:id="rId15"/>
    <p:sldId id="279" r:id="rId16"/>
    <p:sldId id="269" r:id="rId17"/>
    <p:sldId id="280" r:id="rId18"/>
    <p:sldId id="270" r:id="rId19"/>
    <p:sldId id="274" r:id="rId20"/>
    <p:sldId id="275" r:id="rId21"/>
    <p:sldId id="271" r:id="rId22"/>
    <p:sldId id="285" r:id="rId23"/>
    <p:sldId id="286" r:id="rId24"/>
    <p:sldId id="281" r:id="rId25"/>
    <p:sldId id="287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8CEF2-2DD1-47E0-A02E-B174396FD254}" type="datetimeFigureOut">
              <a:rPr lang="sk-SK" smtClean="0"/>
              <a:t>5. 6. 2012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A649B-EAE3-453A-A033-AC9C3866B54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95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A649B-EAE3-453A-A033-AC9C3866B541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995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792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097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57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0828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3638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01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566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8523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753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041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44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61744-D902-477C-AA77-D48E3D10DDDD}" type="datetimeFigureOut">
              <a:rPr lang="sk-SK" smtClean="0"/>
              <a:t>2. 6. 2012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6FA9A-96EF-4AE0-8EA3-7C6D67772EC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81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3307355"/>
            <a:ext cx="8056960" cy="1470025"/>
          </a:xfrm>
        </p:spPr>
        <p:txBody>
          <a:bodyPr/>
          <a:lstStyle/>
          <a:p>
            <a:r>
              <a:rPr lang="it-IT" dirty="0"/>
              <a:t>Decentralizované modelovanie používateľa a personalizácia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869160"/>
            <a:ext cx="8056960" cy="861420"/>
          </a:xfrm>
        </p:spPr>
        <p:txBody>
          <a:bodyPr>
            <a:normAutofit fontScale="85000" lnSpcReduction="20000"/>
          </a:bodyPr>
          <a:lstStyle/>
          <a:p>
            <a:r>
              <a:rPr lang="sk-SK" dirty="0" smtClean="0"/>
              <a:t>Márius Šajgalík</a:t>
            </a:r>
          </a:p>
          <a:p>
            <a:r>
              <a:rPr lang="sk-SK" dirty="0" smtClean="0"/>
              <a:t>Vedúci: Dr. Michal Barla</a:t>
            </a:r>
            <a:endParaRPr lang="sk-SK" dirty="0"/>
          </a:p>
        </p:txBody>
      </p:sp>
      <p:grpSp>
        <p:nvGrpSpPr>
          <p:cNvPr id="7" name="Group 6"/>
          <p:cNvGrpSpPr/>
          <p:nvPr/>
        </p:nvGrpSpPr>
        <p:grpSpPr>
          <a:xfrm>
            <a:off x="3132040" y="440768"/>
            <a:ext cx="2879920" cy="2708992"/>
            <a:chOff x="3204048" y="440768"/>
            <a:chExt cx="2879920" cy="27089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440768"/>
              <a:ext cx="180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968" y="908720"/>
              <a:ext cx="180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4048" y="1349760"/>
              <a:ext cx="1800000" cy="180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6" y="6207552"/>
            <a:ext cx="4161148" cy="516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165228"/>
            <a:ext cx="1584176" cy="57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522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675724"/>
            <a:ext cx="8208908" cy="924475"/>
          </a:xfrm>
        </p:spPr>
        <p:txBody>
          <a:bodyPr/>
          <a:lstStyle/>
          <a:p>
            <a:r>
              <a:rPr lang="sk-SK" dirty="0" smtClean="0"/>
              <a:t>Doménový strom záujmov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807361"/>
            <a:ext cx="8208908" cy="4501959"/>
          </a:xfrm>
        </p:spPr>
        <p:txBody>
          <a:bodyPr>
            <a:noAutofit/>
          </a:bodyPr>
          <a:lstStyle/>
          <a:p>
            <a:r>
              <a:rPr lang="sk-SK" sz="2800" dirty="0" smtClean="0"/>
              <a:t>Globálne záujmy používateľa</a:t>
            </a:r>
          </a:p>
          <a:p>
            <a:endParaRPr lang="sk-SK" sz="2800" dirty="0" smtClean="0"/>
          </a:p>
          <a:p>
            <a:r>
              <a:rPr lang="sk-SK" sz="2800" b="1" dirty="0" smtClean="0"/>
              <a:t>Lokálne</a:t>
            </a:r>
            <a:r>
              <a:rPr lang="sk-SK" sz="2800" dirty="0" smtClean="0"/>
              <a:t> záujmy používateľa</a:t>
            </a:r>
          </a:p>
          <a:p>
            <a:endParaRPr lang="sk-SK" sz="2800" dirty="0" smtClean="0"/>
          </a:p>
          <a:p>
            <a:r>
              <a:rPr lang="sk-SK" sz="2800" dirty="0" err="1" smtClean="0"/>
              <a:t>Tagy</a:t>
            </a:r>
            <a:r>
              <a:rPr lang="sk-SK" sz="2800" dirty="0" smtClean="0"/>
              <a:t> pre danú URL adresu</a:t>
            </a:r>
          </a:p>
          <a:p>
            <a:endParaRPr lang="sk-SK" sz="2800" dirty="0"/>
          </a:p>
          <a:p>
            <a:r>
              <a:rPr lang="sk-SK" sz="2800" dirty="0" smtClean="0"/>
              <a:t>URL adresy pre daný </a:t>
            </a:r>
            <a:r>
              <a:rPr lang="sk-SK" sz="2800" dirty="0" err="1" smtClean="0"/>
              <a:t>tag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52596977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Analýza časovej zložitosti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4076615"/>
                  </p:ext>
                </p:extLst>
              </p:nvPr>
            </p:nvGraphicFramePr>
            <p:xfrm>
              <a:off x="395536" y="2564904"/>
              <a:ext cx="8352928" cy="2664296"/>
            </p:xfrm>
            <a:graphic>
              <a:graphicData uri="http://schemas.openxmlformats.org/drawingml/2006/table">
                <a:tbl>
                  <a:tblPr>
                    <a:tableStyleId>{775DCB02-9BB8-47FD-8907-85C794F793BA}</a:tableStyleId>
                  </a:tblPr>
                  <a:tblGrid>
                    <a:gridCol w="1344963"/>
                    <a:gridCol w="1724935"/>
                    <a:gridCol w="1666759"/>
                    <a:gridCol w="1658255"/>
                    <a:gridCol w="1958016"/>
                  </a:tblGrid>
                  <a:tr h="100128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 </a:t>
                          </a:r>
                          <a:endParaRPr lang="sk-SK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Insertion</a:t>
                          </a:r>
                          <a:endParaRPr lang="sk-SK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Deletion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Retrieval by term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Retrieval of </a:t>
                          </a:r>
                          <a:r>
                            <a:rPr lang="x-none" sz="1600">
                              <a:effectLst/>
                            </a:rPr>
                            <a:t>k</a:t>
                          </a:r>
                          <a:r>
                            <a:rPr lang="en-GB" sz="1800">
                              <a:effectLst/>
                            </a:rPr>
                            <a:t> topmost items by relevancy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60077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Our indexer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sk-SK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𝑘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func>
                                      <m:funcPr>
                                        <m:ctrlPr>
                                          <a:rPr lang="sk-SK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sk-SK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GB" sz="1800">
                                            <a:effectLst/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GB" sz="1800">
                                            <a:effectLst/>
                                            <a:latin typeface="Cambria Math"/>
                                          </a:rPr>
                                          <m:t>𝑘</m:t>
                                        </m:r>
                                        <m:r>
                                          <a:rPr lang="en-GB" sz="1800">
                                            <a:effectLst/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sk-SK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46146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Hash table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sk-SK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func>
                                      <m:funcPr>
                                        <m:ctrlPr>
                                          <a:rPr lang="sk-SK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sk-SK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sk-SK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</a:tr>
                  <a:tr h="60077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Red-black tree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sk-SK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sk-SK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m</m:t>
                                            </m:r>
                                            <m: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×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sk-SK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B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func>
                                      <m:funcPr>
                                        <m:ctrlPr>
                                          <a:rPr lang="sk-SK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sk-SK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sk-SK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B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𝑚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func>
                                      <m:funcPr>
                                        <m:ctrlPr>
                                          <a:rPr lang="sk-SK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sk-SK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sk-SK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B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>
                                    <a:effectLst/>
                                    <a:latin typeface="Cambria Math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sk-SK" sz="1800" i="1"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GB" sz="1800">
                                        <a:effectLst/>
                                        <a:latin typeface="Cambria Math"/>
                                      </a:rPr>
                                      <m:t>×</m:t>
                                    </m:r>
                                    <m:func>
                                      <m:funcPr>
                                        <m:ctrlPr>
                                          <a:rPr lang="sk-SK" sz="18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sk-SK" sz="1800" i="1">
                                                <a:effectLst/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GB" sz="1800">
                                                <a:effectLst/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GB" sz="1800">
                                            <a:effectLst/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GB" sz="1800">
                                            <a:effectLst/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GB" sz="1800">
                                            <a:effectLst/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e>
                                </m:d>
                              </m:oMath>
                            </m:oMathPara>
                          </a14:m>
                          <a:endParaRPr lang="sk-SK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14076615"/>
                  </p:ext>
                </p:extLst>
              </p:nvPr>
            </p:nvGraphicFramePr>
            <p:xfrm>
              <a:off x="395536" y="2564904"/>
              <a:ext cx="8352928" cy="2664296"/>
            </p:xfrm>
            <a:graphic>
              <a:graphicData uri="http://schemas.openxmlformats.org/drawingml/2006/table">
                <a:tbl>
                  <a:tblPr>
                    <a:tableStyleId>{775DCB02-9BB8-47FD-8907-85C794F793BA}</a:tableStyleId>
                  </a:tblPr>
                  <a:tblGrid>
                    <a:gridCol w="1344963"/>
                    <a:gridCol w="1724935"/>
                    <a:gridCol w="1666759"/>
                    <a:gridCol w="1658255"/>
                    <a:gridCol w="1958016"/>
                  </a:tblGrid>
                  <a:tr h="100128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 </a:t>
                          </a:r>
                          <a:endParaRPr lang="sk-SK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 dirty="0">
                              <a:effectLst/>
                            </a:rPr>
                            <a:t>Insertion</a:t>
                          </a:r>
                          <a:endParaRPr lang="sk-SK" sz="18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Deletion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Retrieval by term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Retrieval of </a:t>
                          </a:r>
                          <a:r>
                            <a:rPr lang="x-none" sz="1600">
                              <a:effectLst/>
                            </a:rPr>
                            <a:t>k</a:t>
                          </a:r>
                          <a:r>
                            <a:rPr lang="en-GB" sz="1800">
                              <a:effectLst/>
                            </a:rPr>
                            <a:t> topmost items by relevancy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60077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Our indexer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80565" t="-178788" r="-308481" b="-1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187179" t="-178788" r="-219780" b="-1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288235" t="-178788" r="-120588" b="-190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lnR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328972" t="-178788" r="-2181" b="-190909"/>
                          </a:stretch>
                        </a:blipFill>
                      </a:tcPr>
                    </a:tc>
                  </a:tr>
                  <a:tr h="461468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Hash table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80565" t="-368000" r="-308481" b="-1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187179" t="-368000" r="-219780" b="-1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blipFill rotWithShape="1">
                          <a:blip r:embed="rId2"/>
                          <a:stretch>
                            <a:fillRect l="-288235" t="-368000" r="-120588" b="-15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lnR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1">
                          <a:blip r:embed="rId2"/>
                          <a:stretch>
                            <a:fillRect l="-328972" t="-368000" r="-2181" b="-152000"/>
                          </a:stretch>
                        </a:blipFill>
                      </a:tcPr>
                    </a:tc>
                  </a:tr>
                  <a:tr h="600771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GB" sz="1800">
                              <a:effectLst/>
                            </a:rPr>
                            <a:t>Red-black tree</a:t>
                          </a:r>
                          <a:endParaRPr lang="sk-SK" sz="180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lnB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80565" t="-354545" r="-308481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lnB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87179" t="-354545" r="-219780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lnB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88235" t="-354545" r="-120588" b="-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44450" marR="44450" marT="0" marB="0">
                        <a:lnR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38100" cap="flat" cmpd="sng" algn="ctr">
                          <a:solidFill>
                            <a:schemeClr val="accent4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8972" t="-354545" r="-2181" b="-1515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86801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Analýza časovej zložitosti</a:t>
            </a:r>
            <a:endParaRPr lang="sk-SK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885379"/>
              </p:ext>
            </p:extLst>
          </p:nvPr>
        </p:nvGraphicFramePr>
        <p:xfrm>
          <a:off x="179511" y="2276873"/>
          <a:ext cx="8784977" cy="34774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296145"/>
                <a:gridCol w="1353222"/>
                <a:gridCol w="1109869"/>
                <a:gridCol w="1315732"/>
                <a:gridCol w="1856123"/>
                <a:gridCol w="1853886"/>
              </a:tblGrid>
              <a:tr h="9483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Browser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Data structure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Insertion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Retrieval by term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Retrieval of 10 topmost items by relevancy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Retrieval of 50 topmost items by relevancy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2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Chrome 17</a:t>
                      </a:r>
                      <a:endParaRPr lang="sk-SK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Our indexer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1.77 µs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0.53 µs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200 µs</a:t>
                      </a:r>
                      <a:endParaRPr lang="sk-SK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560 µs</a:t>
                      </a:r>
                      <a:endParaRPr lang="sk-SK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322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Chrome 17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JS object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0.57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0.04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8650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8650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IE 9</a:t>
                      </a:r>
                      <a:endParaRPr lang="sk-SK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Our indexer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4.42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3.54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750 µs</a:t>
                      </a:r>
                      <a:endParaRPr lang="sk-SK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1540 µs</a:t>
                      </a:r>
                      <a:endParaRPr lang="sk-SK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IE 9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JS object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2.37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1.4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34610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34610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Firefox 11</a:t>
                      </a:r>
                      <a:endParaRPr lang="sk-SK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Our indexer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9.33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8.06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1090 µs</a:t>
                      </a:r>
                      <a:endParaRPr lang="sk-SK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3410 µs</a:t>
                      </a:r>
                      <a:endParaRPr lang="sk-SK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1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Firefox 11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JS object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1.7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0.56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13840 µs</a:t>
                      </a:r>
                      <a:endParaRPr lang="sk-SK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14480 µs</a:t>
                      </a:r>
                      <a:endParaRPr lang="sk-SK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47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675724"/>
            <a:ext cx="8208908" cy="924475"/>
          </a:xfrm>
        </p:spPr>
        <p:txBody>
          <a:bodyPr/>
          <a:lstStyle/>
          <a:p>
            <a:r>
              <a:rPr lang="sk-SK" dirty="0" smtClean="0"/>
              <a:t>Personalizačné rozšírenia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807361"/>
            <a:ext cx="8208908" cy="4501959"/>
          </a:xfrm>
        </p:spPr>
        <p:txBody>
          <a:bodyPr>
            <a:noAutofit/>
          </a:bodyPr>
          <a:lstStyle/>
          <a:p>
            <a:r>
              <a:rPr lang="sk-SK" sz="2800" dirty="0"/>
              <a:t>Kusy JS </a:t>
            </a:r>
            <a:r>
              <a:rPr lang="sk-SK" sz="2800" dirty="0" smtClean="0"/>
              <a:t>kódu</a:t>
            </a:r>
            <a:endParaRPr lang="sk-SK" sz="2800" dirty="0"/>
          </a:p>
          <a:p>
            <a:r>
              <a:rPr lang="sk-SK" sz="2800" dirty="0"/>
              <a:t>Ďalšie možnosti:</a:t>
            </a:r>
          </a:p>
          <a:p>
            <a:pPr lvl="1"/>
            <a:r>
              <a:rPr lang="sk-SK" sz="2400" dirty="0" err="1"/>
              <a:t>jQuery</a:t>
            </a:r>
            <a:r>
              <a:rPr lang="sk-SK" sz="2400" dirty="0"/>
              <a:t> a externé JS súbory</a:t>
            </a:r>
          </a:p>
          <a:p>
            <a:pPr lvl="1"/>
            <a:r>
              <a:rPr lang="sk-SK" sz="2400" dirty="0" smtClean="0"/>
              <a:t>História </a:t>
            </a:r>
            <a:r>
              <a:rPr lang="sk-SK" sz="2400" dirty="0" smtClean="0"/>
              <a:t>prehliadača, IDF slova, prekladač</a:t>
            </a:r>
            <a:endParaRPr lang="sk-SK" sz="2400" dirty="0"/>
          </a:p>
          <a:p>
            <a:pPr lvl="1"/>
            <a:r>
              <a:rPr lang="sk-SK" sz="2400" b="1" dirty="0" smtClean="0"/>
              <a:t>Databázové API</a:t>
            </a:r>
            <a:endParaRPr lang="sk-SK" sz="2400" b="1" dirty="0"/>
          </a:p>
          <a:p>
            <a:pPr lvl="1"/>
            <a:r>
              <a:rPr lang="sk-SK" sz="2400" b="1" dirty="0"/>
              <a:t>Personalizačné API</a:t>
            </a:r>
          </a:p>
          <a:p>
            <a:pPr lvl="1"/>
            <a:r>
              <a:rPr lang="sk-SK" sz="2400" b="1" dirty="0"/>
              <a:t>Komunikačné API</a:t>
            </a:r>
          </a:p>
          <a:p>
            <a:r>
              <a:rPr lang="sk-SK" sz="2800" dirty="0" smtClean="0"/>
              <a:t>Vlastný </a:t>
            </a:r>
            <a:r>
              <a:rPr lang="sk-SK" sz="2800" dirty="0"/>
              <a:t>(</a:t>
            </a:r>
            <a:r>
              <a:rPr lang="sk-SK" sz="2800" dirty="0" err="1"/>
              <a:t>personalizovaný</a:t>
            </a:r>
            <a:r>
              <a:rPr lang="sk-SK" sz="2800" dirty="0"/>
              <a:t>) </a:t>
            </a:r>
            <a:r>
              <a:rPr lang="sk-SK" sz="2800" dirty="0" err="1" smtClean="0"/>
              <a:t>tagovač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6163876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Komunikácia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Kanálový </a:t>
            </a:r>
            <a:r>
              <a:rPr lang="sk-SK" dirty="0" err="1" smtClean="0"/>
              <a:t>multicast</a:t>
            </a:r>
            <a:endParaRPr lang="sk-SK" dirty="0" smtClean="0"/>
          </a:p>
          <a:p>
            <a:pPr lvl="1"/>
            <a:r>
              <a:rPr lang="sk-SK" dirty="0" err="1" smtClean="0"/>
              <a:t>WebSocket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997865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Architektúra</a:t>
            </a:r>
            <a:endParaRPr lang="sk-SK" dirty="0"/>
          </a:p>
        </p:txBody>
      </p:sp>
      <p:grpSp>
        <p:nvGrpSpPr>
          <p:cNvPr id="35" name="Group 34"/>
          <p:cNvGrpSpPr/>
          <p:nvPr/>
        </p:nvGrpSpPr>
        <p:grpSpPr>
          <a:xfrm>
            <a:off x="3646839" y="1869677"/>
            <a:ext cx="4632566" cy="4079603"/>
            <a:chOff x="3646839" y="1869677"/>
            <a:chExt cx="4632566" cy="4079603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393" y="1869677"/>
              <a:ext cx="1503010" cy="1079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6393" y="4264059"/>
              <a:ext cx="1503012" cy="1079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6856721" y="2949479"/>
              <a:ext cx="134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Web page 1</a:t>
              </a:r>
              <a:endParaRPr lang="sk-SK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57172" y="5343863"/>
              <a:ext cx="13423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Web page 2</a:t>
              </a:r>
              <a:endParaRPr lang="sk-SK" dirty="0"/>
            </a:p>
          </p:txBody>
        </p:sp>
        <p:cxnSp>
          <p:nvCxnSpPr>
            <p:cNvPr id="24" name="Straight Connector 23"/>
            <p:cNvCxnSpPr>
              <a:endCxn id="26" idx="1"/>
            </p:cNvCxnSpPr>
            <p:nvPr/>
          </p:nvCxnSpPr>
          <p:spPr>
            <a:xfrm flipV="1">
              <a:off x="3646839" y="2527621"/>
              <a:ext cx="1186062" cy="50396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27" idx="1"/>
            </p:cNvCxnSpPr>
            <p:nvPr/>
          </p:nvCxnSpPr>
          <p:spPr>
            <a:xfrm>
              <a:off x="3646839" y="4427733"/>
              <a:ext cx="1185338" cy="494271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6" descr="http://icons.iconarchive.com/icons/untergunter/leaf-mimes/512/text-x-javascript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901" y="1869677"/>
              <a:ext cx="1315888" cy="131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6" descr="http://icons.iconarchive.com/icons/untergunter/leaf-mimes/512/text-x-javascript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177" y="4264060"/>
              <a:ext cx="1315888" cy="13158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8" name="Straight Connector 27"/>
            <p:cNvCxnSpPr/>
            <p:nvPr/>
          </p:nvCxnSpPr>
          <p:spPr>
            <a:xfrm>
              <a:off x="6101143" y="2527621"/>
              <a:ext cx="675250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101143" y="4899103"/>
              <a:ext cx="675250" cy="0"/>
            </a:xfrm>
            <a:prstGeom prst="line">
              <a:avLst/>
            </a:prstGeom>
            <a:ln>
              <a:prstDash val="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22305" y="3185565"/>
              <a:ext cx="1135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content.js</a:t>
              </a:r>
              <a:endParaRPr lang="sk-SK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23029" y="5579948"/>
              <a:ext cx="11356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content.js</a:t>
              </a:r>
              <a:endParaRPr lang="sk-SK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01661" y="4789129"/>
            <a:ext cx="1848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background.html</a:t>
            </a:r>
            <a:endParaRPr lang="sk-SK" dirty="0"/>
          </a:p>
        </p:txBody>
      </p:sp>
      <p:grpSp>
        <p:nvGrpSpPr>
          <p:cNvPr id="43" name="Group 42"/>
          <p:cNvGrpSpPr>
            <a:grpSpLocks noChangeAspect="1"/>
          </p:cNvGrpSpPr>
          <p:nvPr/>
        </p:nvGrpSpPr>
        <p:grpSpPr>
          <a:xfrm>
            <a:off x="539552" y="2564904"/>
            <a:ext cx="3095970" cy="2428540"/>
            <a:chOff x="1835696" y="1196752"/>
            <a:chExt cx="5550204" cy="4353690"/>
          </a:xfrm>
        </p:grpSpPr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196752"/>
              <a:ext cx="5550204" cy="3987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Rectangle 44"/>
            <p:cNvSpPr/>
            <p:nvPr/>
          </p:nvSpPr>
          <p:spPr>
            <a:xfrm>
              <a:off x="2483768" y="2060848"/>
              <a:ext cx="4392488" cy="2736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356" y="1307558"/>
              <a:ext cx="4242884" cy="424288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6213586" y="1359950"/>
            <a:ext cx="2167179" cy="1699978"/>
            <a:chOff x="1835696" y="1196752"/>
            <a:chExt cx="5550204" cy="4353690"/>
          </a:xfrm>
        </p:grpSpPr>
        <p:pic>
          <p:nvPicPr>
            <p:cNvPr id="4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196752"/>
              <a:ext cx="5550204" cy="3987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2483768" y="2060848"/>
              <a:ext cx="4392488" cy="2736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356" y="1307558"/>
              <a:ext cx="4242884" cy="424288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1" name="Group 50"/>
          <p:cNvGrpSpPr>
            <a:grpSpLocks noChangeAspect="1"/>
          </p:cNvGrpSpPr>
          <p:nvPr/>
        </p:nvGrpSpPr>
        <p:grpSpPr>
          <a:xfrm>
            <a:off x="3627138" y="1359950"/>
            <a:ext cx="2167179" cy="1699978"/>
            <a:chOff x="1835696" y="1196752"/>
            <a:chExt cx="5550204" cy="4353690"/>
          </a:xfrm>
        </p:grpSpPr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196752"/>
              <a:ext cx="5550204" cy="3987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Rectangle 52"/>
            <p:cNvSpPr/>
            <p:nvPr/>
          </p:nvSpPr>
          <p:spPr>
            <a:xfrm>
              <a:off x="2483768" y="2060848"/>
              <a:ext cx="4392488" cy="2736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356" y="1307558"/>
              <a:ext cx="4242884" cy="424288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3428139" y="4993444"/>
            <a:ext cx="2167179" cy="1699978"/>
            <a:chOff x="1835696" y="1196752"/>
            <a:chExt cx="5550204" cy="4353690"/>
          </a:xfrm>
        </p:grpSpPr>
        <p:pic>
          <p:nvPicPr>
            <p:cNvPr id="5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1196752"/>
              <a:ext cx="5550204" cy="3987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7" name="Rectangle 56"/>
            <p:cNvSpPr/>
            <p:nvPr/>
          </p:nvSpPr>
          <p:spPr>
            <a:xfrm>
              <a:off x="2483768" y="2060848"/>
              <a:ext cx="4392488" cy="273630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9356" y="1307558"/>
              <a:ext cx="4242884" cy="424288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3076" name="Picture 4" descr="http://img.frbiz.com/news/134022_s/Upgrade_memory_hard_drive_Dell_2900MLK_sent_only_15_100_yuan_Dell_the_server_IT_industry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r="18366"/>
          <a:stretch/>
        </p:blipFill>
        <p:spPr bwMode="auto">
          <a:xfrm>
            <a:off x="432751" y="2205115"/>
            <a:ext cx="2939154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904171" y="5343863"/>
            <a:ext cx="82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Server</a:t>
            </a:r>
            <a:endParaRPr lang="sk-SK" dirty="0"/>
          </a:p>
        </p:txBody>
      </p:sp>
      <p:grpSp>
        <p:nvGrpSpPr>
          <p:cNvPr id="92" name="Group 91"/>
          <p:cNvGrpSpPr/>
          <p:nvPr/>
        </p:nvGrpSpPr>
        <p:grpSpPr>
          <a:xfrm>
            <a:off x="3269401" y="2852936"/>
            <a:ext cx="4929675" cy="2203830"/>
            <a:chOff x="3269401" y="2852936"/>
            <a:chExt cx="4929675" cy="2203830"/>
          </a:xfrm>
        </p:grpSpPr>
        <p:grpSp>
          <p:nvGrpSpPr>
            <p:cNvPr id="63" name="Group 62"/>
            <p:cNvGrpSpPr/>
            <p:nvPr/>
          </p:nvGrpSpPr>
          <p:grpSpPr>
            <a:xfrm>
              <a:off x="3896192" y="3336241"/>
              <a:ext cx="4302884" cy="450167"/>
              <a:chOff x="3878882" y="3584994"/>
              <a:chExt cx="4302884" cy="450167"/>
            </a:xfrm>
          </p:grpSpPr>
          <p:sp>
            <p:nvSpPr>
              <p:cNvPr id="65" name="Flowchart: Direct Access Storage 64"/>
              <p:cNvSpPr/>
              <p:nvPr/>
            </p:nvSpPr>
            <p:spPr>
              <a:xfrm>
                <a:off x="4199330" y="3584994"/>
                <a:ext cx="3757046" cy="450167"/>
              </a:xfrm>
              <a:prstGeom prst="flowChartMagneticDrum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4" name="Flowchart: Direct Access Storage 63"/>
              <p:cNvSpPr/>
              <p:nvPr/>
            </p:nvSpPr>
            <p:spPr>
              <a:xfrm>
                <a:off x="3878882" y="3584994"/>
                <a:ext cx="1265692" cy="450167"/>
              </a:xfrm>
              <a:prstGeom prst="flowChartMagneticDrum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0" name="Flowchart: Direct Access Storage 59"/>
              <p:cNvSpPr/>
              <p:nvPr/>
            </p:nvSpPr>
            <p:spPr>
              <a:xfrm>
                <a:off x="6916074" y="3584994"/>
                <a:ext cx="1265692" cy="450167"/>
              </a:xfrm>
              <a:prstGeom prst="flowChartMagneticDrum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538755" y="3600450"/>
                <a:ext cx="2697541" cy="4262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Kanál X</a:t>
                </a:r>
                <a:endParaRPr lang="sk-SK" dirty="0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3853421" y="4123083"/>
              <a:ext cx="4302884" cy="450167"/>
              <a:chOff x="3878882" y="3584994"/>
              <a:chExt cx="4302884" cy="450167"/>
            </a:xfrm>
          </p:grpSpPr>
          <p:sp>
            <p:nvSpPr>
              <p:cNvPr id="71" name="Flowchart: Direct Access Storage 70"/>
              <p:cNvSpPr/>
              <p:nvPr/>
            </p:nvSpPr>
            <p:spPr>
              <a:xfrm>
                <a:off x="4199330" y="3584994"/>
                <a:ext cx="3757046" cy="450167"/>
              </a:xfrm>
              <a:prstGeom prst="flowChartMagneticDrum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2" name="Flowchart: Direct Access Storage 71"/>
              <p:cNvSpPr/>
              <p:nvPr/>
            </p:nvSpPr>
            <p:spPr>
              <a:xfrm>
                <a:off x="3878882" y="3584994"/>
                <a:ext cx="1265692" cy="450167"/>
              </a:xfrm>
              <a:prstGeom prst="flowChartMagneticDrum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3" name="Flowchart: Direct Access Storage 72"/>
              <p:cNvSpPr/>
              <p:nvPr/>
            </p:nvSpPr>
            <p:spPr>
              <a:xfrm>
                <a:off x="6916074" y="3584994"/>
                <a:ext cx="1265692" cy="450167"/>
              </a:xfrm>
              <a:prstGeom prst="flowChartMagneticDrum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k-SK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538755" y="3600450"/>
                <a:ext cx="2697541" cy="42624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k-SK" dirty="0" smtClean="0"/>
                  <a:t>Kanál Y</a:t>
                </a:r>
                <a:endParaRPr lang="sk-SK" dirty="0"/>
              </a:p>
            </p:txBody>
          </p:sp>
        </p:grpSp>
        <p:cxnSp>
          <p:nvCxnSpPr>
            <p:cNvPr id="69" name="Straight Arrow Connector 68"/>
            <p:cNvCxnSpPr>
              <a:endCxn id="64" idx="1"/>
            </p:cNvCxnSpPr>
            <p:nvPr/>
          </p:nvCxnSpPr>
          <p:spPr>
            <a:xfrm flipV="1">
              <a:off x="3270902" y="3561325"/>
              <a:ext cx="625290" cy="24875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endCxn id="72" idx="1"/>
            </p:cNvCxnSpPr>
            <p:nvPr/>
          </p:nvCxnSpPr>
          <p:spPr>
            <a:xfrm>
              <a:off x="3269401" y="4077072"/>
              <a:ext cx="584020" cy="271095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4832901" y="2852936"/>
              <a:ext cx="0" cy="45123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>
              <a:off x="7210835" y="2864864"/>
              <a:ext cx="0" cy="45123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>
              <a:off x="4756701" y="4605536"/>
              <a:ext cx="0" cy="45123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7020272" y="4605536"/>
              <a:ext cx="0" cy="45123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43249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3" presetClass="path" presetSubtype="0" accel="25000" decel="2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53941 0.295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147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accel="12500" decel="12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675724"/>
            <a:ext cx="8208908" cy="924475"/>
          </a:xfrm>
        </p:spPr>
        <p:txBody>
          <a:bodyPr/>
          <a:lstStyle/>
          <a:p>
            <a:r>
              <a:rPr lang="sk-SK" dirty="0" smtClean="0"/>
              <a:t>Vyhľadávanie na webe</a:t>
            </a:r>
            <a:endParaRPr lang="sk-SK" dirty="0"/>
          </a:p>
        </p:txBody>
      </p:sp>
      <p:sp>
        <p:nvSpPr>
          <p:cNvPr id="22" name="Flowchart: Alternate Process 21"/>
          <p:cNvSpPr/>
          <p:nvPr/>
        </p:nvSpPr>
        <p:spPr>
          <a:xfrm>
            <a:off x="3210953" y="2018719"/>
            <a:ext cx="1440162" cy="72008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Extrahuj tagy</a:t>
            </a:r>
            <a:endParaRPr lang="sk-SK" dirty="0"/>
          </a:p>
        </p:txBody>
      </p:sp>
      <p:sp>
        <p:nvSpPr>
          <p:cNvPr id="23" name="Flowchart: Alternate Process 22"/>
          <p:cNvSpPr/>
          <p:nvPr/>
        </p:nvSpPr>
        <p:spPr>
          <a:xfrm>
            <a:off x="683504" y="2018719"/>
            <a:ext cx="1440160" cy="72008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Vyhľadaj na webe</a:t>
            </a:r>
            <a:endParaRPr lang="sk-SK" dirty="0"/>
          </a:p>
        </p:txBody>
      </p:sp>
      <p:sp>
        <p:nvSpPr>
          <p:cNvPr id="24" name="Flowchart: Alternate Process 23"/>
          <p:cNvSpPr/>
          <p:nvPr/>
        </p:nvSpPr>
        <p:spPr>
          <a:xfrm>
            <a:off x="6000329" y="1874703"/>
            <a:ext cx="1800200" cy="100811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Zisti relevantné stránky</a:t>
            </a:r>
            <a:endParaRPr lang="sk-SK" dirty="0"/>
          </a:p>
        </p:txBody>
      </p:sp>
      <p:sp>
        <p:nvSpPr>
          <p:cNvPr id="25" name="Flowchart: Process 24"/>
          <p:cNvSpPr/>
          <p:nvPr/>
        </p:nvSpPr>
        <p:spPr>
          <a:xfrm>
            <a:off x="5628459" y="3540131"/>
            <a:ext cx="2543942" cy="2520280"/>
          </a:xfrm>
          <a:prstGeom prst="flowChartProcess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k-SK" dirty="0" smtClean="0"/>
              <a:t>Podobní používatelia</a:t>
            </a:r>
            <a:endParaRPr lang="sk-SK" dirty="0"/>
          </a:p>
        </p:txBody>
      </p:sp>
      <p:sp>
        <p:nvSpPr>
          <p:cNvPr id="27" name="Flowchart: Alternate Process 26"/>
          <p:cNvSpPr/>
          <p:nvPr/>
        </p:nvSpPr>
        <p:spPr>
          <a:xfrm>
            <a:off x="3210953" y="4440231"/>
            <a:ext cx="1440162" cy="72008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Agreguj výsledky</a:t>
            </a:r>
            <a:endParaRPr lang="sk-SK" dirty="0"/>
          </a:p>
        </p:txBody>
      </p:sp>
      <p:sp>
        <p:nvSpPr>
          <p:cNvPr id="28" name="Flowchart: Alternate Process 27"/>
          <p:cNvSpPr/>
          <p:nvPr/>
        </p:nvSpPr>
        <p:spPr>
          <a:xfrm>
            <a:off x="683502" y="3212976"/>
            <a:ext cx="1440162" cy="72008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Zobraz výsledky</a:t>
            </a:r>
            <a:endParaRPr lang="sk-SK" dirty="0"/>
          </a:p>
        </p:txBody>
      </p:sp>
      <p:sp>
        <p:nvSpPr>
          <p:cNvPr id="29" name="Flowchart: Alternate Process 28"/>
          <p:cNvSpPr/>
          <p:nvPr/>
        </p:nvSpPr>
        <p:spPr>
          <a:xfrm>
            <a:off x="683504" y="4440231"/>
            <a:ext cx="1440162" cy="72008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Obohať výsledky</a:t>
            </a:r>
            <a:endParaRPr lang="sk-SK" dirty="0"/>
          </a:p>
        </p:txBody>
      </p:sp>
      <p:cxnSp>
        <p:nvCxnSpPr>
          <p:cNvPr id="30" name="Straight Arrow Connector 29"/>
          <p:cNvCxnSpPr>
            <a:stCxn id="23" idx="3"/>
            <a:endCxn id="22" idx="1"/>
          </p:cNvCxnSpPr>
          <p:nvPr/>
        </p:nvCxnSpPr>
        <p:spPr>
          <a:xfrm>
            <a:off x="2123664" y="2378759"/>
            <a:ext cx="108728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3"/>
            <a:endCxn id="24" idx="1"/>
          </p:cNvCxnSpPr>
          <p:nvPr/>
        </p:nvCxnSpPr>
        <p:spPr>
          <a:xfrm>
            <a:off x="4651115" y="2378759"/>
            <a:ext cx="134921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3" idx="2"/>
            <a:endCxn id="28" idx="0"/>
          </p:cNvCxnSpPr>
          <p:nvPr/>
        </p:nvCxnSpPr>
        <p:spPr>
          <a:xfrm flipH="1">
            <a:off x="1403583" y="2738799"/>
            <a:ext cx="1" cy="4741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2"/>
            <a:endCxn id="25" idx="0"/>
          </p:cNvCxnSpPr>
          <p:nvPr/>
        </p:nvCxnSpPr>
        <p:spPr>
          <a:xfrm>
            <a:off x="6900429" y="2882815"/>
            <a:ext cx="1" cy="6573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5" idx="1"/>
          </p:cNvCxnSpPr>
          <p:nvPr/>
        </p:nvCxnSpPr>
        <p:spPr>
          <a:xfrm flipH="1">
            <a:off x="4651115" y="4800271"/>
            <a:ext cx="9773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7" idx="1"/>
            <a:endCxn id="29" idx="3"/>
          </p:cNvCxnSpPr>
          <p:nvPr/>
        </p:nvCxnSpPr>
        <p:spPr>
          <a:xfrm flipH="1">
            <a:off x="2123666" y="4800271"/>
            <a:ext cx="10872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8" idx="2"/>
            <a:endCxn id="29" idx="0"/>
          </p:cNvCxnSpPr>
          <p:nvPr/>
        </p:nvCxnSpPr>
        <p:spPr>
          <a:xfrm>
            <a:off x="1403583" y="3933056"/>
            <a:ext cx="2" cy="50717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7" name="Flowchart: Alternate Process 36"/>
          <p:cNvSpPr/>
          <p:nvPr/>
        </p:nvSpPr>
        <p:spPr>
          <a:xfrm>
            <a:off x="6000329" y="4004832"/>
            <a:ext cx="1800200" cy="735213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Podľa tagov hľadaj URL</a:t>
            </a:r>
            <a:endParaRPr lang="sk-SK" dirty="0"/>
          </a:p>
        </p:txBody>
      </p:sp>
      <p:sp>
        <p:nvSpPr>
          <p:cNvPr id="38" name="Flowchart: Alternate Process 37"/>
          <p:cNvSpPr/>
          <p:nvPr/>
        </p:nvSpPr>
        <p:spPr>
          <a:xfrm>
            <a:off x="6180348" y="5172093"/>
            <a:ext cx="1440162" cy="720080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Pošli odpoveď</a:t>
            </a:r>
            <a:endParaRPr lang="sk-SK" dirty="0"/>
          </a:p>
        </p:txBody>
      </p:sp>
      <p:cxnSp>
        <p:nvCxnSpPr>
          <p:cNvPr id="39" name="Straight Arrow Connector 38"/>
          <p:cNvCxnSpPr>
            <a:stCxn id="37" idx="2"/>
            <a:endCxn id="38" idx="0"/>
          </p:cNvCxnSpPr>
          <p:nvPr/>
        </p:nvCxnSpPr>
        <p:spPr>
          <a:xfrm>
            <a:off x="6900429" y="4740045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2771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earc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675724"/>
            <a:ext cx="8208908" cy="924475"/>
          </a:xfrm>
        </p:spPr>
        <p:txBody>
          <a:bodyPr/>
          <a:lstStyle/>
          <a:p>
            <a:r>
              <a:rPr lang="sk-SK" dirty="0" smtClean="0"/>
              <a:t>Výsledky experimentu</a:t>
            </a:r>
            <a:endParaRPr lang="sk-SK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487424"/>
              </p:ext>
            </p:extLst>
          </p:nvPr>
        </p:nvGraphicFramePr>
        <p:xfrm>
          <a:off x="1331640" y="2996953"/>
          <a:ext cx="6480720" cy="1915336"/>
        </p:xfrm>
        <a:graphic>
          <a:graphicData uri="http://schemas.openxmlformats.org/drawingml/2006/table">
            <a:tbl>
              <a:tblPr firstCol="1">
                <a:tableStyleId>{775DCB02-9BB8-47FD-8907-85C794F793BA}</a:tableStyleId>
              </a:tblPr>
              <a:tblGrid>
                <a:gridCol w="4116194"/>
                <a:gridCol w="2364526"/>
              </a:tblGrid>
              <a:tr h="478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Celkový počet vyhľadávaní</a:t>
                      </a:r>
                      <a:endParaRPr lang="sk-SK" sz="1800" dirty="0">
                        <a:effectLst/>
                        <a:latin typeface="LM Roman 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4531</a:t>
                      </a:r>
                      <a:endParaRPr lang="sk-SK" sz="1800">
                        <a:effectLst/>
                        <a:latin typeface="LM Roman 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9576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Počet obohatených vyhľadávaní</a:t>
                      </a:r>
                      <a:endParaRPr lang="sk-SK" sz="1800">
                        <a:effectLst/>
                        <a:latin typeface="LM Roman 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708</a:t>
                      </a:r>
                      <a:endParaRPr lang="sk-SK" sz="1800">
                        <a:effectLst/>
                        <a:latin typeface="LM Roman 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88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Priemerný čas odpovede</a:t>
                      </a:r>
                      <a:endParaRPr lang="sk-SK" sz="1800" dirty="0">
                        <a:effectLst/>
                        <a:latin typeface="LM Roman 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1,44 sekúnd</a:t>
                      </a:r>
                      <a:endParaRPr lang="sk-SK" sz="1800" dirty="0">
                        <a:effectLst/>
                        <a:latin typeface="LM Roman 12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6372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Najvyhľadávanejšie slová</a:t>
            </a:r>
            <a:endParaRPr lang="sk-SK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7104" r="18823" b="7104"/>
          <a:stretch/>
        </p:blipFill>
        <p:spPr>
          <a:xfrm rot="5400000">
            <a:off x="2145495" y="-457299"/>
            <a:ext cx="4853008" cy="8640962"/>
          </a:xfrm>
        </p:spPr>
      </p:pic>
    </p:spTree>
    <p:extLst>
      <p:ext uri="{BB962C8B-B14F-4D97-AF65-F5344CB8AC3E}">
        <p14:creationId xmlns:p14="http://schemas.microsoft.com/office/powerpoint/2010/main" val="20281249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1" y="675724"/>
            <a:ext cx="8208916" cy="924475"/>
          </a:xfrm>
        </p:spPr>
        <p:txBody>
          <a:bodyPr/>
          <a:lstStyle/>
          <a:p>
            <a:r>
              <a:rPr lang="sk-SK" dirty="0" smtClean="0"/>
              <a:t>Od servera k človeku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2" y="1807361"/>
            <a:ext cx="8208914" cy="4501959"/>
          </a:xfrm>
        </p:spPr>
        <p:txBody>
          <a:bodyPr>
            <a:noAutofit/>
          </a:bodyPr>
          <a:lstStyle/>
          <a:p>
            <a:r>
              <a:rPr lang="sk-SK" sz="2800" dirty="0"/>
              <a:t>Centrum aktivity je webový </a:t>
            </a:r>
            <a:r>
              <a:rPr lang="sk-SK" sz="2800" dirty="0" smtClean="0"/>
              <a:t>prehliadač</a:t>
            </a:r>
            <a:endParaRPr lang="sk-SK" sz="2800" dirty="0"/>
          </a:p>
          <a:p>
            <a:r>
              <a:rPr lang="sk-SK" sz="2800" dirty="0"/>
              <a:t>Decentralizované </a:t>
            </a:r>
            <a:r>
              <a:rPr lang="sk-SK" sz="2800" b="1" dirty="0"/>
              <a:t>modelovanie používateľa</a:t>
            </a:r>
          </a:p>
          <a:p>
            <a:pPr lvl="1"/>
            <a:r>
              <a:rPr lang="sk-SK" sz="2400" dirty="0"/>
              <a:t>Všetky svoje dáta má používateľ</a:t>
            </a:r>
          </a:p>
          <a:p>
            <a:pPr lvl="1"/>
            <a:r>
              <a:rPr lang="sk-SK" sz="2400" dirty="0"/>
              <a:t>Model používateľa sa vytvára </a:t>
            </a:r>
            <a:r>
              <a:rPr lang="sk-SK" sz="2400" dirty="0" smtClean="0"/>
              <a:t>priamo </a:t>
            </a:r>
            <a:r>
              <a:rPr lang="sk-SK" sz="2400" dirty="0"/>
              <a:t>u neho</a:t>
            </a:r>
          </a:p>
          <a:p>
            <a:r>
              <a:rPr lang="sk-SK" sz="2800" dirty="0" smtClean="0"/>
              <a:t>Decentralizovaná </a:t>
            </a:r>
            <a:r>
              <a:rPr lang="sk-SK" sz="2800" b="1" dirty="0"/>
              <a:t>personalizácia</a:t>
            </a:r>
          </a:p>
          <a:p>
            <a:pPr lvl="1"/>
            <a:r>
              <a:rPr lang="sk-SK" sz="2400" dirty="0"/>
              <a:t>Personalizácia prebieha na koncovom zariadení používateľa</a:t>
            </a:r>
          </a:p>
          <a:p>
            <a:pPr lvl="1"/>
            <a:r>
              <a:rPr lang="sk-SK" sz="2400" dirty="0"/>
              <a:t>Pomocou komunikácie sa využívajú skúsenosti ostatných </a:t>
            </a:r>
            <a:r>
              <a:rPr lang="sk-SK" sz="2400" dirty="0" smtClean="0"/>
              <a:t>používateľov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4165726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Zhodnotenie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Multi-agentová</a:t>
            </a:r>
            <a:r>
              <a:rPr lang="sk-SK" dirty="0" smtClean="0"/>
              <a:t> </a:t>
            </a:r>
            <a:r>
              <a:rPr lang="sk-SK" dirty="0" err="1" smtClean="0"/>
              <a:t>personalizačná</a:t>
            </a:r>
            <a:r>
              <a:rPr lang="sk-SK" dirty="0" smtClean="0"/>
              <a:t> platforma</a:t>
            </a:r>
          </a:p>
          <a:p>
            <a:pPr lvl="1"/>
            <a:r>
              <a:rPr lang="sk-SK" dirty="0" smtClean="0"/>
              <a:t>Jednoducho rozšíriteľná pomocou personalizačných rozšírení</a:t>
            </a:r>
          </a:p>
          <a:p>
            <a:pPr lvl="1"/>
            <a:r>
              <a:rPr lang="sk-SK" dirty="0" smtClean="0"/>
              <a:t>Modelovanie záujmov používateľa – globálnych i lokálnych</a:t>
            </a:r>
          </a:p>
          <a:p>
            <a:pPr lvl="1"/>
            <a:r>
              <a:rPr lang="sk-SK" dirty="0" smtClean="0"/>
              <a:t>Lokálny </a:t>
            </a:r>
            <a:r>
              <a:rPr lang="sk-SK" dirty="0" err="1" smtClean="0"/>
              <a:t>tagovač</a:t>
            </a:r>
            <a:endParaRPr lang="sk-SK" dirty="0" smtClean="0"/>
          </a:p>
          <a:p>
            <a:pPr lvl="1"/>
            <a:r>
              <a:rPr lang="sk-SK" dirty="0" smtClean="0"/>
              <a:t>Komunikácia medzi agentmi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296073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675724"/>
            <a:ext cx="8208908" cy="924475"/>
          </a:xfrm>
        </p:spPr>
        <p:txBody>
          <a:bodyPr/>
          <a:lstStyle/>
          <a:p>
            <a:r>
              <a:rPr lang="sk-SK" dirty="0" smtClean="0"/>
              <a:t>Budúcnosť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807361"/>
            <a:ext cx="8208908" cy="4501959"/>
          </a:xfrm>
        </p:spPr>
        <p:txBody>
          <a:bodyPr>
            <a:normAutofit/>
          </a:bodyPr>
          <a:lstStyle/>
          <a:p>
            <a:r>
              <a:rPr lang="sk-SK" sz="2800" dirty="0" smtClean="0"/>
              <a:t>Distribuovaný adaptívny </a:t>
            </a:r>
            <a:r>
              <a:rPr lang="sk-SK" sz="2800" dirty="0" err="1" smtClean="0"/>
              <a:t>proxy</a:t>
            </a:r>
            <a:r>
              <a:rPr lang="sk-SK" sz="2800" dirty="0" smtClean="0"/>
              <a:t> server</a:t>
            </a:r>
          </a:p>
          <a:p>
            <a:endParaRPr lang="sk-SK" sz="2800" dirty="0" smtClean="0"/>
          </a:p>
          <a:p>
            <a:r>
              <a:rPr lang="sk-SK" sz="2800" dirty="0" err="1" smtClean="0"/>
              <a:t>Kolaboratívne</a:t>
            </a:r>
            <a:r>
              <a:rPr lang="sk-SK" sz="2800" dirty="0" smtClean="0"/>
              <a:t> vylepšenie lokálneho </a:t>
            </a:r>
            <a:r>
              <a:rPr lang="sk-SK" sz="2800" dirty="0" err="1" smtClean="0"/>
              <a:t>tagovania</a:t>
            </a:r>
            <a:endParaRPr lang="sk-SK" sz="2800" dirty="0" smtClean="0"/>
          </a:p>
          <a:p>
            <a:endParaRPr lang="sk-SK" sz="2800" dirty="0" smtClean="0"/>
          </a:p>
          <a:p>
            <a:r>
              <a:rPr lang="sk-SK" sz="2800" dirty="0" err="1" smtClean="0"/>
              <a:t>Secure</a:t>
            </a:r>
            <a:r>
              <a:rPr lang="sk-SK" sz="2800" dirty="0" smtClean="0"/>
              <a:t> </a:t>
            </a:r>
            <a:r>
              <a:rPr lang="sk-SK" sz="2800" dirty="0" err="1" smtClean="0"/>
              <a:t>multi-party</a:t>
            </a:r>
            <a:r>
              <a:rPr lang="sk-SK" sz="2800" dirty="0" smtClean="0"/>
              <a:t> </a:t>
            </a:r>
            <a:r>
              <a:rPr lang="sk-SK" sz="2800" dirty="0" err="1" smtClean="0"/>
              <a:t>computation</a:t>
            </a:r>
            <a:r>
              <a:rPr lang="sk-SK" sz="2800" dirty="0" smtClean="0"/>
              <a:t> („nič vám nepoviem“)</a:t>
            </a:r>
          </a:p>
          <a:p>
            <a:endParaRPr lang="sk-SK" sz="2800" dirty="0"/>
          </a:p>
          <a:p>
            <a:r>
              <a:rPr lang="sk-SK" sz="2800" dirty="0" smtClean="0"/>
              <a:t>Distribuované výpočty na spôsob </a:t>
            </a:r>
            <a:r>
              <a:rPr lang="sk-SK" sz="2800" dirty="0" err="1" smtClean="0"/>
              <a:t>MapReduce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0521419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9582" r="2486" b="5627"/>
          <a:stretch/>
        </p:blipFill>
        <p:spPr bwMode="auto">
          <a:xfrm>
            <a:off x="0" y="906332"/>
            <a:ext cx="9144000" cy="504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9762" r="2599" b="5627"/>
          <a:stretch/>
        </p:blipFill>
        <p:spPr bwMode="auto">
          <a:xfrm>
            <a:off x="0" y="905774"/>
            <a:ext cx="9144000" cy="504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7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1447" r="2372" b="5627"/>
          <a:stretch/>
        </p:blipFill>
        <p:spPr bwMode="auto">
          <a:xfrm>
            <a:off x="90532" y="719030"/>
            <a:ext cx="8962936" cy="541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1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9582" r="2487" b="5627"/>
          <a:stretch/>
        </p:blipFill>
        <p:spPr bwMode="auto">
          <a:xfrm>
            <a:off x="0" y="903361"/>
            <a:ext cx="9144000" cy="505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t="9762" r="2372" b="5808"/>
          <a:stretch/>
        </p:blipFill>
        <p:spPr bwMode="auto">
          <a:xfrm>
            <a:off x="-62416" y="890070"/>
            <a:ext cx="9242358" cy="507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58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9762" r="2487" b="5627"/>
          <a:stretch/>
        </p:blipFill>
        <p:spPr bwMode="auto">
          <a:xfrm>
            <a:off x="-47938" y="882321"/>
            <a:ext cx="9239876" cy="5093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1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" t="9944" r="2487" b="5808"/>
          <a:stretch/>
        </p:blipFill>
        <p:spPr bwMode="auto">
          <a:xfrm>
            <a:off x="-67767" y="882320"/>
            <a:ext cx="9279534" cy="5093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50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Súčasný výskum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Adaptívny </a:t>
            </a:r>
            <a:r>
              <a:rPr lang="sk-SK" dirty="0" err="1" smtClean="0"/>
              <a:t>proxy</a:t>
            </a:r>
            <a:r>
              <a:rPr lang="sk-SK" dirty="0" smtClean="0"/>
              <a:t> server na fakulte</a:t>
            </a:r>
          </a:p>
          <a:p>
            <a:pPr lvl="1"/>
            <a:r>
              <a:rPr lang="sk-SK" dirty="0" smtClean="0"/>
              <a:t>T. </a:t>
            </a:r>
            <a:r>
              <a:rPr lang="sk-SK" dirty="0" err="1" smtClean="0"/>
              <a:t>Kramár</a:t>
            </a:r>
            <a:r>
              <a:rPr lang="sk-SK" dirty="0"/>
              <a:t>: </a:t>
            </a:r>
            <a:r>
              <a:rPr lang="sk-SK" dirty="0" smtClean="0"/>
              <a:t>Odporúčanie </a:t>
            </a:r>
            <a:r>
              <a:rPr lang="sk-SK" dirty="0"/>
              <a:t>navigácie s využitím </a:t>
            </a:r>
            <a:r>
              <a:rPr lang="sk-SK" dirty="0" smtClean="0"/>
              <a:t>kontextu sociálnych sietí</a:t>
            </a:r>
          </a:p>
          <a:p>
            <a:endParaRPr lang="sk-SK" dirty="0"/>
          </a:p>
          <a:p>
            <a:r>
              <a:rPr lang="sk-SK" dirty="0" smtClean="0"/>
              <a:t>Personalizácia vyhľadávania na webe s využitím dlhodobej histórie prehliadania</a:t>
            </a:r>
            <a:r>
              <a:rPr lang="sk-SK" baseline="30000" dirty="0" smtClean="0"/>
              <a:t>1</a:t>
            </a:r>
            <a:endParaRPr lang="sk-SK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7544" y="6021288"/>
            <a:ext cx="8208912" cy="675209"/>
          </a:xfrm>
        </p:spPr>
        <p:txBody>
          <a:bodyPr/>
          <a:lstStyle/>
          <a:p>
            <a:pPr algn="l"/>
            <a:r>
              <a:rPr lang="sk-SK" sz="1650" baseline="30000" dirty="0">
                <a:solidFill>
                  <a:schemeClr val="tx1"/>
                </a:solidFill>
              </a:rPr>
              <a:t>1</a:t>
            </a:r>
            <a:r>
              <a:rPr lang="sk-SK" sz="1650" dirty="0">
                <a:solidFill>
                  <a:schemeClr val="tx1"/>
                </a:solidFill>
              </a:rPr>
              <a:t> </a:t>
            </a:r>
            <a:r>
              <a:rPr lang="sk-SK" sz="1650" dirty="0" smtClean="0">
                <a:solidFill>
                  <a:schemeClr val="tx1"/>
                </a:solidFill>
              </a:rPr>
              <a:t>N. </a:t>
            </a:r>
            <a:r>
              <a:rPr lang="sk-SK" sz="1650" dirty="0" err="1" smtClean="0">
                <a:solidFill>
                  <a:schemeClr val="tx1"/>
                </a:solidFill>
              </a:rPr>
              <a:t>Matthijs</a:t>
            </a:r>
            <a:r>
              <a:rPr lang="sk-SK" sz="1650" dirty="0" smtClean="0">
                <a:solidFill>
                  <a:schemeClr val="tx1"/>
                </a:solidFill>
              </a:rPr>
              <a:t>, F. </a:t>
            </a:r>
            <a:r>
              <a:rPr lang="sk-SK" sz="1650" dirty="0" err="1" smtClean="0">
                <a:solidFill>
                  <a:schemeClr val="tx1"/>
                </a:solidFill>
              </a:rPr>
              <a:t>Radlinski</a:t>
            </a:r>
            <a:r>
              <a:rPr lang="sk-SK" sz="1650" dirty="0" smtClean="0">
                <a:solidFill>
                  <a:schemeClr val="tx1"/>
                </a:solidFill>
              </a:rPr>
              <a:t>: </a:t>
            </a:r>
            <a:r>
              <a:rPr lang="sk-SK" sz="1650" dirty="0" err="1" smtClean="0">
                <a:solidFill>
                  <a:schemeClr val="tx1"/>
                </a:solidFill>
              </a:rPr>
              <a:t>Personalizing</a:t>
            </a:r>
            <a:r>
              <a:rPr lang="sk-SK" sz="1650" dirty="0" smtClean="0">
                <a:solidFill>
                  <a:schemeClr val="tx1"/>
                </a:solidFill>
              </a:rPr>
              <a:t> </a:t>
            </a:r>
            <a:r>
              <a:rPr lang="sk-SK" sz="1650" dirty="0">
                <a:solidFill>
                  <a:schemeClr val="tx1"/>
                </a:solidFill>
              </a:rPr>
              <a:t>web </a:t>
            </a:r>
            <a:r>
              <a:rPr lang="sk-SK" sz="1650" dirty="0" err="1">
                <a:solidFill>
                  <a:schemeClr val="tx1"/>
                </a:solidFill>
              </a:rPr>
              <a:t>search</a:t>
            </a:r>
            <a:r>
              <a:rPr lang="sk-SK" sz="1650" dirty="0">
                <a:solidFill>
                  <a:schemeClr val="tx1"/>
                </a:solidFill>
              </a:rPr>
              <a:t> </a:t>
            </a:r>
            <a:r>
              <a:rPr lang="sk-SK" sz="1650" dirty="0" err="1">
                <a:solidFill>
                  <a:schemeClr val="tx1"/>
                </a:solidFill>
              </a:rPr>
              <a:t>using</a:t>
            </a:r>
            <a:r>
              <a:rPr lang="sk-SK" sz="1650" dirty="0">
                <a:solidFill>
                  <a:schemeClr val="tx1"/>
                </a:solidFill>
              </a:rPr>
              <a:t> </a:t>
            </a:r>
            <a:r>
              <a:rPr lang="sk-SK" sz="1650" dirty="0" err="1">
                <a:solidFill>
                  <a:schemeClr val="tx1"/>
                </a:solidFill>
              </a:rPr>
              <a:t>long</a:t>
            </a:r>
            <a:r>
              <a:rPr lang="sk-SK" sz="1650" dirty="0">
                <a:solidFill>
                  <a:schemeClr val="tx1"/>
                </a:solidFill>
              </a:rPr>
              <a:t> term </a:t>
            </a:r>
            <a:r>
              <a:rPr lang="sk-SK" sz="1650" dirty="0" err="1">
                <a:solidFill>
                  <a:schemeClr val="tx1"/>
                </a:solidFill>
              </a:rPr>
              <a:t>browsing</a:t>
            </a:r>
            <a:r>
              <a:rPr lang="sk-SK" sz="1650" dirty="0">
                <a:solidFill>
                  <a:schemeClr val="tx1"/>
                </a:solidFill>
              </a:rPr>
              <a:t> </a:t>
            </a:r>
            <a:r>
              <a:rPr lang="sk-SK" sz="1650" dirty="0" err="1" smtClean="0">
                <a:solidFill>
                  <a:schemeClr val="tx1"/>
                </a:solidFill>
              </a:rPr>
              <a:t>history</a:t>
            </a:r>
            <a:r>
              <a:rPr lang="sk-SK" sz="1650" dirty="0" smtClean="0">
                <a:solidFill>
                  <a:schemeClr val="tx1"/>
                </a:solidFill>
              </a:rPr>
              <a:t>, </a:t>
            </a:r>
            <a:r>
              <a:rPr lang="sk-SK" sz="1650" dirty="0">
                <a:solidFill>
                  <a:schemeClr val="tx1"/>
                </a:solidFill>
              </a:rPr>
              <a:t>[</a:t>
            </a:r>
            <a:r>
              <a:rPr lang="sk-SK" sz="1650" dirty="0" err="1">
                <a:solidFill>
                  <a:schemeClr val="tx1"/>
                </a:solidFill>
              </a:rPr>
              <a:t>Online</a:t>
            </a:r>
            <a:r>
              <a:rPr lang="sk-SK" sz="1650" dirty="0" smtClean="0">
                <a:solidFill>
                  <a:schemeClr val="tx1"/>
                </a:solidFill>
              </a:rPr>
              <a:t>]. http</a:t>
            </a:r>
            <a:r>
              <a:rPr lang="sk-SK" sz="1650" dirty="0">
                <a:solidFill>
                  <a:schemeClr val="tx1"/>
                </a:solidFill>
              </a:rPr>
              <a:t>://doi.acm.org/10.1145/1935826.1935840</a:t>
            </a:r>
            <a:endParaRPr lang="sk-SK" sz="16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554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675724"/>
            <a:ext cx="8208908" cy="9244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k-SK" dirty="0"/>
              <a:t>Model používateľa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34974" y="1835398"/>
            <a:ext cx="7049394" cy="3825850"/>
            <a:chOff x="738827" y="1835398"/>
            <a:chExt cx="7049394" cy="3825850"/>
          </a:xfrm>
        </p:grpSpPr>
        <p:cxnSp>
          <p:nvCxnSpPr>
            <p:cNvPr id="15" name="Straight Connector 14"/>
            <p:cNvCxnSpPr>
              <a:stCxn id="21" idx="3"/>
              <a:endCxn id="23" idx="0"/>
            </p:cNvCxnSpPr>
            <p:nvPr/>
          </p:nvCxnSpPr>
          <p:spPr>
            <a:xfrm>
              <a:off x="5199628" y="2292598"/>
              <a:ext cx="1760502" cy="2454250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2" idx="3"/>
              <a:endCxn id="23" idx="1"/>
            </p:cNvCxnSpPr>
            <p:nvPr/>
          </p:nvCxnSpPr>
          <p:spPr>
            <a:xfrm>
              <a:off x="2395010" y="5204048"/>
              <a:ext cx="3737028" cy="0"/>
            </a:xfrm>
            <a:prstGeom prst="line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1" idx="1"/>
              <a:endCxn id="22" idx="0"/>
            </p:cNvCxnSpPr>
            <p:nvPr/>
          </p:nvCxnSpPr>
          <p:spPr>
            <a:xfrm flipH="1">
              <a:off x="1566919" y="2292598"/>
              <a:ext cx="1760501" cy="2454250"/>
            </a:xfrm>
            <a:prstGeom prst="line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8331365">
              <a:off x="1004508" y="3133967"/>
              <a:ext cx="27268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k-SK"/>
              </a:defPPr>
              <a:lvl1pPr>
                <a:defRPr sz="20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sk-SK" dirty="0"/>
                <a:t>História používateľa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 rot="3237281">
              <a:off x="5636441" y="3165885"/>
              <a:ext cx="11648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k-SK"/>
              </a:defPPr>
              <a:lvl1pPr>
                <a:defRPr sz="20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sk-SK" dirty="0"/>
                <a:t>Záujmy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98136" y="4829090"/>
              <a:ext cx="2130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sk-SK"/>
              </a:defPPr>
              <a:lvl1pPr>
                <a:defRPr sz="2000"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r>
                <a:rPr lang="sk-SK" dirty="0"/>
                <a:t>Kľúčové výrazy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327420" y="1835398"/>
              <a:ext cx="1872208" cy="9144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400" dirty="0" smtClean="0"/>
                <a:t>Používateľ</a:t>
              </a:r>
              <a:endParaRPr lang="sk-SK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8827" y="4746848"/>
              <a:ext cx="1656183" cy="9144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400" dirty="0" smtClean="0"/>
                <a:t>Webové stránky</a:t>
              </a:r>
              <a:endParaRPr lang="sk-SK" sz="2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132038" y="4746848"/>
              <a:ext cx="1656183" cy="914400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2400" dirty="0" smtClean="0"/>
                <a:t>Tagy</a:t>
              </a:r>
              <a:endParaRPr lang="sk-SK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8396204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675724"/>
            <a:ext cx="8208908" cy="924475"/>
          </a:xfrm>
        </p:spPr>
        <p:txBody>
          <a:bodyPr/>
          <a:lstStyle/>
          <a:p>
            <a:r>
              <a:rPr lang="sk-SK" dirty="0"/>
              <a:t>Modelovanie </a:t>
            </a:r>
            <a:r>
              <a:rPr lang="sk-SK" dirty="0" smtClean="0"/>
              <a:t>používateľa</a:t>
            </a:r>
            <a:endParaRPr lang="sk-SK" dirty="0"/>
          </a:p>
        </p:txBody>
      </p:sp>
      <p:sp>
        <p:nvSpPr>
          <p:cNvPr id="4" name="Flowchart: Alternate Process 3"/>
          <p:cNvSpPr/>
          <p:nvPr/>
        </p:nvSpPr>
        <p:spPr>
          <a:xfrm>
            <a:off x="1043608" y="3349096"/>
            <a:ext cx="1567596" cy="100811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Načítaj </a:t>
            </a:r>
            <a:r>
              <a:rPr lang="sk-SK" dirty="0" smtClean="0"/>
              <a:t>históriu prehliadania</a:t>
            </a:r>
            <a:endParaRPr lang="sk-SK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3635896" y="3349096"/>
            <a:ext cx="1567596" cy="100811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/>
              <a:t>Otaguj</a:t>
            </a:r>
            <a:r>
              <a:rPr lang="sk-SK" dirty="0" smtClean="0"/>
              <a:t> všetky stránky</a:t>
            </a:r>
            <a:endParaRPr lang="sk-SK" dirty="0" smtClean="0"/>
          </a:p>
        </p:txBody>
      </p:sp>
      <p:sp>
        <p:nvSpPr>
          <p:cNvPr id="6" name="Flowchart: Alternate Process 5"/>
          <p:cNvSpPr/>
          <p:nvPr/>
        </p:nvSpPr>
        <p:spPr>
          <a:xfrm>
            <a:off x="6300192" y="3349096"/>
            <a:ext cx="1800200" cy="1008112"/>
          </a:xfrm>
          <a:prstGeom prst="flowChartAlternate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/>
              <a:t>Vytvor indexovanú databázu</a:t>
            </a:r>
            <a:endParaRPr lang="sk-SK" dirty="0"/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>
          <a:xfrm>
            <a:off x="2611204" y="3853152"/>
            <a:ext cx="10246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>
            <a:off x="5203492" y="3853152"/>
            <a:ext cx="10967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916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8208910" cy="924475"/>
          </a:xfrm>
        </p:spPr>
        <p:txBody>
          <a:bodyPr/>
          <a:lstStyle/>
          <a:p>
            <a:r>
              <a:rPr lang="sk-SK" dirty="0" err="1" smtClean="0"/>
              <a:t>Tagovanie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07361"/>
            <a:ext cx="8208910" cy="4501959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Lokálne</a:t>
            </a:r>
            <a:endParaRPr lang="sk-SK" b="1" dirty="0" smtClean="0"/>
          </a:p>
          <a:p>
            <a:endParaRPr lang="sk-SK" sz="2800" dirty="0" smtClean="0"/>
          </a:p>
          <a:p>
            <a:r>
              <a:rPr lang="sk-SK" sz="2800" dirty="0" smtClean="0"/>
              <a:t>Všeobecný </a:t>
            </a:r>
            <a:r>
              <a:rPr lang="sk-SK" sz="2800" dirty="0" err="1" smtClean="0"/>
              <a:t>tagovač</a:t>
            </a:r>
            <a:endParaRPr lang="sk-SK" sz="2800" dirty="0" smtClean="0"/>
          </a:p>
          <a:p>
            <a:pPr lvl="1"/>
            <a:r>
              <a:rPr lang="sk-SK" sz="2000" dirty="0" err="1" smtClean="0"/>
              <a:t>Readability</a:t>
            </a:r>
            <a:r>
              <a:rPr lang="sk-SK" sz="2000" dirty="0"/>
              <a:t> </a:t>
            </a:r>
            <a:r>
              <a:rPr lang="sk-SK" sz="2000" dirty="0" smtClean="0"/>
              <a:t>-</a:t>
            </a:r>
            <a:r>
              <a:rPr lang="en-GB" sz="2000" dirty="0" smtClean="0"/>
              <a:t>&gt;</a:t>
            </a:r>
            <a:r>
              <a:rPr lang="sk-SK" sz="2000" dirty="0" smtClean="0"/>
              <a:t> </a:t>
            </a:r>
            <a:r>
              <a:rPr lang="sk-SK" sz="2000" dirty="0" err="1" smtClean="0"/>
              <a:t>Metadata</a:t>
            </a:r>
            <a:r>
              <a:rPr lang="sk-SK" sz="2000" dirty="0" smtClean="0"/>
              <a:t>, TF-IDF, </a:t>
            </a:r>
            <a:r>
              <a:rPr lang="sk-SK" sz="2000" dirty="0" err="1" smtClean="0"/>
              <a:t>TextRank</a:t>
            </a:r>
            <a:endParaRPr lang="sk-SK" sz="2000" dirty="0" smtClean="0"/>
          </a:p>
          <a:p>
            <a:pPr lvl="1"/>
            <a:endParaRPr lang="sk-SK" sz="2000" dirty="0"/>
          </a:p>
          <a:p>
            <a:r>
              <a:rPr lang="sk-SK" sz="2800" dirty="0" smtClean="0"/>
              <a:t>Frekvenčný slovník z </a:t>
            </a:r>
            <a:r>
              <a:rPr lang="sk-SK" sz="2800" dirty="0" err="1" smtClean="0"/>
              <a:t>Google</a:t>
            </a:r>
            <a:r>
              <a:rPr lang="sk-SK" sz="2800" dirty="0" smtClean="0"/>
              <a:t> </a:t>
            </a:r>
            <a:r>
              <a:rPr lang="sk-SK" sz="2800" dirty="0" err="1" smtClean="0"/>
              <a:t>n-gramov</a:t>
            </a:r>
            <a:endParaRPr lang="sk-SK" sz="2800" dirty="0" smtClean="0"/>
          </a:p>
          <a:p>
            <a:pPr lvl="1"/>
            <a:r>
              <a:rPr lang="sk-SK" sz="2000" dirty="0" smtClean="0"/>
              <a:t>10*945 MB </a:t>
            </a:r>
            <a:r>
              <a:rPr lang="en-GB" sz="2000" dirty="0" smtClean="0"/>
              <a:t>-&gt; 874 KB</a:t>
            </a:r>
          </a:p>
          <a:p>
            <a:pPr lvl="1"/>
            <a:endParaRPr lang="en-GB" sz="2000" dirty="0"/>
          </a:p>
          <a:p>
            <a:r>
              <a:rPr lang="sk-SK" sz="2800" dirty="0" smtClean="0"/>
              <a:t>Vlastné </a:t>
            </a:r>
            <a:r>
              <a:rPr lang="sk-SK" sz="2800" dirty="0" err="1" smtClean="0"/>
              <a:t>tagovače</a:t>
            </a:r>
            <a:endParaRPr lang="sk-SK" sz="2800" dirty="0" smtClean="0"/>
          </a:p>
          <a:p>
            <a:pPr lvl="1"/>
            <a:endParaRPr lang="sk-SK" sz="2000" dirty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2581066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675724"/>
            <a:ext cx="8208908" cy="924475"/>
          </a:xfrm>
        </p:spPr>
        <p:txBody>
          <a:bodyPr/>
          <a:lstStyle/>
          <a:p>
            <a:r>
              <a:rPr lang="sk-SK" dirty="0" smtClean="0"/>
              <a:t>Indexovaná databáza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1807361"/>
            <a:ext cx="8208908" cy="4501959"/>
          </a:xfrm>
        </p:spPr>
        <p:txBody>
          <a:bodyPr>
            <a:noAutofit/>
          </a:bodyPr>
          <a:lstStyle/>
          <a:p>
            <a:r>
              <a:rPr lang="sk-SK" sz="2800" dirty="0"/>
              <a:t>Efektívne vyhľadávanie v </a:t>
            </a:r>
            <a:r>
              <a:rPr lang="sk-SK" sz="2800" dirty="0" err="1"/>
              <a:t>otagovanej</a:t>
            </a:r>
            <a:r>
              <a:rPr lang="sk-SK" sz="2800" dirty="0"/>
              <a:t> </a:t>
            </a:r>
            <a:r>
              <a:rPr lang="sk-SK" sz="2800" dirty="0" smtClean="0"/>
              <a:t>histórií</a:t>
            </a:r>
            <a:endParaRPr lang="sk-SK" sz="2800" dirty="0"/>
          </a:p>
          <a:p>
            <a:r>
              <a:rPr lang="sk-SK" sz="2800" dirty="0" smtClean="0"/>
              <a:t>Obmedzenie pamäťovej kapacity </a:t>
            </a:r>
            <a:r>
              <a:rPr lang="sk-SK" sz="2800" dirty="0" smtClean="0"/>
              <a:t>úložiska</a:t>
            </a:r>
            <a:endParaRPr lang="sk-SK" sz="2800" dirty="0"/>
          </a:p>
          <a:p>
            <a:r>
              <a:rPr lang="sk-SK" sz="2800" dirty="0" smtClean="0"/>
              <a:t>Bleskové spracovanie dopytov</a:t>
            </a:r>
          </a:p>
          <a:p>
            <a:pPr lvl="1"/>
            <a:r>
              <a:rPr lang="sk-SK" sz="2400" dirty="0" smtClean="0"/>
              <a:t>Najrelevantnejšie </a:t>
            </a:r>
            <a:r>
              <a:rPr lang="sk-SK" sz="2400" dirty="0" err="1" smtClean="0"/>
              <a:t>tagy</a:t>
            </a:r>
            <a:r>
              <a:rPr lang="sk-SK" sz="2400" dirty="0" smtClean="0"/>
              <a:t> pre danú URL/doménu/</a:t>
            </a:r>
            <a:r>
              <a:rPr lang="sk-SK" sz="2400" dirty="0" err="1" smtClean="0"/>
              <a:t>subdoménu</a:t>
            </a:r>
            <a:endParaRPr lang="sk-SK" sz="2400" dirty="0" smtClean="0"/>
          </a:p>
          <a:p>
            <a:pPr lvl="1"/>
            <a:r>
              <a:rPr lang="sk-SK" sz="2400" dirty="0" smtClean="0"/>
              <a:t>Prvých 10 najrelevantnejších URL pre dané kľúčové slová</a:t>
            </a:r>
          </a:p>
          <a:p>
            <a:pPr lvl="1"/>
            <a:r>
              <a:rPr lang="sk-SK" sz="2400" dirty="0" smtClean="0"/>
              <a:t>...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3658298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675724"/>
            <a:ext cx="8208908" cy="924475"/>
          </a:xfrm>
        </p:spPr>
        <p:txBody>
          <a:bodyPr/>
          <a:lstStyle/>
          <a:p>
            <a:r>
              <a:rPr lang="sk-SK" dirty="0" smtClean="0"/>
              <a:t>Indexovanie modelu používateľa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5" y="1807361"/>
                <a:ext cx="8208908" cy="4501959"/>
              </a:xfrm>
            </p:spPr>
            <p:txBody>
              <a:bodyPr>
                <a:noAutofit/>
              </a:bodyPr>
              <a:lstStyle/>
              <a:p>
                <a:r>
                  <a:rPr lang="sk-SK" sz="2400" b="1" dirty="0" smtClean="0"/>
                  <a:t>Strom používateľových záujmov </a:t>
                </a:r>
                <a:r>
                  <a:rPr lang="sk-SK" sz="2400" dirty="0" smtClean="0"/>
                  <a:t>(modifikovaný </a:t>
                </a:r>
                <a:r>
                  <a:rPr lang="sk-SK" sz="2400" dirty="0"/>
                  <a:t>koreňový strom </a:t>
                </a:r>
                <a:r>
                  <a:rPr lang="sk-SK" sz="2400" dirty="0" err="1" smtClean="0"/>
                  <a:t>tagov</a:t>
                </a:r>
                <a:r>
                  <a:rPr lang="sk-SK" sz="2400" dirty="0" smtClean="0"/>
                  <a:t>, Patríciin </a:t>
                </a:r>
                <a:r>
                  <a:rPr lang="sk-SK" sz="2400" dirty="0"/>
                  <a:t>písmenkový strom</a:t>
                </a:r>
                <a:r>
                  <a:rPr lang="sk-SK" sz="2400" dirty="0" smtClean="0"/>
                  <a:t>)</a:t>
                </a:r>
              </a:p>
              <a:p>
                <a:pPr lvl="1"/>
                <a:r>
                  <a:rPr lang="sk-SK" sz="2000" dirty="0"/>
                  <a:t>Vyhľadanie </a:t>
                </a:r>
                <a:r>
                  <a:rPr lang="sk-SK" sz="2000" dirty="0" err="1"/>
                  <a:t>tagu</a:t>
                </a:r>
                <a:r>
                  <a:rPr lang="sk-SK" sz="2000" dirty="0"/>
                  <a:t> </a:t>
                </a:r>
                <a14:m>
                  <m:oMath xmlns:m="http://schemas.openxmlformats.org/officeDocument/2006/math">
                    <m:r>
                      <a:rPr lang="sk-SK" sz="2000" i="1">
                        <a:latin typeface="Cambria Math"/>
                      </a:rPr>
                      <m:t>𝑂</m:t>
                    </m:r>
                    <m:r>
                      <a:rPr lang="sk-SK" sz="2000" i="1">
                        <a:latin typeface="Cambria Math"/>
                      </a:rPr>
                      <m:t>(</m:t>
                    </m:r>
                    <m:r>
                      <a:rPr lang="sk-SK" sz="2000" i="1">
                        <a:latin typeface="Cambria Math"/>
                      </a:rPr>
                      <m:t>𝑚</m:t>
                    </m:r>
                    <m:r>
                      <a:rPr lang="sk-SK" sz="2000" i="1">
                        <a:latin typeface="Cambria Math"/>
                      </a:rPr>
                      <m:t>)</m:t>
                    </m:r>
                  </m:oMath>
                </a14:m>
                <a:endParaRPr lang="sk-SK" sz="2000" dirty="0"/>
              </a:p>
              <a:p>
                <a:pPr lvl="1"/>
                <a:r>
                  <a:rPr lang="sk-SK" sz="2000" dirty="0" smtClean="0"/>
                  <a:t>Usporiadaný </a:t>
                </a:r>
                <a:r>
                  <a:rPr lang="sk-SK" sz="2000" dirty="0"/>
                  <a:t>zoznam </a:t>
                </a:r>
                <a:r>
                  <a:rPr lang="sk-SK" sz="2000" dirty="0" err="1"/>
                  <a:t>tagov</a:t>
                </a:r>
                <a:r>
                  <a:rPr lang="sk-SK" sz="2000" dirty="0" smtClean="0"/>
                  <a:t> </a:t>
                </a:r>
                <a14:m>
                  <m:oMath xmlns:m="http://schemas.openxmlformats.org/officeDocument/2006/math">
                    <m:r>
                      <a:rPr lang="sk-SK" sz="20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sk-S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sk-SK" sz="2000" i="1">
                            <a:latin typeface="Cambria Math"/>
                          </a:rPr>
                          <m:t>𝑛</m:t>
                        </m:r>
                        <m:r>
                          <a:rPr lang="sk-SK" sz="200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sk-SK" sz="20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sk-SK" sz="2000" i="1">
                            <a:latin typeface="Cambria Math"/>
                          </a:rPr>
                          <m:t>×</m:t>
                        </m:r>
                        <m:func>
                          <m:funcPr>
                            <m:ctrlPr>
                              <a:rPr lang="sk-SK" sz="2000" i="1"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sk-SK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sk-SK" sz="2000">
                                    <a:latin typeface="Cambria Math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sk-SK" sz="20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sk-SK" sz="20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sk-SK" sz="20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sk-SK" sz="2000" b="0" i="1" smtClean="0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sk-SK" sz="2000" b="0" i="1" smtClean="0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sk-SK" sz="2000" dirty="0"/>
              </a:p>
              <a:p>
                <a:pPr lvl="1"/>
                <a:r>
                  <a:rPr lang="sk-SK" sz="2000" dirty="0"/>
                  <a:t>Prvých k </a:t>
                </a:r>
                <a:r>
                  <a:rPr lang="sk-SK" sz="2000" dirty="0" err="1"/>
                  <a:t>tagov</a:t>
                </a:r>
                <a:r>
                  <a:rPr lang="sk-SK" sz="2000" dirty="0"/>
                  <a:t> podľa relevancie </a:t>
                </a:r>
                <a14:m>
                  <m:oMath xmlns:m="http://schemas.openxmlformats.org/officeDocument/2006/math">
                    <m:r>
                      <a:rPr lang="sk-SK" sz="2000" i="1">
                        <a:latin typeface="Cambria Math"/>
                      </a:rPr>
                      <m:t>𝑂</m:t>
                    </m:r>
                    <m:r>
                      <a:rPr lang="sk-SK" sz="2000" i="1">
                        <a:latin typeface="Cambria Math"/>
                      </a:rPr>
                      <m:t>(</m:t>
                    </m:r>
                    <m:r>
                      <a:rPr lang="sk-SK" sz="2000" i="1">
                        <a:latin typeface="Cambria Math"/>
                      </a:rPr>
                      <m:t>𝑚</m:t>
                    </m:r>
                    <m:r>
                      <a:rPr lang="sk-SK" sz="2000" i="1">
                        <a:latin typeface="Cambria Math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sk-S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sk-SK" sz="2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sk-SK" sz="2000" i="1">
                        <a:latin typeface="Cambria Math"/>
                      </a:rPr>
                      <m:t>×</m:t>
                    </m:r>
                    <m:r>
                      <a:rPr lang="sk-SK" sz="2000" i="1">
                        <a:latin typeface="Cambria Math"/>
                      </a:rPr>
                      <m:t>𝑘</m:t>
                    </m:r>
                    <m:r>
                      <a:rPr lang="sk-SK" sz="2000" i="1">
                        <a:latin typeface="Cambria Math"/>
                      </a:rPr>
                      <m:t>×</m:t>
                    </m:r>
                    <m:func>
                      <m:funcPr>
                        <m:ctrlPr>
                          <a:rPr lang="sk-SK" sz="2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sk-SK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k-SK" sz="20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sk-SK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sk-SK" sz="2000" i="1">
                            <a:latin typeface="Cambria Math"/>
                          </a:rPr>
                          <m:t>(</m:t>
                        </m:r>
                        <m:r>
                          <a:rPr lang="sk-SK" sz="2000" i="1">
                            <a:latin typeface="Cambria Math"/>
                          </a:rPr>
                          <m:t>𝑚</m:t>
                        </m:r>
                        <m:r>
                          <a:rPr lang="sk-SK" sz="2000" i="1">
                            <a:latin typeface="Cambria Math"/>
                          </a:rPr>
                          <m:t>×|</m:t>
                        </m:r>
                        <m:r>
                          <a:rPr lang="sk-SK" sz="2000" i="1">
                            <a:latin typeface="Cambria Math"/>
                          </a:rPr>
                          <m:t>𝐴</m:t>
                        </m:r>
                        <m:r>
                          <a:rPr lang="sk-SK" sz="2000" i="1">
                            <a:latin typeface="Cambria Math"/>
                          </a:rPr>
                          <m:t>|×</m:t>
                        </m:r>
                        <m:r>
                          <a:rPr lang="sk-SK" sz="2000" i="1">
                            <a:latin typeface="Cambria Math"/>
                          </a:rPr>
                          <m:t>𝑘</m:t>
                        </m:r>
                        <m:r>
                          <a:rPr lang="sk-SK" sz="20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sk-SK" sz="2000" i="1">
                        <a:latin typeface="Cambria Math"/>
                      </a:rPr>
                      <m:t>)</m:t>
                    </m:r>
                  </m:oMath>
                </a14:m>
                <a:endParaRPr lang="sk-SK" sz="2000" dirty="0"/>
              </a:p>
              <a:p>
                <a:endParaRPr lang="sk-SK" sz="2400" dirty="0"/>
              </a:p>
              <a:p>
                <a:r>
                  <a:rPr lang="sk-SK" sz="2400" b="1" dirty="0" smtClean="0"/>
                  <a:t>Doménový strom záujmov </a:t>
                </a:r>
                <a:r>
                  <a:rPr lang="sk-SK" sz="2400" dirty="0" smtClean="0"/>
                  <a:t>(modifikovaný </a:t>
                </a:r>
                <a:r>
                  <a:rPr lang="sk-SK" sz="2400" dirty="0"/>
                  <a:t>všeobecný sufixový strom URL </a:t>
                </a:r>
                <a:r>
                  <a:rPr lang="sk-SK" sz="2400" dirty="0" smtClean="0"/>
                  <a:t>adries)</a:t>
                </a:r>
              </a:p>
              <a:p>
                <a:pPr lvl="1"/>
                <a:r>
                  <a:rPr lang="sk-SK" sz="2000" dirty="0" smtClean="0"/>
                  <a:t>Skoro </a:t>
                </a:r>
                <a:r>
                  <a:rPr lang="sk-SK" sz="2000" dirty="0" err="1" smtClean="0"/>
                  <a:t>fultextové</a:t>
                </a:r>
                <a:r>
                  <a:rPr lang="sk-SK" sz="2000" dirty="0" smtClean="0"/>
                  <a:t> </a:t>
                </a:r>
                <a:r>
                  <a:rPr lang="sk-SK" sz="2000" dirty="0"/>
                  <a:t>vyhľadávanie URL </a:t>
                </a:r>
                <a14:m>
                  <m:oMath xmlns:m="http://schemas.openxmlformats.org/officeDocument/2006/math">
                    <m:r>
                      <a:rPr lang="sk-SK" sz="2000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sk-S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sk-SK" sz="2000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endParaRPr lang="sk-SK" sz="2000" dirty="0"/>
              </a:p>
              <a:p>
                <a:pPr lvl="1"/>
                <a:r>
                  <a:rPr lang="sk-SK" sz="2000" dirty="0"/>
                  <a:t>Pre daný </a:t>
                </a:r>
                <a:r>
                  <a:rPr lang="sk-SK" sz="2000" dirty="0" err="1"/>
                  <a:t>regex</a:t>
                </a:r>
                <a:r>
                  <a:rPr lang="sk-SK" sz="2000" dirty="0"/>
                  <a:t> viem prvých k </a:t>
                </a:r>
                <a:r>
                  <a:rPr lang="sk-SK" sz="2000" dirty="0" err="1"/>
                  <a:t>tagov</a:t>
                </a:r>
                <a:r>
                  <a:rPr lang="sk-SK" sz="2000" dirty="0" smtClean="0"/>
                  <a:t> v </a:t>
                </a:r>
                <a14:m>
                  <m:oMath xmlns:m="http://schemas.openxmlformats.org/officeDocument/2006/math">
                    <m:r>
                      <a:rPr lang="sk-SK" sz="2000" i="1">
                        <a:latin typeface="Cambria Math"/>
                      </a:rPr>
                      <m:t>𝑂</m:t>
                    </m:r>
                    <m:r>
                      <a:rPr lang="sk-SK" sz="2000" i="1">
                        <a:latin typeface="Cambria Math"/>
                      </a:rPr>
                      <m:t>(</m:t>
                    </m:r>
                    <m:r>
                      <a:rPr lang="sk-SK" sz="2000" i="1">
                        <a:latin typeface="Cambria Math"/>
                      </a:rPr>
                      <m:t>𝑚</m:t>
                    </m:r>
                    <m:r>
                      <a:rPr lang="sk-SK" sz="2000" i="1">
                        <a:latin typeface="Cambria Math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sk-SK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sk-SK" sz="20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sk-SK" sz="2000" i="1">
                        <a:latin typeface="Cambria Math"/>
                      </a:rPr>
                      <m:t>×</m:t>
                    </m:r>
                    <m:r>
                      <a:rPr lang="sk-SK" sz="2000" i="1">
                        <a:latin typeface="Cambria Math"/>
                      </a:rPr>
                      <m:t>𝑘</m:t>
                    </m:r>
                    <m:r>
                      <a:rPr lang="sk-SK" sz="2000" i="1">
                        <a:latin typeface="Cambria Math"/>
                      </a:rPr>
                      <m:t>×</m:t>
                    </m:r>
                    <m:func>
                      <m:funcPr>
                        <m:ctrlPr>
                          <a:rPr lang="sk-SK" sz="2000" i="1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sk-SK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sk-SK" sz="200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sk-SK" sz="20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sk-SK" sz="2000" i="1">
                            <a:latin typeface="Cambria Math"/>
                          </a:rPr>
                          <m:t>(</m:t>
                        </m:r>
                        <m:r>
                          <a:rPr lang="sk-SK" sz="2000" i="1">
                            <a:latin typeface="Cambria Math"/>
                          </a:rPr>
                          <m:t>𝑚</m:t>
                        </m:r>
                        <m:r>
                          <a:rPr lang="sk-SK" sz="2000" i="1">
                            <a:latin typeface="Cambria Math"/>
                          </a:rPr>
                          <m:t>×|</m:t>
                        </m:r>
                        <m:r>
                          <a:rPr lang="sk-SK" sz="2000" i="1">
                            <a:latin typeface="Cambria Math"/>
                          </a:rPr>
                          <m:t>𝐴</m:t>
                        </m:r>
                        <m:r>
                          <a:rPr lang="sk-SK" sz="2000" i="1">
                            <a:latin typeface="Cambria Math"/>
                          </a:rPr>
                          <m:t>|×</m:t>
                        </m:r>
                        <m:r>
                          <a:rPr lang="sk-SK" sz="2000" i="1">
                            <a:latin typeface="Cambria Math"/>
                          </a:rPr>
                          <m:t>𝑘</m:t>
                        </m:r>
                        <m:r>
                          <a:rPr lang="sk-SK" sz="2000" i="1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sk-SK" sz="2000" i="1">
                        <a:latin typeface="Cambria Math"/>
                      </a:rPr>
                      <m:t>)</m:t>
                    </m:r>
                  </m:oMath>
                </a14:m>
                <a:endParaRPr lang="sk-SK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5" y="1807361"/>
                <a:ext cx="8208908" cy="4501959"/>
              </a:xfrm>
              <a:blipFill rotWithShape="1">
                <a:blip r:embed="rId2"/>
                <a:stretch>
                  <a:fillRect l="-1040" t="-947" b="-1624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7644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Modifikovaný koreňový strom</a:t>
            </a:r>
            <a:endParaRPr lang="sk-SK" dirty="0"/>
          </a:p>
        </p:txBody>
      </p:sp>
      <p:grpSp>
        <p:nvGrpSpPr>
          <p:cNvPr id="53" name="Group 52"/>
          <p:cNvGrpSpPr/>
          <p:nvPr/>
        </p:nvGrpSpPr>
        <p:grpSpPr>
          <a:xfrm>
            <a:off x="1230930" y="1979712"/>
            <a:ext cx="6682141" cy="2898576"/>
            <a:chOff x="503851" y="1967136"/>
            <a:chExt cx="6682141" cy="2898576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902224" y="1967136"/>
              <a:ext cx="525760" cy="525760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1990343" y="2983605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5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cxnSp>
          <p:nvCxnSpPr>
            <p:cNvPr id="56" name="Straight Arrow Connector 4"/>
            <p:cNvCxnSpPr>
              <a:stCxn id="54" idx="2"/>
              <a:endCxn id="55" idx="6"/>
            </p:cNvCxnSpPr>
            <p:nvPr/>
          </p:nvCxnSpPr>
          <p:spPr>
            <a:xfrm rot="10800000" flipV="1">
              <a:off x="2516104" y="2230015"/>
              <a:ext cx="1386121" cy="1016469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57" name="TextBox 56"/>
            <p:cNvSpPr txBox="1"/>
            <p:nvPr/>
          </p:nvSpPr>
          <p:spPr>
            <a:xfrm rot="18251347">
              <a:off x="2897934" y="2404075"/>
              <a:ext cx="42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PE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5128235" y="4077072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4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5535725" y="2983605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4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cxnSp>
          <p:nvCxnSpPr>
            <p:cNvPr id="60" name="Straight Arrow Connector 25"/>
            <p:cNvCxnSpPr>
              <a:stCxn id="59" idx="4"/>
              <a:endCxn id="58" idx="0"/>
            </p:cNvCxnSpPr>
            <p:nvPr/>
          </p:nvCxnSpPr>
          <p:spPr>
            <a:xfrm rot="5400000">
              <a:off x="5311007" y="3589473"/>
              <a:ext cx="567707" cy="407490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61" name="Straight Arrow Connector 34"/>
            <p:cNvCxnSpPr>
              <a:stCxn id="54" idx="5"/>
              <a:endCxn id="59" idx="2"/>
            </p:cNvCxnSpPr>
            <p:nvPr/>
          </p:nvCxnSpPr>
          <p:spPr>
            <a:xfrm rot="16200000" flipH="1">
              <a:off x="4528064" y="2238823"/>
              <a:ext cx="830585" cy="1184737"/>
            </a:xfrm>
            <a:prstGeom prst="curvedConnector2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660232" y="4077072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0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cxnSp>
          <p:nvCxnSpPr>
            <p:cNvPr id="63" name="Straight Arrow Connector 43"/>
            <p:cNvCxnSpPr>
              <a:stCxn id="59" idx="5"/>
              <a:endCxn id="62" idx="1"/>
            </p:cNvCxnSpPr>
            <p:nvPr/>
          </p:nvCxnSpPr>
          <p:spPr>
            <a:xfrm rot="16200000" flipH="1">
              <a:off x="6000009" y="3416848"/>
              <a:ext cx="721699" cy="752739"/>
            </a:xfrm>
            <a:prstGeom prst="curvedConnector3">
              <a:avLst>
                <a:gd name="adj1" fmla="val 50000"/>
              </a:avLst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64" name="TextBox 63"/>
            <p:cNvSpPr txBox="1"/>
            <p:nvPr/>
          </p:nvSpPr>
          <p:spPr>
            <a:xfrm rot="19483114">
              <a:off x="5208538" y="3533839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BE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491272">
              <a:off x="4774002" y="2738147"/>
              <a:ext cx="405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SE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933242">
              <a:off x="6188574" y="3477252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NO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902224" y="1967136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5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977322" y="4339952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3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3507468" y="4077073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5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03851" y="3476731"/>
              <a:ext cx="525760" cy="525760"/>
            </a:xfrm>
            <a:prstGeom prst="ellipse">
              <a:avLst/>
            </a:prstGeom>
            <a:solidFill>
              <a:srgbClr val="4F81BD">
                <a:lumMod val="40000"/>
                <a:lumOff val="60000"/>
              </a:srgbClr>
            </a:solidFill>
            <a:ln w="9525" cap="flat" cmpd="sng" algn="ctr">
              <a:solidFill>
                <a:srgbClr val="1F497D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solidFill>
                      <a:srgbClr val="1F497D"/>
                    </a:solidFill>
                  </a:ln>
                  <a:solidFill>
                    <a:srgbClr val="1F497D"/>
                  </a:solidFill>
                  <a:effectLst/>
                  <a:uLnTx/>
                  <a:uFillTx/>
                  <a:latin typeface="LM Roman 12"/>
                  <a:ea typeface="+mn-ea"/>
                  <a:cs typeface="+mn-cs"/>
                </a:rPr>
                <a:t>2</a:t>
              </a:r>
              <a:endParaRPr kumimoji="0" lang="sk-SK" sz="1800" b="0" i="0" u="none" strike="noStrike" kern="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srgbClr val="1F497D"/>
                </a:solidFill>
                <a:effectLst/>
                <a:uLnTx/>
                <a:uFillTx/>
                <a:latin typeface="LM Roman 12"/>
                <a:ea typeface="+mn-ea"/>
                <a:cs typeface="+mn-cs"/>
              </a:endParaRPr>
            </a:p>
          </p:txBody>
        </p:sp>
        <p:cxnSp>
          <p:nvCxnSpPr>
            <p:cNvPr id="71" name="Straight Arrow Connector 19"/>
            <p:cNvCxnSpPr>
              <a:stCxn id="55" idx="3"/>
              <a:endCxn id="70" idx="6"/>
            </p:cNvCxnSpPr>
            <p:nvPr/>
          </p:nvCxnSpPr>
          <p:spPr>
            <a:xfrm rot="5400000">
              <a:off x="1394854" y="3067126"/>
              <a:ext cx="307242" cy="1037728"/>
            </a:xfrm>
            <a:prstGeom prst="curvedConnector2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2" name="Straight Arrow Connector 22"/>
            <p:cNvCxnSpPr>
              <a:stCxn id="55" idx="4"/>
              <a:endCxn id="68" idx="6"/>
            </p:cNvCxnSpPr>
            <p:nvPr/>
          </p:nvCxnSpPr>
          <p:spPr>
            <a:xfrm rot="5400000">
              <a:off x="1331420" y="3681028"/>
              <a:ext cx="1093467" cy="750141"/>
            </a:xfrm>
            <a:prstGeom prst="curvedConnector2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cxnSp>
          <p:nvCxnSpPr>
            <p:cNvPr id="73" name="Straight Arrow Connector 24"/>
            <p:cNvCxnSpPr>
              <a:stCxn id="55" idx="5"/>
              <a:endCxn id="69" idx="2"/>
            </p:cNvCxnSpPr>
            <p:nvPr/>
          </p:nvCxnSpPr>
          <p:spPr>
            <a:xfrm rot="16200000" flipH="1">
              <a:off x="2519495" y="3351980"/>
              <a:ext cx="907584" cy="1068361"/>
            </a:xfrm>
            <a:prstGeom prst="curvedConnector2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  <a:tailEnd type="arrow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</p:cxnSp>
        <p:sp>
          <p:nvSpPr>
            <p:cNvPr id="74" name="TextBox 73"/>
            <p:cNvSpPr txBox="1"/>
            <p:nvPr/>
          </p:nvSpPr>
          <p:spPr>
            <a:xfrm rot="20760960">
              <a:off x="1143356" y="3344569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RINA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17949319">
              <a:off x="1736206" y="3871432"/>
              <a:ext cx="467757" cy="369332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RO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1929785">
              <a:off x="2615187" y="3751596"/>
              <a:ext cx="506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WE</a:t>
              </a:r>
              <a:endParaRPr kumimoji="0" lang="sk-SK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046536" y="5566686"/>
            <a:ext cx="4264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b="1" dirty="0" smtClean="0"/>
              <a:t>PERINA, PERO, PEWE, SEBE, SENO</a:t>
            </a:r>
            <a:endParaRPr lang="sk-SK" sz="2000" b="1" dirty="0"/>
          </a:p>
        </p:txBody>
      </p:sp>
    </p:spTree>
    <p:extLst>
      <p:ext uri="{BB962C8B-B14F-4D97-AF65-F5344CB8AC3E}">
        <p14:creationId xmlns:p14="http://schemas.microsoft.com/office/powerpoint/2010/main" val="31991612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ego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5655</TotalTime>
  <Words>674</Words>
  <Application>Microsoft Office PowerPoint</Application>
  <PresentationFormat>On-screen Show (4:3)</PresentationFormat>
  <Paragraphs>197</Paragraphs>
  <Slides>28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Decentralizované modelovanie používateľa a personalizácia</vt:lpstr>
      <vt:lpstr>Od servera k človeku</vt:lpstr>
      <vt:lpstr>Súčasný výskum</vt:lpstr>
      <vt:lpstr>Model používateľa</vt:lpstr>
      <vt:lpstr>Modelovanie používateľa</vt:lpstr>
      <vt:lpstr>Tagovanie</vt:lpstr>
      <vt:lpstr>Indexovaná databáza</vt:lpstr>
      <vt:lpstr>Indexovanie modelu používateľa</vt:lpstr>
      <vt:lpstr>Modifikovaný koreňový strom</vt:lpstr>
      <vt:lpstr>Doménový strom záujmov</vt:lpstr>
      <vt:lpstr>Analýza časovej zložitosti</vt:lpstr>
      <vt:lpstr>Analýza časovej zložitosti</vt:lpstr>
      <vt:lpstr>Personalizačné rozšírenia</vt:lpstr>
      <vt:lpstr>Komunikácia</vt:lpstr>
      <vt:lpstr>Architektúra</vt:lpstr>
      <vt:lpstr>Vyhľadávanie na webe</vt:lpstr>
      <vt:lpstr>PowerPoint Presentation</vt:lpstr>
      <vt:lpstr>Výsledky experimentu</vt:lpstr>
      <vt:lpstr>Najvyhľadávanejšie slová</vt:lpstr>
      <vt:lpstr>Zhodnotenie</vt:lpstr>
      <vt:lpstr>Budúcnosť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FerroMrkva</dc:creator>
  <cp:lastModifiedBy>FerroMrkva</cp:lastModifiedBy>
  <cp:revision>58</cp:revision>
  <dcterms:created xsi:type="dcterms:W3CDTF">2012-04-04T06:30:11Z</dcterms:created>
  <dcterms:modified xsi:type="dcterms:W3CDTF">2012-06-06T14:11:10Z</dcterms:modified>
</cp:coreProperties>
</file>