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72" r:id="rId10"/>
    <p:sldId id="273" r:id="rId11"/>
    <p:sldId id="267" r:id="rId12"/>
    <p:sldId id="269" r:id="rId13"/>
    <p:sldId id="274" r:id="rId14"/>
    <p:sldId id="270" r:id="rId15"/>
    <p:sldId id="271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792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097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957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082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363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01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566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852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753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41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44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61744-D902-477C-AA77-D48E3D10DDDD}" type="datetimeFigureOut">
              <a:rPr lang="sk-SK" smtClean="0"/>
              <a:t>4. 4. 2012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6FA9A-96EF-4AE0-8EA3-7C6D67772EC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781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07355"/>
            <a:ext cx="8056960" cy="1470025"/>
          </a:xfrm>
        </p:spPr>
        <p:txBody>
          <a:bodyPr/>
          <a:lstStyle/>
          <a:p>
            <a:r>
              <a:rPr lang="it-IT" dirty="0"/>
              <a:t>Decentralizované modelovanie používateľa a personalizácia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777380"/>
            <a:ext cx="8056960" cy="861420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Márius Šajgalík</a:t>
            </a:r>
          </a:p>
          <a:p>
            <a:r>
              <a:rPr lang="sk-SK" dirty="0" smtClean="0"/>
              <a:t>Vedúci: </a:t>
            </a:r>
            <a:r>
              <a:rPr lang="sk-SK" dirty="0" smtClean="0"/>
              <a:t>Dr.</a:t>
            </a:r>
            <a:r>
              <a:rPr lang="sk-SK" dirty="0" smtClean="0"/>
              <a:t> Michal </a:t>
            </a:r>
            <a:r>
              <a:rPr lang="sk-SK" dirty="0" smtClean="0"/>
              <a:t>Barla</a:t>
            </a:r>
            <a:endParaRPr lang="sk-SK" dirty="0"/>
          </a:p>
        </p:txBody>
      </p:sp>
      <p:grpSp>
        <p:nvGrpSpPr>
          <p:cNvPr id="7" name="Group 6"/>
          <p:cNvGrpSpPr/>
          <p:nvPr/>
        </p:nvGrpSpPr>
        <p:grpSpPr>
          <a:xfrm>
            <a:off x="3132040" y="440768"/>
            <a:ext cx="2879920" cy="2708992"/>
            <a:chOff x="3204048" y="440768"/>
            <a:chExt cx="2879920" cy="270899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856" y="440768"/>
              <a:ext cx="1800000" cy="18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8" y="908720"/>
              <a:ext cx="1800000" cy="18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4048" y="1349760"/>
              <a:ext cx="1800000" cy="180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8503522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časovej zložitosti</a:t>
            </a:r>
            <a:endParaRPr lang="sk-SK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827839"/>
              </p:ext>
            </p:extLst>
          </p:nvPr>
        </p:nvGraphicFramePr>
        <p:xfrm>
          <a:off x="179511" y="2276873"/>
          <a:ext cx="8784977" cy="347742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96145"/>
                <a:gridCol w="1353222"/>
                <a:gridCol w="1109869"/>
                <a:gridCol w="1315732"/>
                <a:gridCol w="1856123"/>
                <a:gridCol w="1853886"/>
              </a:tblGrid>
              <a:tr h="948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Browser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Data structure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Insertion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Retrieval by term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Retrieval of 10 topmost items by relevancy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Retrieval of 50 topmost items by relevancy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2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Chrome 17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Our indexer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1.77 µs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0.53 µs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200 µs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560 µs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2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Chrome 17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JS object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0.57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0.04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8650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8650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6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IE 9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Our indexer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4.42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3.54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750 µs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1540 µs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6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IE 9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JS object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2.37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1.4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34610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34610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6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Firefox 11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Our indexer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9.33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8.06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1090 µs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</a:rPr>
                        <a:t>3410 µs</a:t>
                      </a:r>
                      <a:endParaRPr lang="sk-SK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6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Firefox 11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JS object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1.7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0.56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13840 µs</a:t>
                      </a:r>
                      <a:endParaRPr lang="sk-SK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14480 µs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47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Personalizačné rozšírenia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Autofit/>
          </a:bodyPr>
          <a:lstStyle/>
          <a:p>
            <a:r>
              <a:rPr lang="sk-SK" sz="2400" dirty="0"/>
              <a:t>Kusy JS kódu</a:t>
            </a:r>
          </a:p>
          <a:p>
            <a:endParaRPr lang="sk-SK" sz="2400" dirty="0"/>
          </a:p>
          <a:p>
            <a:r>
              <a:rPr lang="sk-SK" sz="2400" dirty="0"/>
              <a:t>Ďalšie možnosti:</a:t>
            </a:r>
          </a:p>
          <a:p>
            <a:pPr lvl="1"/>
            <a:r>
              <a:rPr lang="sk-SK" sz="2000" dirty="0" err="1"/>
              <a:t>jQuery</a:t>
            </a:r>
            <a:r>
              <a:rPr lang="sk-SK" sz="2000" dirty="0"/>
              <a:t> a externé JS súbory</a:t>
            </a:r>
          </a:p>
          <a:p>
            <a:pPr lvl="1"/>
            <a:r>
              <a:rPr lang="sk-SK" sz="2000" dirty="0" smtClean="0"/>
              <a:t>História </a:t>
            </a:r>
            <a:r>
              <a:rPr lang="sk-SK" sz="2000" dirty="0"/>
              <a:t>prehliadača</a:t>
            </a:r>
          </a:p>
          <a:p>
            <a:pPr lvl="1"/>
            <a:r>
              <a:rPr lang="sk-SK" sz="2000" b="1" dirty="0" smtClean="0"/>
              <a:t>Databázové API</a:t>
            </a:r>
            <a:endParaRPr lang="sk-SK" sz="2000" b="1" dirty="0"/>
          </a:p>
          <a:p>
            <a:pPr lvl="1"/>
            <a:r>
              <a:rPr lang="sk-SK" sz="2000" b="1" dirty="0"/>
              <a:t>Personalizačné API</a:t>
            </a:r>
          </a:p>
          <a:p>
            <a:pPr lvl="1"/>
            <a:r>
              <a:rPr lang="sk-SK" sz="2000" b="1" dirty="0"/>
              <a:t>Komunikačné API</a:t>
            </a:r>
          </a:p>
          <a:p>
            <a:endParaRPr lang="sk-SK" sz="2400" dirty="0"/>
          </a:p>
          <a:p>
            <a:r>
              <a:rPr lang="sk-SK" sz="2400" dirty="0" smtClean="0"/>
              <a:t>Vlastný </a:t>
            </a:r>
            <a:r>
              <a:rPr lang="sk-SK" sz="2400" dirty="0"/>
              <a:t>(</a:t>
            </a:r>
            <a:r>
              <a:rPr lang="sk-SK" sz="2400" dirty="0" err="1"/>
              <a:t>personalizovaný</a:t>
            </a:r>
            <a:r>
              <a:rPr lang="sk-SK" sz="2400" dirty="0"/>
              <a:t>) </a:t>
            </a:r>
            <a:r>
              <a:rPr lang="sk-SK" sz="2400" dirty="0" err="1" smtClean="0"/>
              <a:t>tagovač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6163876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Vyhľadávanie na webe</a:t>
            </a:r>
            <a:endParaRPr lang="sk-SK" dirty="0"/>
          </a:p>
        </p:txBody>
      </p:sp>
      <p:sp>
        <p:nvSpPr>
          <p:cNvPr id="22" name="Flowchart: Alternate Process 21"/>
          <p:cNvSpPr/>
          <p:nvPr/>
        </p:nvSpPr>
        <p:spPr>
          <a:xfrm>
            <a:off x="3210953" y="2018719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Extrahuj tagy</a:t>
            </a:r>
            <a:endParaRPr lang="sk-SK" dirty="0"/>
          </a:p>
        </p:txBody>
      </p:sp>
      <p:sp>
        <p:nvSpPr>
          <p:cNvPr id="23" name="Flowchart: Alternate Process 22"/>
          <p:cNvSpPr/>
          <p:nvPr/>
        </p:nvSpPr>
        <p:spPr>
          <a:xfrm>
            <a:off x="683504" y="2018719"/>
            <a:ext cx="1440160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Vyhľadaj na webe</a:t>
            </a:r>
            <a:endParaRPr lang="sk-SK" dirty="0"/>
          </a:p>
        </p:txBody>
      </p:sp>
      <p:sp>
        <p:nvSpPr>
          <p:cNvPr id="24" name="Flowchart: Alternate Process 23"/>
          <p:cNvSpPr/>
          <p:nvPr/>
        </p:nvSpPr>
        <p:spPr>
          <a:xfrm>
            <a:off x="6000329" y="1874703"/>
            <a:ext cx="1800200" cy="100811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Zisti relevantné stránky</a:t>
            </a:r>
            <a:endParaRPr lang="sk-SK" dirty="0"/>
          </a:p>
        </p:txBody>
      </p:sp>
      <p:sp>
        <p:nvSpPr>
          <p:cNvPr id="25" name="Flowchart: Process 24"/>
          <p:cNvSpPr/>
          <p:nvPr/>
        </p:nvSpPr>
        <p:spPr>
          <a:xfrm>
            <a:off x="5628459" y="3540131"/>
            <a:ext cx="2543942" cy="2520280"/>
          </a:xfrm>
          <a:prstGeom prst="flowChartProcess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sk-SK" dirty="0" smtClean="0"/>
              <a:t>Podobní používatelia</a:t>
            </a:r>
            <a:endParaRPr lang="sk-SK" dirty="0"/>
          </a:p>
        </p:txBody>
      </p:sp>
      <p:sp>
        <p:nvSpPr>
          <p:cNvPr id="26" name="Flowchart: Process 25"/>
          <p:cNvSpPr/>
          <p:nvPr/>
        </p:nvSpPr>
        <p:spPr>
          <a:xfrm>
            <a:off x="2771800" y="4116195"/>
            <a:ext cx="2318469" cy="1368152"/>
          </a:xfrm>
          <a:prstGeom prst="flowChartProcess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sk-SK" dirty="0" smtClean="0"/>
              <a:t>Server</a:t>
            </a:r>
            <a:endParaRPr lang="sk-SK" dirty="0"/>
          </a:p>
        </p:txBody>
      </p:sp>
      <p:sp>
        <p:nvSpPr>
          <p:cNvPr id="27" name="Flowchart: Alternate Process 26"/>
          <p:cNvSpPr/>
          <p:nvPr/>
        </p:nvSpPr>
        <p:spPr>
          <a:xfrm>
            <a:off x="3210953" y="4551362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Agreguj výsledky</a:t>
            </a:r>
            <a:endParaRPr lang="sk-SK" dirty="0"/>
          </a:p>
        </p:txBody>
      </p:sp>
      <p:sp>
        <p:nvSpPr>
          <p:cNvPr id="28" name="Flowchart: Alternate Process 27"/>
          <p:cNvSpPr/>
          <p:nvPr/>
        </p:nvSpPr>
        <p:spPr>
          <a:xfrm>
            <a:off x="683502" y="3212976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Zobraz výsledky</a:t>
            </a:r>
            <a:endParaRPr lang="sk-SK" dirty="0"/>
          </a:p>
        </p:txBody>
      </p:sp>
      <p:sp>
        <p:nvSpPr>
          <p:cNvPr id="29" name="Flowchart: Alternate Process 28"/>
          <p:cNvSpPr/>
          <p:nvPr/>
        </p:nvSpPr>
        <p:spPr>
          <a:xfrm>
            <a:off x="683504" y="4440231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Obohať výsledky</a:t>
            </a:r>
            <a:endParaRPr lang="sk-SK" dirty="0"/>
          </a:p>
        </p:txBody>
      </p:sp>
      <p:cxnSp>
        <p:nvCxnSpPr>
          <p:cNvPr id="30" name="Straight Arrow Connector 29"/>
          <p:cNvCxnSpPr>
            <a:stCxn id="23" idx="3"/>
            <a:endCxn id="22" idx="1"/>
          </p:cNvCxnSpPr>
          <p:nvPr/>
        </p:nvCxnSpPr>
        <p:spPr>
          <a:xfrm>
            <a:off x="2123664" y="2378759"/>
            <a:ext cx="10872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3"/>
            <a:endCxn id="24" idx="1"/>
          </p:cNvCxnSpPr>
          <p:nvPr/>
        </p:nvCxnSpPr>
        <p:spPr>
          <a:xfrm>
            <a:off x="4651115" y="2378759"/>
            <a:ext cx="134921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2"/>
            <a:endCxn id="28" idx="0"/>
          </p:cNvCxnSpPr>
          <p:nvPr/>
        </p:nvCxnSpPr>
        <p:spPr>
          <a:xfrm flipH="1">
            <a:off x="1403583" y="2738799"/>
            <a:ext cx="1" cy="4741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4" idx="2"/>
            <a:endCxn id="25" idx="0"/>
          </p:cNvCxnSpPr>
          <p:nvPr/>
        </p:nvCxnSpPr>
        <p:spPr>
          <a:xfrm>
            <a:off x="6900429" y="2882815"/>
            <a:ext cx="1" cy="657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5" idx="1"/>
            <a:endCxn id="26" idx="3"/>
          </p:cNvCxnSpPr>
          <p:nvPr/>
        </p:nvCxnSpPr>
        <p:spPr>
          <a:xfrm flipH="1">
            <a:off x="5090269" y="4800271"/>
            <a:ext cx="5381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6" idx="1"/>
            <a:endCxn id="29" idx="3"/>
          </p:cNvCxnSpPr>
          <p:nvPr/>
        </p:nvCxnSpPr>
        <p:spPr>
          <a:xfrm flipH="1">
            <a:off x="2123666" y="4800271"/>
            <a:ext cx="6481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8" idx="2"/>
            <a:endCxn id="29" idx="0"/>
          </p:cNvCxnSpPr>
          <p:nvPr/>
        </p:nvCxnSpPr>
        <p:spPr>
          <a:xfrm>
            <a:off x="1403583" y="3933056"/>
            <a:ext cx="2" cy="50717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Flowchart: Alternate Process 36"/>
          <p:cNvSpPr/>
          <p:nvPr/>
        </p:nvSpPr>
        <p:spPr>
          <a:xfrm>
            <a:off x="6000329" y="4004832"/>
            <a:ext cx="1800200" cy="735213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Podľa tagov hľadaj URL</a:t>
            </a:r>
            <a:endParaRPr lang="sk-SK" dirty="0"/>
          </a:p>
        </p:txBody>
      </p:sp>
      <p:sp>
        <p:nvSpPr>
          <p:cNvPr id="38" name="Flowchart: Alternate Process 37"/>
          <p:cNvSpPr/>
          <p:nvPr/>
        </p:nvSpPr>
        <p:spPr>
          <a:xfrm>
            <a:off x="6180348" y="5172093"/>
            <a:ext cx="1440162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Pošli odpoveď</a:t>
            </a:r>
            <a:endParaRPr lang="sk-SK" dirty="0"/>
          </a:p>
        </p:txBody>
      </p:sp>
      <p:cxnSp>
        <p:nvCxnSpPr>
          <p:cNvPr id="39" name="Straight Arrow Connector 38"/>
          <p:cNvCxnSpPr>
            <a:stCxn id="37" idx="2"/>
            <a:endCxn id="38" idx="0"/>
          </p:cNvCxnSpPr>
          <p:nvPr/>
        </p:nvCxnSpPr>
        <p:spPr>
          <a:xfrm>
            <a:off x="6900429" y="4740045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2771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7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Živá ukážka</a:t>
            </a:r>
            <a:endParaRPr lang="sk-SK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857" y="3215562"/>
            <a:ext cx="5714286" cy="1295238"/>
          </a:xfrm>
        </p:spPr>
      </p:pic>
    </p:spTree>
    <p:extLst>
      <p:ext uri="{BB962C8B-B14F-4D97-AF65-F5344CB8AC3E}">
        <p14:creationId xmlns:p14="http://schemas.microsoft.com/office/powerpoint/2010/main" val="10551687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Vyhodnotenie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400" dirty="0"/>
              <a:t>Implicitné a explicitné hodnotenie navrhovaných </a:t>
            </a:r>
            <a:r>
              <a:rPr lang="sk-SK" sz="2400" dirty="0" smtClean="0"/>
              <a:t>výsledkov</a:t>
            </a:r>
          </a:p>
          <a:p>
            <a:pPr lvl="1"/>
            <a:r>
              <a:rPr lang="sk-SK" sz="2000" dirty="0" smtClean="0"/>
              <a:t>Počet kliknutí na odporučený odkaz / počet vyhľadávaní</a:t>
            </a:r>
          </a:p>
          <a:p>
            <a:pPr lvl="1"/>
            <a:r>
              <a:rPr lang="sk-SK" sz="2000" dirty="0" smtClean="0"/>
              <a:t>Počet </a:t>
            </a:r>
            <a:r>
              <a:rPr lang="sk-SK" sz="2000" dirty="0" err="1" smtClean="0"/>
              <a:t>páčov</a:t>
            </a:r>
            <a:r>
              <a:rPr lang="sk-SK" sz="2000" dirty="0" smtClean="0"/>
              <a:t> / počet vyhľadávaní</a:t>
            </a:r>
            <a:endParaRPr lang="sk-SK" sz="2000" dirty="0"/>
          </a:p>
          <a:p>
            <a:endParaRPr lang="sk-SK" sz="2400" dirty="0"/>
          </a:p>
          <a:p>
            <a:r>
              <a:rPr lang="sk-SK" sz="2400" dirty="0"/>
              <a:t>Porovnanie výsledkov vo viacerých </a:t>
            </a:r>
            <a:r>
              <a:rPr lang="sk-SK" sz="2400" dirty="0" smtClean="0"/>
              <a:t>doménach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126372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Budúcnosť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400" dirty="0" smtClean="0"/>
              <a:t>Distribuovaný adaptívny </a:t>
            </a:r>
            <a:r>
              <a:rPr lang="sk-SK" sz="2400" dirty="0" err="1" smtClean="0"/>
              <a:t>proxy</a:t>
            </a:r>
            <a:r>
              <a:rPr lang="sk-SK" sz="2400" dirty="0" smtClean="0"/>
              <a:t> server</a:t>
            </a:r>
          </a:p>
          <a:p>
            <a:endParaRPr lang="sk-SK" sz="2400" dirty="0" smtClean="0"/>
          </a:p>
          <a:p>
            <a:r>
              <a:rPr lang="sk-SK" sz="2400" dirty="0" err="1" smtClean="0"/>
              <a:t>Kolaboratívne</a:t>
            </a:r>
            <a:r>
              <a:rPr lang="sk-SK" sz="2400" dirty="0" smtClean="0"/>
              <a:t> vylepšenie lokálneho </a:t>
            </a:r>
            <a:r>
              <a:rPr lang="sk-SK" sz="2400" dirty="0" err="1" smtClean="0"/>
              <a:t>tagovania</a:t>
            </a:r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err="1" smtClean="0"/>
              <a:t>Secure</a:t>
            </a:r>
            <a:r>
              <a:rPr lang="sk-SK" sz="2400" dirty="0" smtClean="0"/>
              <a:t> </a:t>
            </a:r>
            <a:r>
              <a:rPr lang="sk-SK" sz="2400" dirty="0" err="1" smtClean="0"/>
              <a:t>multi-party</a:t>
            </a:r>
            <a:r>
              <a:rPr lang="sk-SK" sz="2400" dirty="0" smtClean="0"/>
              <a:t> </a:t>
            </a:r>
            <a:r>
              <a:rPr lang="sk-SK" sz="2400" dirty="0" err="1" smtClean="0"/>
              <a:t>computation</a:t>
            </a:r>
            <a:r>
              <a:rPr lang="sk-SK" sz="2400" dirty="0" smtClean="0"/>
              <a:t> („nič vám nepoviem</a:t>
            </a:r>
            <a:r>
              <a:rPr lang="sk-SK" sz="2400" dirty="0" smtClean="0"/>
              <a:t>“)</a:t>
            </a:r>
          </a:p>
          <a:p>
            <a:endParaRPr lang="sk-SK" sz="2400" dirty="0"/>
          </a:p>
          <a:p>
            <a:r>
              <a:rPr lang="sk-SK" sz="2400" dirty="0" err="1" smtClean="0"/>
              <a:t>MapReduce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0521419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1" y="675724"/>
            <a:ext cx="8208916" cy="924475"/>
          </a:xfrm>
        </p:spPr>
        <p:txBody>
          <a:bodyPr/>
          <a:lstStyle/>
          <a:p>
            <a:r>
              <a:rPr lang="sk-SK" dirty="0" smtClean="0"/>
              <a:t>Od servera k človeku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2" y="1807361"/>
            <a:ext cx="8208914" cy="4501959"/>
          </a:xfrm>
        </p:spPr>
        <p:txBody>
          <a:bodyPr>
            <a:normAutofit/>
          </a:bodyPr>
          <a:lstStyle/>
          <a:p>
            <a:r>
              <a:rPr lang="sk-SK" sz="2400" dirty="0"/>
              <a:t>Centrum aktivity je webový prehliadač</a:t>
            </a:r>
          </a:p>
          <a:p>
            <a:endParaRPr lang="sk-SK" sz="2400" dirty="0"/>
          </a:p>
          <a:p>
            <a:r>
              <a:rPr lang="sk-SK" sz="2400" dirty="0"/>
              <a:t>Decentralizované </a:t>
            </a:r>
            <a:r>
              <a:rPr lang="sk-SK" sz="2400" b="1" dirty="0"/>
              <a:t>modelovanie používateľa</a:t>
            </a:r>
          </a:p>
          <a:p>
            <a:pPr lvl="1"/>
            <a:r>
              <a:rPr lang="sk-SK" sz="2000" dirty="0"/>
              <a:t>Všetky svoje dáta má používateľ</a:t>
            </a:r>
          </a:p>
          <a:p>
            <a:pPr lvl="1"/>
            <a:r>
              <a:rPr lang="sk-SK" sz="2000" dirty="0"/>
              <a:t>Model používateľa sa vytvára </a:t>
            </a:r>
            <a:r>
              <a:rPr lang="sk-SK" sz="2000" dirty="0" smtClean="0"/>
              <a:t>priamo </a:t>
            </a:r>
            <a:r>
              <a:rPr lang="sk-SK" sz="2000" dirty="0"/>
              <a:t>u neho</a:t>
            </a:r>
          </a:p>
          <a:p>
            <a:endParaRPr lang="sk-SK" sz="2400" dirty="0"/>
          </a:p>
          <a:p>
            <a:r>
              <a:rPr lang="sk-SK" sz="2400" dirty="0"/>
              <a:t>Decentralizovaná </a:t>
            </a:r>
            <a:r>
              <a:rPr lang="sk-SK" sz="2400" b="1" dirty="0"/>
              <a:t>personalizácia</a:t>
            </a:r>
          </a:p>
          <a:p>
            <a:pPr lvl="1"/>
            <a:r>
              <a:rPr lang="sk-SK" sz="2000" dirty="0"/>
              <a:t>Personalizácia prebieha na koncovom zariadení používateľa</a:t>
            </a:r>
          </a:p>
          <a:p>
            <a:pPr lvl="1"/>
            <a:r>
              <a:rPr lang="sk-SK" sz="2000" dirty="0"/>
              <a:t>Pomocou komunikácie sa využívajú skúsenosti ostatných </a:t>
            </a:r>
            <a:r>
              <a:rPr lang="sk-SK" sz="2000" dirty="0" smtClean="0"/>
              <a:t>používateľov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4165726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/>
              <a:t>Model používateľa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34974" y="1835398"/>
            <a:ext cx="7049394" cy="3825850"/>
            <a:chOff x="738827" y="1835398"/>
            <a:chExt cx="7049394" cy="3825850"/>
          </a:xfrm>
        </p:grpSpPr>
        <p:cxnSp>
          <p:nvCxnSpPr>
            <p:cNvPr id="15" name="Straight Connector 14"/>
            <p:cNvCxnSpPr>
              <a:stCxn id="21" idx="3"/>
              <a:endCxn id="23" idx="0"/>
            </p:cNvCxnSpPr>
            <p:nvPr/>
          </p:nvCxnSpPr>
          <p:spPr>
            <a:xfrm>
              <a:off x="5199628" y="2292598"/>
              <a:ext cx="1760502" cy="2454250"/>
            </a:xfrm>
            <a:prstGeom prst="line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22" idx="3"/>
              <a:endCxn id="23" idx="1"/>
            </p:cNvCxnSpPr>
            <p:nvPr/>
          </p:nvCxnSpPr>
          <p:spPr>
            <a:xfrm>
              <a:off x="2395010" y="5204048"/>
              <a:ext cx="3737028" cy="0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1" idx="1"/>
              <a:endCxn id="22" idx="0"/>
            </p:cNvCxnSpPr>
            <p:nvPr/>
          </p:nvCxnSpPr>
          <p:spPr>
            <a:xfrm flipH="1">
              <a:off x="1566919" y="2292598"/>
              <a:ext cx="1760501" cy="2454250"/>
            </a:xfrm>
            <a:prstGeom prst="line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18331365">
              <a:off x="1004508" y="3133967"/>
              <a:ext cx="27268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k-SK"/>
              </a:defPPr>
              <a:lvl1pPr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sk-SK" dirty="0"/>
                <a:t>História používateľa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 rot="3237281">
              <a:off x="5636441" y="3165885"/>
              <a:ext cx="1164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k-SK"/>
              </a:defPPr>
              <a:lvl1pPr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sk-SK" dirty="0"/>
                <a:t>Záujmy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98136" y="4829090"/>
              <a:ext cx="21307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k-SK"/>
              </a:defPPr>
              <a:lvl1pPr>
                <a:defRPr sz="2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sk-SK" dirty="0"/>
                <a:t>Kľúčové výrazy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27420" y="1835398"/>
              <a:ext cx="1872208" cy="914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400" dirty="0" smtClean="0"/>
                <a:t>Používateľ</a:t>
              </a:r>
              <a:endParaRPr lang="sk-SK" sz="24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38827" y="4746848"/>
              <a:ext cx="1656183" cy="914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400" dirty="0" smtClean="0"/>
                <a:t>Webové stránky</a:t>
              </a:r>
              <a:endParaRPr lang="sk-SK" sz="24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132038" y="4746848"/>
              <a:ext cx="1656183" cy="914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400" dirty="0" smtClean="0"/>
                <a:t>Tagy</a:t>
              </a:r>
              <a:endParaRPr lang="sk-SK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39620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/>
              <a:t>Modelovanie </a:t>
            </a:r>
            <a:r>
              <a:rPr lang="sk-SK" dirty="0" smtClean="0"/>
              <a:t>používateľa</a:t>
            </a:r>
            <a:endParaRPr lang="sk-SK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1043608" y="3493112"/>
            <a:ext cx="1567596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Načítaj históriu</a:t>
            </a:r>
            <a:endParaRPr lang="sk-SK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3635896" y="3493112"/>
            <a:ext cx="1567596" cy="720080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Otaguj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6300192" y="3349096"/>
            <a:ext cx="1800200" cy="1008112"/>
          </a:xfrm>
          <a:prstGeom prst="flowChartAlternate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Vytvor indexovanú databázu</a:t>
            </a:r>
            <a:endParaRPr lang="sk-SK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611204" y="3853152"/>
            <a:ext cx="10246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5203492" y="3853152"/>
            <a:ext cx="10967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916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75724"/>
            <a:ext cx="8208910" cy="924475"/>
          </a:xfrm>
        </p:spPr>
        <p:txBody>
          <a:bodyPr/>
          <a:lstStyle/>
          <a:p>
            <a:r>
              <a:rPr lang="sk-SK" dirty="0" err="1" smtClean="0"/>
              <a:t>Tagovanie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07361"/>
            <a:ext cx="8208910" cy="4501959"/>
          </a:xfrm>
        </p:spPr>
        <p:txBody>
          <a:bodyPr>
            <a:normAutofit/>
          </a:bodyPr>
          <a:lstStyle/>
          <a:p>
            <a:r>
              <a:rPr lang="sk-SK" sz="2800" b="1" dirty="0" smtClean="0"/>
              <a:t>Lokálne</a:t>
            </a:r>
          </a:p>
          <a:p>
            <a:endParaRPr lang="sk-SK" sz="2400" dirty="0" smtClean="0"/>
          </a:p>
          <a:p>
            <a:r>
              <a:rPr lang="sk-SK" sz="2400" dirty="0" smtClean="0"/>
              <a:t>Všeobecný </a:t>
            </a:r>
            <a:r>
              <a:rPr lang="sk-SK" sz="2400" dirty="0" err="1" smtClean="0"/>
              <a:t>tagovač</a:t>
            </a:r>
            <a:endParaRPr lang="sk-SK" sz="2400" dirty="0" smtClean="0"/>
          </a:p>
          <a:p>
            <a:pPr lvl="1"/>
            <a:r>
              <a:rPr lang="sk-SK" sz="1800" dirty="0" err="1" smtClean="0"/>
              <a:t>Readability</a:t>
            </a:r>
            <a:r>
              <a:rPr lang="sk-SK" sz="1800" dirty="0"/>
              <a:t> </a:t>
            </a:r>
            <a:r>
              <a:rPr lang="sk-SK" sz="1800" dirty="0" smtClean="0"/>
              <a:t>-</a:t>
            </a:r>
            <a:r>
              <a:rPr lang="en-GB" sz="1800" dirty="0" smtClean="0"/>
              <a:t>&gt;</a:t>
            </a:r>
            <a:r>
              <a:rPr lang="sk-SK" sz="1800" dirty="0" smtClean="0"/>
              <a:t> </a:t>
            </a:r>
            <a:r>
              <a:rPr lang="sk-SK" sz="1800" dirty="0" err="1" smtClean="0"/>
              <a:t>Metadata</a:t>
            </a:r>
            <a:r>
              <a:rPr lang="sk-SK" sz="1800" dirty="0" smtClean="0"/>
              <a:t>, TF-IDF, </a:t>
            </a:r>
            <a:r>
              <a:rPr lang="sk-SK" sz="1800" dirty="0" err="1" smtClean="0"/>
              <a:t>TextRank</a:t>
            </a:r>
            <a:endParaRPr lang="sk-SK" sz="1800" dirty="0" smtClean="0"/>
          </a:p>
          <a:p>
            <a:pPr lvl="1"/>
            <a:endParaRPr lang="sk-SK" sz="1800" dirty="0"/>
          </a:p>
          <a:p>
            <a:r>
              <a:rPr lang="sk-SK" sz="2400" dirty="0" smtClean="0"/>
              <a:t>Frekvenčný slovník z </a:t>
            </a:r>
            <a:r>
              <a:rPr lang="sk-SK" sz="2400" dirty="0" err="1" smtClean="0"/>
              <a:t>Google</a:t>
            </a:r>
            <a:r>
              <a:rPr lang="sk-SK" sz="2400" dirty="0" smtClean="0"/>
              <a:t> </a:t>
            </a:r>
            <a:r>
              <a:rPr lang="sk-SK" sz="2400" dirty="0" err="1" smtClean="0"/>
              <a:t>n-gramov</a:t>
            </a:r>
            <a:endParaRPr lang="sk-SK" sz="2400" dirty="0" smtClean="0"/>
          </a:p>
          <a:p>
            <a:pPr lvl="1"/>
            <a:r>
              <a:rPr lang="sk-SK" sz="1800" dirty="0" smtClean="0"/>
              <a:t>10*945 MB </a:t>
            </a:r>
            <a:r>
              <a:rPr lang="en-GB" sz="1800" dirty="0" smtClean="0"/>
              <a:t>-&gt; 874 KB</a:t>
            </a:r>
          </a:p>
          <a:p>
            <a:pPr lvl="1"/>
            <a:endParaRPr lang="en-GB" sz="1800" dirty="0"/>
          </a:p>
          <a:p>
            <a:r>
              <a:rPr lang="sk-SK" sz="2400" dirty="0" smtClean="0"/>
              <a:t>Vlastné </a:t>
            </a:r>
            <a:r>
              <a:rPr lang="sk-SK" sz="2400" dirty="0" err="1" smtClean="0"/>
              <a:t>tagovače</a:t>
            </a:r>
            <a:endParaRPr lang="sk-SK" sz="2400" dirty="0" smtClean="0"/>
          </a:p>
          <a:p>
            <a:pPr lvl="1"/>
            <a:endParaRPr lang="sk-SK" sz="18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2581066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Indexovaná databáza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rmAutofit/>
          </a:bodyPr>
          <a:lstStyle/>
          <a:p>
            <a:r>
              <a:rPr lang="sk-SK" sz="2400" dirty="0"/>
              <a:t>Efektívne vyhľadávanie v </a:t>
            </a:r>
            <a:r>
              <a:rPr lang="sk-SK" sz="2400" dirty="0" err="1"/>
              <a:t>otagovanej</a:t>
            </a:r>
            <a:r>
              <a:rPr lang="sk-SK" sz="2400" dirty="0"/>
              <a:t> </a:t>
            </a:r>
            <a:r>
              <a:rPr lang="sk-SK" sz="2400" dirty="0" smtClean="0"/>
              <a:t>histórií</a:t>
            </a:r>
          </a:p>
          <a:p>
            <a:endParaRPr lang="sk-SK" sz="2400" dirty="0"/>
          </a:p>
          <a:p>
            <a:r>
              <a:rPr lang="sk-SK" sz="2400" dirty="0" smtClean="0"/>
              <a:t>Obmedzenie pamäťovej kapacity úložiska</a:t>
            </a:r>
          </a:p>
          <a:p>
            <a:endParaRPr lang="sk-SK" sz="2400" dirty="0"/>
          </a:p>
          <a:p>
            <a:r>
              <a:rPr lang="sk-SK" sz="2400" dirty="0" smtClean="0"/>
              <a:t>Bleskové spracovanie dopytov</a:t>
            </a:r>
          </a:p>
          <a:p>
            <a:pPr lvl="1"/>
            <a:r>
              <a:rPr lang="sk-SK" sz="2000" dirty="0" smtClean="0"/>
              <a:t>Najrelevantnejšie </a:t>
            </a:r>
            <a:r>
              <a:rPr lang="sk-SK" sz="2000" dirty="0" err="1" smtClean="0"/>
              <a:t>tagy</a:t>
            </a:r>
            <a:r>
              <a:rPr lang="sk-SK" sz="2000" dirty="0" smtClean="0"/>
              <a:t> pre danú URL/doménu/</a:t>
            </a:r>
            <a:r>
              <a:rPr lang="sk-SK" sz="2000" dirty="0" err="1" smtClean="0"/>
              <a:t>subdoménu</a:t>
            </a:r>
            <a:endParaRPr lang="sk-SK" sz="2000" dirty="0" smtClean="0"/>
          </a:p>
          <a:p>
            <a:pPr lvl="1"/>
            <a:r>
              <a:rPr lang="sk-SK" sz="2000" dirty="0" smtClean="0"/>
              <a:t>Prvých 10 najrelevantnejších URL pre dané kľúčové slová</a:t>
            </a:r>
          </a:p>
          <a:p>
            <a:pPr lvl="1"/>
            <a:r>
              <a:rPr lang="sk-SK" sz="2000" dirty="0" smtClean="0"/>
              <a:t>...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3658298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Indexov</a:t>
            </a:r>
            <a:r>
              <a:rPr lang="sk-SK" dirty="0" smtClean="0"/>
              <a:t>anie modelu používateľa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5" y="1807361"/>
                <a:ext cx="8208908" cy="4501959"/>
              </a:xfrm>
            </p:spPr>
            <p:txBody>
              <a:bodyPr>
                <a:noAutofit/>
              </a:bodyPr>
              <a:lstStyle/>
              <a:p>
                <a:r>
                  <a:rPr lang="sk-SK" sz="2400" b="1" dirty="0" smtClean="0"/>
                  <a:t>Strom používateľových záujmov </a:t>
                </a:r>
                <a:r>
                  <a:rPr lang="sk-SK" sz="2400" dirty="0" smtClean="0"/>
                  <a:t>(modifikovaný </a:t>
                </a:r>
                <a:r>
                  <a:rPr lang="sk-SK" sz="2400" dirty="0"/>
                  <a:t>koreňový strom </a:t>
                </a:r>
                <a:r>
                  <a:rPr lang="sk-SK" sz="2400" dirty="0" err="1" smtClean="0"/>
                  <a:t>tagov</a:t>
                </a:r>
                <a:r>
                  <a:rPr lang="sk-SK" sz="2400" dirty="0" smtClean="0"/>
                  <a:t>, Patríciin </a:t>
                </a:r>
                <a:r>
                  <a:rPr lang="sk-SK" sz="2400" dirty="0"/>
                  <a:t>písmenkový strom</a:t>
                </a:r>
                <a:r>
                  <a:rPr lang="sk-SK" sz="2400" dirty="0" smtClean="0"/>
                  <a:t>)</a:t>
                </a:r>
              </a:p>
              <a:p>
                <a:pPr lvl="1"/>
                <a:r>
                  <a:rPr lang="sk-SK" sz="2000" dirty="0"/>
                  <a:t>Vyhľadanie </a:t>
                </a:r>
                <a:r>
                  <a:rPr lang="sk-SK" sz="2000" dirty="0" err="1"/>
                  <a:t>tagu</a:t>
                </a:r>
                <a:r>
                  <a:rPr lang="sk-SK" sz="2000" dirty="0"/>
                  <a:t> </a:t>
                </a:r>
                <a14:m>
                  <m:oMath xmlns:m="http://schemas.openxmlformats.org/officeDocument/2006/math">
                    <m:r>
                      <a:rPr lang="sk-SK" sz="2000" i="1">
                        <a:latin typeface="Cambria Math"/>
                      </a:rPr>
                      <m:t>𝑂</m:t>
                    </m:r>
                    <m:r>
                      <a:rPr lang="sk-SK" sz="2000" i="1">
                        <a:latin typeface="Cambria Math"/>
                      </a:rPr>
                      <m:t>(</m:t>
                    </m:r>
                    <m:r>
                      <a:rPr lang="sk-SK" sz="2000" i="1">
                        <a:latin typeface="Cambria Math"/>
                      </a:rPr>
                      <m:t>𝑚</m:t>
                    </m:r>
                    <m:r>
                      <a:rPr lang="sk-SK" sz="2000" i="1">
                        <a:latin typeface="Cambria Math"/>
                      </a:rPr>
                      <m:t>)</m:t>
                    </m:r>
                  </m:oMath>
                </a14:m>
                <a:endParaRPr lang="sk-SK" sz="2000" dirty="0"/>
              </a:p>
              <a:p>
                <a:pPr lvl="1"/>
                <a:r>
                  <a:rPr lang="sk-SK" sz="2000" dirty="0" smtClean="0"/>
                  <a:t>Usporiadaný </a:t>
                </a:r>
                <a:r>
                  <a:rPr lang="sk-SK" sz="2000" dirty="0"/>
                  <a:t>zoznam </a:t>
                </a:r>
                <a:r>
                  <a:rPr lang="sk-SK" sz="2000" dirty="0" err="1"/>
                  <a:t>tagov</a:t>
                </a:r>
                <a:r>
                  <a:rPr lang="sk-SK" sz="2000" dirty="0" smtClean="0"/>
                  <a:t> </a:t>
                </a:r>
                <a14:m>
                  <m:oMath xmlns:m="http://schemas.openxmlformats.org/officeDocument/2006/math">
                    <m:r>
                      <a:rPr lang="sk-SK" sz="2000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sk-SK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000" i="1">
                            <a:latin typeface="Cambria Math"/>
                          </a:rPr>
                          <m:t>𝑛</m:t>
                        </m:r>
                        <m:r>
                          <a:rPr lang="sk-SK" sz="200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sk-SK" sz="20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func>
                          <m:func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k-SK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k-SK" sz="200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k-SK" sz="20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d>
                              <m:dPr>
                                <m:ctrlPr>
                                  <a:rPr lang="sk-SK" sz="20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sk-SK" sz="20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sk-SK" sz="2000" b="0" i="1" smtClean="0">
                                    <a:latin typeface="Cambria Math"/>
                                    <a:ea typeface="Cambria Math"/>
                                  </a:rPr>
                                  <m:t>×</m:t>
                                </m:r>
                                <m:r>
                                  <a:rPr lang="sk-SK" sz="2000" b="0" i="1" smtClean="0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sk-SK" sz="2000" dirty="0"/>
              </a:p>
              <a:p>
                <a:pPr lvl="1"/>
                <a:r>
                  <a:rPr lang="sk-SK" sz="2000" dirty="0"/>
                  <a:t>Prvých k </a:t>
                </a:r>
                <a:r>
                  <a:rPr lang="sk-SK" sz="2000" dirty="0" err="1"/>
                  <a:t>tagov</a:t>
                </a:r>
                <a:r>
                  <a:rPr lang="sk-SK" sz="2000" dirty="0"/>
                  <a:t> podľa relevancie </a:t>
                </a:r>
                <a14:m>
                  <m:oMath xmlns:m="http://schemas.openxmlformats.org/officeDocument/2006/math">
                    <m:r>
                      <a:rPr lang="sk-SK" sz="2000" i="1">
                        <a:latin typeface="Cambria Math"/>
                      </a:rPr>
                      <m:t>𝑂</m:t>
                    </m:r>
                    <m:r>
                      <a:rPr lang="sk-SK" sz="2000" i="1">
                        <a:latin typeface="Cambria Math"/>
                      </a:rPr>
                      <m:t>(</m:t>
                    </m:r>
                    <m:r>
                      <a:rPr lang="sk-SK" sz="2000" i="1">
                        <a:latin typeface="Cambria Math"/>
                      </a:rPr>
                      <m:t>𝑚</m:t>
                    </m:r>
                    <m:r>
                      <a:rPr lang="sk-SK" sz="2000" i="1">
                        <a:latin typeface="Cambria Math"/>
                      </a:rPr>
                      <m:t>×</m:t>
                    </m:r>
                    <m:d>
                      <m:dPr>
                        <m:begChr m:val="|"/>
                        <m:endChr m:val="|"/>
                        <m:ctrlPr>
                          <a:rPr lang="sk-SK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0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sk-SK" sz="2000" i="1">
                        <a:latin typeface="Cambria Math"/>
                      </a:rPr>
                      <m:t>×</m:t>
                    </m:r>
                    <m:r>
                      <a:rPr lang="sk-SK" sz="2000" i="1">
                        <a:latin typeface="Cambria Math"/>
                      </a:rPr>
                      <m:t>𝑘</m:t>
                    </m:r>
                    <m:r>
                      <a:rPr lang="sk-SK" sz="2000" i="1">
                        <a:latin typeface="Cambria Math"/>
                      </a:rPr>
                      <m:t>×</m:t>
                    </m:r>
                    <m:func>
                      <m:funcPr>
                        <m:ctrlPr>
                          <a:rPr lang="sk-SK" sz="20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k-SK" sz="20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k-SK" sz="2000" i="1">
                            <a:latin typeface="Cambria Math"/>
                          </a:rPr>
                          <m:t>(</m:t>
                        </m:r>
                        <m:r>
                          <a:rPr lang="sk-SK" sz="2000" i="1">
                            <a:latin typeface="Cambria Math"/>
                          </a:rPr>
                          <m:t>𝑚</m:t>
                        </m:r>
                        <m:r>
                          <a:rPr lang="sk-SK" sz="2000" i="1">
                            <a:latin typeface="Cambria Math"/>
                          </a:rPr>
                          <m:t>×|</m:t>
                        </m:r>
                        <m:r>
                          <a:rPr lang="sk-SK" sz="2000" i="1">
                            <a:latin typeface="Cambria Math"/>
                          </a:rPr>
                          <m:t>𝐴</m:t>
                        </m:r>
                        <m:r>
                          <a:rPr lang="sk-SK" sz="2000" i="1">
                            <a:latin typeface="Cambria Math"/>
                          </a:rPr>
                          <m:t>|×</m:t>
                        </m:r>
                        <m:r>
                          <a:rPr lang="sk-SK" sz="2000" i="1">
                            <a:latin typeface="Cambria Math"/>
                          </a:rPr>
                          <m:t>𝑘</m:t>
                        </m:r>
                        <m:r>
                          <a:rPr lang="sk-SK" sz="2000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sk-SK" sz="2000" i="1">
                        <a:latin typeface="Cambria Math"/>
                      </a:rPr>
                      <m:t>)</m:t>
                    </m:r>
                  </m:oMath>
                </a14:m>
                <a:endParaRPr lang="sk-SK" sz="2000" dirty="0"/>
              </a:p>
              <a:p>
                <a:endParaRPr lang="sk-SK" sz="2400" dirty="0"/>
              </a:p>
              <a:p>
                <a:r>
                  <a:rPr lang="sk-SK" sz="2400" b="1" dirty="0" smtClean="0"/>
                  <a:t>Doménový strom záujmov </a:t>
                </a:r>
                <a:r>
                  <a:rPr lang="sk-SK" sz="2400" dirty="0" smtClean="0"/>
                  <a:t>(modifikovaný </a:t>
                </a:r>
                <a:r>
                  <a:rPr lang="sk-SK" sz="2400" dirty="0"/>
                  <a:t>všeobecný sufixový strom URL </a:t>
                </a:r>
                <a:r>
                  <a:rPr lang="sk-SK" sz="2400" dirty="0" smtClean="0"/>
                  <a:t>adries)</a:t>
                </a:r>
              </a:p>
              <a:p>
                <a:pPr lvl="1"/>
                <a:r>
                  <a:rPr lang="sk-SK" sz="2000" dirty="0" smtClean="0"/>
                  <a:t>Skoro </a:t>
                </a:r>
                <a:r>
                  <a:rPr lang="sk-SK" sz="2000" dirty="0" err="1" smtClean="0"/>
                  <a:t>fultextové</a:t>
                </a:r>
                <a:r>
                  <a:rPr lang="sk-SK" sz="2000" dirty="0" smtClean="0"/>
                  <a:t> </a:t>
                </a:r>
                <a:r>
                  <a:rPr lang="sk-SK" sz="2000" dirty="0"/>
                  <a:t>vyhľadávanie URL </a:t>
                </a:r>
                <a14:m>
                  <m:oMath xmlns:m="http://schemas.openxmlformats.org/officeDocument/2006/math">
                    <m:r>
                      <a:rPr lang="sk-SK" sz="2000" i="1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sk-SK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000" i="1">
                            <a:latin typeface="Cambria Math"/>
                          </a:rPr>
                          <m:t>𝑚</m:t>
                        </m:r>
                      </m:e>
                    </m:d>
                  </m:oMath>
                </a14:m>
                <a:endParaRPr lang="sk-SK" sz="2000" dirty="0"/>
              </a:p>
              <a:p>
                <a:pPr lvl="1"/>
                <a:r>
                  <a:rPr lang="sk-SK" sz="2000" dirty="0"/>
                  <a:t>Pre daný </a:t>
                </a:r>
                <a:r>
                  <a:rPr lang="sk-SK" sz="2000" dirty="0" err="1"/>
                  <a:t>regex</a:t>
                </a:r>
                <a:r>
                  <a:rPr lang="sk-SK" sz="2000" dirty="0"/>
                  <a:t> viem prvých k </a:t>
                </a:r>
                <a:r>
                  <a:rPr lang="sk-SK" sz="2000" dirty="0" err="1"/>
                  <a:t>tagov</a:t>
                </a:r>
                <a:r>
                  <a:rPr lang="sk-SK" sz="2000" dirty="0" smtClean="0"/>
                  <a:t> v </a:t>
                </a:r>
                <a14:m>
                  <m:oMath xmlns:m="http://schemas.openxmlformats.org/officeDocument/2006/math">
                    <m:r>
                      <a:rPr lang="sk-SK" sz="2000" i="1">
                        <a:latin typeface="Cambria Math"/>
                      </a:rPr>
                      <m:t>𝑂</m:t>
                    </m:r>
                    <m:r>
                      <a:rPr lang="sk-SK" sz="2000" i="1">
                        <a:latin typeface="Cambria Math"/>
                      </a:rPr>
                      <m:t>(</m:t>
                    </m:r>
                    <m:r>
                      <a:rPr lang="sk-SK" sz="2000" i="1">
                        <a:latin typeface="Cambria Math"/>
                      </a:rPr>
                      <m:t>𝑚</m:t>
                    </m:r>
                    <m:r>
                      <a:rPr lang="sk-SK" sz="2000" i="1">
                        <a:latin typeface="Cambria Math"/>
                      </a:rPr>
                      <m:t>×</m:t>
                    </m:r>
                    <m:d>
                      <m:dPr>
                        <m:begChr m:val="|"/>
                        <m:endChr m:val="|"/>
                        <m:ctrlPr>
                          <a:rPr lang="sk-SK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000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sk-SK" sz="2000" i="1">
                        <a:latin typeface="Cambria Math"/>
                      </a:rPr>
                      <m:t>×</m:t>
                    </m:r>
                    <m:r>
                      <a:rPr lang="sk-SK" sz="2000" i="1">
                        <a:latin typeface="Cambria Math"/>
                      </a:rPr>
                      <m:t>𝑘</m:t>
                    </m:r>
                    <m:r>
                      <a:rPr lang="sk-SK" sz="2000" i="1">
                        <a:latin typeface="Cambria Math"/>
                      </a:rPr>
                      <m:t>×</m:t>
                    </m:r>
                    <m:func>
                      <m:funcPr>
                        <m:ctrlPr>
                          <a:rPr lang="sk-SK" sz="20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k-SK" sz="20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k-SK" sz="2000" i="1">
                            <a:latin typeface="Cambria Math"/>
                          </a:rPr>
                          <m:t>(</m:t>
                        </m:r>
                        <m:r>
                          <a:rPr lang="sk-SK" sz="2000" i="1">
                            <a:latin typeface="Cambria Math"/>
                          </a:rPr>
                          <m:t>𝑚</m:t>
                        </m:r>
                        <m:r>
                          <a:rPr lang="sk-SK" sz="2000" i="1">
                            <a:latin typeface="Cambria Math"/>
                          </a:rPr>
                          <m:t>×|</m:t>
                        </m:r>
                        <m:r>
                          <a:rPr lang="sk-SK" sz="2000" i="1">
                            <a:latin typeface="Cambria Math"/>
                          </a:rPr>
                          <m:t>𝐴</m:t>
                        </m:r>
                        <m:r>
                          <a:rPr lang="sk-SK" sz="2000" i="1">
                            <a:latin typeface="Cambria Math"/>
                          </a:rPr>
                          <m:t>|×</m:t>
                        </m:r>
                        <m:r>
                          <a:rPr lang="sk-SK" sz="2000" i="1">
                            <a:latin typeface="Cambria Math"/>
                          </a:rPr>
                          <m:t>𝑘</m:t>
                        </m:r>
                        <m:r>
                          <a:rPr lang="sk-SK" sz="2000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sk-SK" sz="2000" i="1">
                        <a:latin typeface="Cambria Math"/>
                      </a:rPr>
                      <m:t>)</m:t>
                    </m:r>
                  </m:oMath>
                </a14:m>
                <a:endParaRPr lang="sk-SK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5" y="1807361"/>
                <a:ext cx="8208908" cy="4501959"/>
              </a:xfrm>
              <a:blipFill rotWithShape="1">
                <a:blip r:embed="rId2"/>
                <a:stretch>
                  <a:fillRect l="-1040" t="-947" b="-162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7644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675724"/>
            <a:ext cx="8208908" cy="924475"/>
          </a:xfrm>
        </p:spPr>
        <p:txBody>
          <a:bodyPr/>
          <a:lstStyle/>
          <a:p>
            <a:r>
              <a:rPr lang="sk-SK" dirty="0" smtClean="0"/>
              <a:t>Doménový strom záujmov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807361"/>
            <a:ext cx="8208908" cy="4501959"/>
          </a:xfrm>
        </p:spPr>
        <p:txBody>
          <a:bodyPr>
            <a:noAutofit/>
          </a:bodyPr>
          <a:lstStyle/>
          <a:p>
            <a:r>
              <a:rPr lang="sk-SK" sz="2400" dirty="0" smtClean="0"/>
              <a:t>Globálne záujmy používateľa</a:t>
            </a:r>
          </a:p>
          <a:p>
            <a:endParaRPr lang="sk-SK" sz="2400" dirty="0" smtClean="0"/>
          </a:p>
          <a:p>
            <a:r>
              <a:rPr lang="sk-SK" sz="2400" b="1" dirty="0" smtClean="0"/>
              <a:t>Lokálne</a:t>
            </a:r>
            <a:r>
              <a:rPr lang="sk-SK" sz="2400" dirty="0" smtClean="0"/>
              <a:t> </a:t>
            </a:r>
            <a:r>
              <a:rPr lang="sk-SK" sz="2400" dirty="0" smtClean="0"/>
              <a:t>záujmy používateľa</a:t>
            </a:r>
          </a:p>
          <a:p>
            <a:endParaRPr lang="sk-SK" sz="2400" dirty="0" smtClean="0"/>
          </a:p>
          <a:p>
            <a:r>
              <a:rPr lang="sk-SK" sz="2400" dirty="0" err="1" smtClean="0"/>
              <a:t>Tagy</a:t>
            </a:r>
            <a:r>
              <a:rPr lang="sk-SK" sz="2400" dirty="0" smtClean="0"/>
              <a:t> pre danú </a:t>
            </a:r>
            <a:r>
              <a:rPr lang="sk-SK" sz="2400" dirty="0" smtClean="0"/>
              <a:t>URL adresu</a:t>
            </a:r>
          </a:p>
          <a:p>
            <a:endParaRPr lang="sk-SK" sz="2400" dirty="0"/>
          </a:p>
          <a:p>
            <a:r>
              <a:rPr lang="sk-SK" sz="2400" dirty="0" smtClean="0"/>
              <a:t>URL adresy pre daný </a:t>
            </a:r>
            <a:r>
              <a:rPr lang="sk-SK" sz="2400" dirty="0" err="1" smtClean="0"/>
              <a:t>tag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259697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časovej zložitosti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14076615"/>
                  </p:ext>
                </p:extLst>
              </p:nvPr>
            </p:nvGraphicFramePr>
            <p:xfrm>
              <a:off x="395536" y="2564904"/>
              <a:ext cx="8352928" cy="2664296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1344963"/>
                    <a:gridCol w="1724935"/>
                    <a:gridCol w="1666759"/>
                    <a:gridCol w="1658255"/>
                    <a:gridCol w="1958016"/>
                  </a:tblGrid>
                  <a:tr h="100128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 </a:t>
                          </a:r>
                          <a:endParaRPr lang="sk-SK" sz="18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Insertion</a:t>
                          </a:r>
                          <a:endParaRPr lang="sk-SK" sz="18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Deletion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Retrieval by term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Retrieval of </a:t>
                          </a:r>
                          <a:r>
                            <a:rPr lang="x-none" sz="1600">
                              <a:effectLst/>
                            </a:rPr>
                            <a:t>k</a:t>
                          </a:r>
                          <a:r>
                            <a:rPr lang="en-GB" sz="1800">
                              <a:effectLst/>
                            </a:rPr>
                            <a:t> topmost items by relevancy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6007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Our indexer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sk-SK" sz="18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𝑘</m:t>
                                    </m:r>
                                    <m:r>
                                      <a:rPr lang="en-GB" sz="1800">
                                        <a:effectLst/>
                                      </a:rPr>
                                      <m:t>×</m:t>
                                    </m:r>
                                    <m:func>
                                      <m:funcPr>
                                        <m:ctrlPr>
                                          <a:rPr lang="sk-SK" sz="1800">
                                            <a:effectLst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r>
                                          <a:rPr lang="en-GB" sz="1800">
                                            <a:effectLst/>
                                          </a:rPr>
                                          <m:t>(</m:t>
                                        </m:r>
                                        <m:r>
                                          <a:rPr lang="en-GB" sz="1800">
                                            <a:effectLst/>
                                          </a:rPr>
                                          <m:t>𝑘</m:t>
                                        </m:r>
                                        <m:r>
                                          <a:rPr lang="en-GB" sz="1800">
                                            <a:effectLst/>
                                          </a:rPr>
                                          <m:t>)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46146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Hash table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𝑛</m:t>
                                    </m:r>
                                    <m:r>
                                      <a:rPr lang="en-GB" sz="1800">
                                        <a:effectLst/>
                                      </a:rPr>
                                      <m:t>×</m:t>
                                    </m:r>
                                    <m:func>
                                      <m:funcPr>
                                        <m:ctrlPr>
                                          <a:rPr lang="sk-SK" sz="1800">
                                            <a:effectLst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6007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Red-black tree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sk-SK" sz="1800">
                                            <a:effectLst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m</m:t>
                                            </m:r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×</m:t>
                                            </m:r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  <m:r>
                                      <a:rPr lang="en-GB" sz="1800">
                                        <a:effectLst/>
                                      </a:rPr>
                                      <m:t>×</m:t>
                                    </m:r>
                                    <m:func>
                                      <m:funcPr>
                                        <m:ctrlPr>
                                          <a:rPr lang="sk-SK" sz="1800">
                                            <a:effectLst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𝑚</m:t>
                                    </m:r>
                                    <m:r>
                                      <a:rPr lang="en-GB" sz="1800">
                                        <a:effectLst/>
                                      </a:rPr>
                                      <m:t>×</m:t>
                                    </m:r>
                                    <m:func>
                                      <m:funcPr>
                                        <m:ctrlPr>
                                          <a:rPr lang="sk-SK" sz="1800">
                                            <a:effectLst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d>
                                          <m:d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𝑛</m:t>
                                            </m:r>
                                          </m:e>
                                        </m:d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>
                                    <a:effectLst/>
                                  </a:rPr>
                                  <m:t>𝑂</m:t>
                                </m:r>
                                <m:d>
                                  <m:dPr>
                                    <m:ctrlPr>
                                      <a:rPr lang="sk-SK" sz="1800">
                                        <a:effectLst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800">
                                        <a:effectLst/>
                                      </a:rPr>
                                      <m:t>𝑛</m:t>
                                    </m:r>
                                    <m:r>
                                      <a:rPr lang="en-GB" sz="1800">
                                        <a:effectLst/>
                                      </a:rPr>
                                      <m:t>×</m:t>
                                    </m:r>
                                    <m:func>
                                      <m:funcPr>
                                        <m:ctrlPr>
                                          <a:rPr lang="sk-SK" sz="1800">
                                            <a:effectLst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sk-SK" sz="1800">
                                                <a:effectLst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GB" sz="1800">
                                                <a:effectLst/>
                                              </a:rPr>
                                              <m:t>log</m:t>
                                            </m:r>
                                          </m:e>
                                          <m:sub>
                                            <m:r>
                                              <a:rPr lang="en-GB" sz="1800">
                                                <a:effectLst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r>
                                          <a:rPr lang="en-GB" sz="1800">
                                            <a:effectLst/>
                                          </a:rPr>
                                          <m:t>(</m:t>
                                        </m:r>
                                        <m:r>
                                          <a:rPr lang="en-GB" sz="1800">
                                            <a:effectLst/>
                                          </a:rPr>
                                          <m:t>𝑛</m:t>
                                        </m:r>
                                        <m:r>
                                          <a:rPr lang="en-GB" sz="1800">
                                            <a:effectLst/>
                                          </a:rPr>
                                          <m:t>)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sk-SK" sz="18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14076615"/>
                  </p:ext>
                </p:extLst>
              </p:nvPr>
            </p:nvGraphicFramePr>
            <p:xfrm>
              <a:off x="395536" y="2564904"/>
              <a:ext cx="8352928" cy="2664296"/>
            </p:xfrm>
            <a:graphic>
              <a:graphicData uri="http://schemas.openxmlformats.org/drawingml/2006/table">
                <a:tbl>
                  <a:tblPr>
                    <a:tableStyleId>{775DCB02-9BB8-47FD-8907-85C794F793BA}</a:tableStyleId>
                  </a:tblPr>
                  <a:tblGrid>
                    <a:gridCol w="1344963"/>
                    <a:gridCol w="1724935"/>
                    <a:gridCol w="1666759"/>
                    <a:gridCol w="1658255"/>
                    <a:gridCol w="1958016"/>
                  </a:tblGrid>
                  <a:tr h="100128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 </a:t>
                          </a:r>
                          <a:endParaRPr lang="sk-SK" sz="18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 dirty="0">
                              <a:effectLst/>
                            </a:rPr>
                            <a:t>Insertion</a:t>
                          </a:r>
                          <a:endParaRPr lang="sk-SK" sz="1800" dirty="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Deletion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Retrieval by term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Retrieval of </a:t>
                          </a:r>
                          <a:r>
                            <a:rPr lang="x-none" sz="1600">
                              <a:effectLst/>
                            </a:rPr>
                            <a:t>k</a:t>
                          </a:r>
                          <a:r>
                            <a:rPr lang="en-GB" sz="1800">
                              <a:effectLst/>
                            </a:rPr>
                            <a:t> topmost items by relevancy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6007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Our indexer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blipFill rotWithShape="1">
                          <a:blip r:embed="rId2"/>
                          <a:stretch>
                            <a:fillRect l="-80565" t="-178788" r="-308481" b="-19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blipFill rotWithShape="1">
                          <a:blip r:embed="rId2"/>
                          <a:stretch>
                            <a:fillRect l="-187179" t="-178788" r="-219780" b="-19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blipFill rotWithShape="1">
                          <a:blip r:embed="rId2"/>
                          <a:stretch>
                            <a:fillRect l="-288235" t="-178788" r="-120588" b="-19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2"/>
                          <a:stretch>
                            <a:fillRect l="-328972" t="-178788" r="-2181" b="-190909"/>
                          </a:stretch>
                        </a:blipFill>
                      </a:tcPr>
                    </a:tc>
                  </a:tr>
                  <a:tr h="46146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Hash table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blipFill rotWithShape="1">
                          <a:blip r:embed="rId2"/>
                          <a:stretch>
                            <a:fillRect l="-80565" t="-368000" r="-308481" b="-1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blipFill rotWithShape="1">
                          <a:blip r:embed="rId2"/>
                          <a:stretch>
                            <a:fillRect l="-187179" t="-368000" r="-219780" b="-1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blipFill rotWithShape="1">
                          <a:blip r:embed="rId2"/>
                          <a:stretch>
                            <a:fillRect l="-288235" t="-368000" r="-120588" b="-1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2"/>
                          <a:stretch>
                            <a:fillRect l="-328972" t="-368000" r="-2181" b="-152000"/>
                          </a:stretch>
                        </a:blipFill>
                      </a:tcPr>
                    </a:tc>
                  </a:tr>
                  <a:tr h="600771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1800">
                              <a:effectLst/>
                            </a:rPr>
                            <a:t>Red-black tree</a:t>
                          </a:r>
                          <a:endParaRPr lang="sk-SK" sz="1800">
                            <a:effectLst/>
                            <a:latin typeface="Times New Roman"/>
                            <a:ea typeface="Times New Roman"/>
                          </a:endParaRPr>
                        </a:p>
                      </a:txBody>
                      <a:tcPr marL="44450" marR="44450" marT="0" marB="0">
                        <a:lnL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80565" t="-354545" r="-308481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87179" t="-354545" r="-219780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88235" t="-354545" r="-120588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k-SK"/>
                        </a:p>
                      </a:txBody>
                      <a:tcPr marL="44450" marR="44450" marT="0" marB="0">
                        <a:lnR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38100" cap="flat" cmpd="sng" algn="ctr">
                          <a:solidFill>
                            <a:schemeClr val="accent4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28972" t="-354545" r="-2181" b="-151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86801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554</Words>
  <Application>Microsoft Office PowerPoint</Application>
  <PresentationFormat>On-screen Show (4:3)</PresentationFormat>
  <Paragraphs>161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Decentralizované modelovanie používateľa a personalizácia</vt:lpstr>
      <vt:lpstr>Od servera k človeku</vt:lpstr>
      <vt:lpstr>Model používateľa</vt:lpstr>
      <vt:lpstr>Modelovanie používateľa</vt:lpstr>
      <vt:lpstr>Tagovanie</vt:lpstr>
      <vt:lpstr>Indexovaná databáza</vt:lpstr>
      <vt:lpstr>Indexovanie modelu používateľa</vt:lpstr>
      <vt:lpstr>Doménový strom záujmov</vt:lpstr>
      <vt:lpstr>Analýza časovej zložitosti</vt:lpstr>
      <vt:lpstr>Analýza časovej zložitosti</vt:lpstr>
      <vt:lpstr>Personalizačné rozšírenia</vt:lpstr>
      <vt:lpstr>Vyhľadávanie na webe</vt:lpstr>
      <vt:lpstr>Živá ukážka</vt:lpstr>
      <vt:lpstr>Vyhodnotenie</vt:lpstr>
      <vt:lpstr>Budúcnosť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FerroMrkva</dc:creator>
  <cp:lastModifiedBy>FerroMrkva</cp:lastModifiedBy>
  <cp:revision>17</cp:revision>
  <dcterms:created xsi:type="dcterms:W3CDTF">2012-04-04T06:30:11Z</dcterms:created>
  <dcterms:modified xsi:type="dcterms:W3CDTF">2012-04-04T09:12:46Z</dcterms:modified>
</cp:coreProperties>
</file>