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60" r:id="rId9"/>
    <p:sldId id="281" r:id="rId10"/>
    <p:sldId id="261" r:id="rId11"/>
    <p:sldId id="282" r:id="rId12"/>
    <p:sldId id="264" r:id="rId13"/>
    <p:sldId id="262" r:id="rId14"/>
    <p:sldId id="263" r:id="rId15"/>
    <p:sldId id="266" r:id="rId16"/>
    <p:sldId id="267" r:id="rId17"/>
    <p:sldId id="268" r:id="rId18"/>
    <p:sldId id="269" r:id="rId19"/>
    <p:sldId id="272" r:id="rId20"/>
    <p:sldId id="273" r:id="rId21"/>
    <p:sldId id="283" r:id="rId22"/>
    <p:sldId id="285" r:id="rId23"/>
    <p:sldId id="284" r:id="rId24"/>
    <p:sldId id="274" r:id="rId25"/>
    <p:sldId id="258" r:id="rId26"/>
    <p:sldId id="286" r:id="rId27"/>
    <p:sldId id="287" r:id="rId28"/>
    <p:sldId id="288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797-BB5C-4BDF-8B41-4DEAB754977A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D654-D83F-4E31-BB14-C7800CD65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8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797-BB5C-4BDF-8B41-4DEAB754977A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D654-D83F-4E31-BB14-C7800CD65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797-BB5C-4BDF-8B41-4DEAB754977A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D654-D83F-4E31-BB14-C7800CD65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1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797-BB5C-4BDF-8B41-4DEAB754977A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D654-D83F-4E31-BB14-C7800CD65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6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797-BB5C-4BDF-8B41-4DEAB754977A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D654-D83F-4E31-BB14-C7800CD65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9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797-BB5C-4BDF-8B41-4DEAB754977A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D654-D83F-4E31-BB14-C7800CD65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1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797-BB5C-4BDF-8B41-4DEAB754977A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D654-D83F-4E31-BB14-C7800CD65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10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797-BB5C-4BDF-8B41-4DEAB754977A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D654-D83F-4E31-BB14-C7800CD65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90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797-BB5C-4BDF-8B41-4DEAB754977A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D654-D83F-4E31-BB14-C7800CD65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39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797-BB5C-4BDF-8B41-4DEAB754977A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D654-D83F-4E31-BB14-C7800CD65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7797-BB5C-4BDF-8B41-4DEAB754977A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D654-D83F-4E31-BB14-C7800CD65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6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7797-BB5C-4BDF-8B41-4DEAB754977A}" type="datetimeFigureOut">
              <a:rPr lang="en-GB" smtClean="0"/>
              <a:t>27/10/2014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D654-D83F-4E31-BB14-C7800CD65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3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Umelé neurónové siete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Márius Šajgalík</a:t>
            </a:r>
            <a:endParaRPr lang="en-GB" dirty="0"/>
          </a:p>
        </p:txBody>
      </p:sp>
      <p:pic>
        <p:nvPicPr>
          <p:cNvPr id="4" name="Picture 2" descr="Fullcolor ligh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86" y="4278265"/>
            <a:ext cx="3015427" cy="9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5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Problémy neurónovej siete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Učenie s </a:t>
            </a:r>
            <a:r>
              <a:rPr lang="sk-SK" dirty="0" smtClean="0"/>
              <a:t>učiteľom</a:t>
            </a:r>
          </a:p>
          <a:p>
            <a:r>
              <a:rPr lang="sk-SK" dirty="0" smtClean="0"/>
              <a:t>Čierna skrinka – nevieme, čo sa učí skrytá vrstva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63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Autoencoder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Naučme sa modelovať vstup</a:t>
            </a:r>
            <a:endParaRPr lang="en-GB" dirty="0"/>
          </a:p>
        </p:txBody>
      </p:sp>
      <p:pic>
        <p:nvPicPr>
          <p:cNvPr id="7172" name="Picture 4" descr="Autoencoder6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87071"/>
            <a:ext cx="38100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9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Restricted</a:t>
            </a:r>
            <a:r>
              <a:rPr lang="sk-SK" dirty="0" smtClean="0"/>
              <a:t> </a:t>
            </a:r>
            <a:r>
              <a:rPr lang="sk-SK" dirty="0" err="1" smtClean="0"/>
              <a:t>Boltzmann</a:t>
            </a:r>
            <a:r>
              <a:rPr lang="sk-SK" dirty="0" smtClean="0"/>
              <a:t> </a:t>
            </a:r>
            <a:r>
              <a:rPr lang="sk-SK" dirty="0" err="1" smtClean="0"/>
              <a:t>machine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789083" cy="4351338"/>
          </a:xfrm>
        </p:spPr>
        <p:txBody>
          <a:bodyPr/>
          <a:lstStyle/>
          <a:p>
            <a:r>
              <a:rPr lang="sk-SK" dirty="0" smtClean="0"/>
              <a:t>Viac pravdepodobnostne založené</a:t>
            </a:r>
          </a:p>
          <a:p>
            <a:r>
              <a:rPr lang="sk-SK" dirty="0" smtClean="0"/>
              <a:t>C</a:t>
            </a:r>
            <a:r>
              <a:rPr lang="en-GB" dirty="0" err="1" smtClean="0"/>
              <a:t>ontrastive</a:t>
            </a:r>
            <a:r>
              <a:rPr lang="en-GB" dirty="0" smtClean="0"/>
              <a:t> divergence</a:t>
            </a:r>
            <a:r>
              <a:rPr lang="sk-SK" dirty="0"/>
              <a:t> </a:t>
            </a:r>
            <a:r>
              <a:rPr lang="sk-SK" dirty="0" err="1" smtClean="0"/>
              <a:t>algorithm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Vypočítaj pravdepodobnosť </a:t>
            </a:r>
            <a:r>
              <a:rPr lang="sk-SK" dirty="0"/>
              <a:t>(sprav vzorku) </a:t>
            </a:r>
            <a:r>
              <a:rPr lang="sk-SK" dirty="0" smtClean="0"/>
              <a:t>skrytých neurónov</a:t>
            </a:r>
          </a:p>
          <a:p>
            <a:r>
              <a:rPr lang="sk-SK" dirty="0" smtClean="0"/>
              <a:t>Sprav vzorku viditeľných neurónov a na z toho opäť vzorku skrytých</a:t>
            </a:r>
            <a:endParaRPr lang="sk-SK" dirty="0"/>
          </a:p>
          <a:p>
            <a:endParaRPr lang="sk-SK" dirty="0" smtClean="0"/>
          </a:p>
        </p:txBody>
      </p:sp>
      <p:pic>
        <p:nvPicPr>
          <p:cNvPr id="8194" name="Picture 2" descr="http://upload.wikimedia.org/wikipedia/commons/thumb/e/e8/Restricted_Boltzmann_machine.svg/220px-Restricted_Boltzmann_machi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690689"/>
            <a:ext cx="2095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Delta w_{i,j} = \epsilon (vh^\mathsf{T} - v'h'^\mathsf{T}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92" y="5444067"/>
            <a:ext cx="3803816" cy="48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5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Hĺbkové učenie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Problém zanikajúceho a vybuchujúceho gradientu</a:t>
            </a:r>
          </a:p>
          <a:p>
            <a:r>
              <a:rPr lang="sk-SK" dirty="0" smtClean="0"/>
              <a:t>Pažravé učenie po vrstvách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519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Deep</a:t>
            </a:r>
            <a:r>
              <a:rPr lang="sk-SK" dirty="0" smtClean="0"/>
              <a:t> </a:t>
            </a:r>
            <a:r>
              <a:rPr lang="sk-SK" dirty="0" err="1" smtClean="0"/>
              <a:t>belief</a:t>
            </a:r>
            <a:r>
              <a:rPr lang="sk-SK" dirty="0" smtClean="0"/>
              <a:t> 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Navrstvené RBM</a:t>
            </a:r>
          </a:p>
          <a:p>
            <a:r>
              <a:rPr lang="sk-SK" dirty="0" err="1" smtClean="0"/>
              <a:t>Predtrénovanie</a:t>
            </a:r>
            <a:r>
              <a:rPr lang="sk-SK" dirty="0" smtClean="0"/>
              <a:t> po vrstvách</a:t>
            </a:r>
          </a:p>
          <a:p>
            <a:r>
              <a:rPr lang="sk-SK" dirty="0" smtClean="0"/>
              <a:t>Jemné dotrénovanie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94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Stacked</a:t>
            </a:r>
            <a:r>
              <a:rPr lang="sk-SK" dirty="0" smtClean="0"/>
              <a:t> </a:t>
            </a:r>
            <a:r>
              <a:rPr lang="sk-SK" dirty="0" err="1" smtClean="0"/>
              <a:t>autoencoder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Navrstvené </a:t>
            </a:r>
            <a:r>
              <a:rPr lang="sk-SK" dirty="0" err="1" smtClean="0"/>
              <a:t>autoencodere</a:t>
            </a:r>
            <a:endParaRPr lang="sk-SK" dirty="0"/>
          </a:p>
          <a:p>
            <a:r>
              <a:rPr lang="sk-SK" dirty="0" err="1"/>
              <a:t>Predtrénovanie</a:t>
            </a:r>
            <a:r>
              <a:rPr lang="sk-SK" dirty="0"/>
              <a:t> po vrstvách</a:t>
            </a:r>
          </a:p>
          <a:p>
            <a:r>
              <a:rPr lang="sk-SK" dirty="0"/>
              <a:t>Jemné </a:t>
            </a:r>
            <a:r>
              <a:rPr lang="sk-SK" dirty="0" smtClean="0"/>
              <a:t>dotrénovanie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64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Sparsity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Obmedzíme priemernú aktiváciu neurónov</a:t>
            </a:r>
          </a:p>
          <a:p>
            <a:r>
              <a:rPr lang="sk-SK" dirty="0" smtClean="0"/>
              <a:t>Prinútime </a:t>
            </a:r>
            <a:r>
              <a:rPr lang="sk-SK" dirty="0" err="1" smtClean="0"/>
              <a:t>neurónku</a:t>
            </a:r>
            <a:r>
              <a:rPr lang="sk-SK" dirty="0" smtClean="0"/>
              <a:t>, aby využívala menej neurónov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71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Dropout</a:t>
            </a:r>
            <a:r>
              <a:rPr lang="sk-SK" dirty="0" smtClean="0"/>
              <a:t>/</a:t>
            </a:r>
            <a:r>
              <a:rPr lang="sk-SK" dirty="0" err="1" smtClean="0"/>
              <a:t>dropconnect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Zavedieme pravdepodobnosť, že neurón vypadne</a:t>
            </a:r>
          </a:p>
          <a:p>
            <a:endParaRPr lang="sk-SK" dirty="0" smtClean="0"/>
          </a:p>
          <a:p>
            <a:r>
              <a:rPr lang="sk-SK" dirty="0" smtClean="0"/>
              <a:t>Rozšírenie </a:t>
            </a:r>
            <a:r>
              <a:rPr lang="sk-SK" dirty="0" err="1" smtClean="0"/>
              <a:t>dropconnect</a:t>
            </a:r>
            <a:r>
              <a:rPr lang="sk-SK" dirty="0" smtClean="0"/>
              <a:t> – niekedy vypadne spojenie (váha)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544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Výber aktivačnej funkcie je tiež dôležitý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Nielen </a:t>
            </a:r>
            <a:r>
              <a:rPr lang="sk-SK" dirty="0" err="1" smtClean="0"/>
              <a:t>sigmoid</a:t>
            </a:r>
            <a:endParaRPr lang="sk-SK" dirty="0" smtClean="0"/>
          </a:p>
          <a:p>
            <a:r>
              <a:rPr lang="sk-SK" dirty="0" err="1" smtClean="0"/>
              <a:t>Softmax</a:t>
            </a:r>
            <a:r>
              <a:rPr lang="sk-SK" dirty="0" smtClean="0"/>
              <a:t> – vhodný na klasifikáciu</a:t>
            </a:r>
          </a:p>
          <a:p>
            <a:pPr lvl="1"/>
            <a:r>
              <a:rPr lang="sk-SK" dirty="0" smtClean="0"/>
              <a:t>Súčet aktivácií všetkých neurónov vo vrstve je 1</a:t>
            </a:r>
          </a:p>
          <a:p>
            <a:pPr lvl="1"/>
            <a:r>
              <a:rPr lang="sk-SK" dirty="0" smtClean="0"/>
              <a:t>Transformácia aktivácií na pravdepodobnosti</a:t>
            </a:r>
          </a:p>
          <a:p>
            <a:pPr lvl="1"/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ReLU</a:t>
            </a:r>
            <a:r>
              <a:rPr lang="sk-SK" dirty="0" smtClean="0"/>
              <a:t> – menej je niekedy viac, alebo v jednoduchosti je krása</a:t>
            </a:r>
          </a:p>
          <a:p>
            <a:endParaRPr lang="en-GB" dirty="0"/>
          </a:p>
        </p:txBody>
      </p:sp>
      <p:pic>
        <p:nvPicPr>
          <p:cNvPr id="9220" name="Picture 4" descr="f(x) = \max(0, x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51" y="5583580"/>
            <a:ext cx="2764302" cy="4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\sigma(\mathbf{z})_j = \frac{e^{\mathbf{z}_j}}{\sum_{k=1}^K e^{\mathbf{z}_k}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62" y="3634100"/>
            <a:ext cx="2188480" cy="73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933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Návrh architektúry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súčasnosti sa ukazuje, že je veľmi dôležitý výber architektúry</a:t>
            </a:r>
          </a:p>
          <a:p>
            <a:r>
              <a:rPr lang="sk-SK" dirty="0" err="1" smtClean="0"/>
              <a:t>Neurónku</a:t>
            </a:r>
            <a:r>
              <a:rPr lang="sk-SK" dirty="0" smtClean="0"/>
              <a:t> treba vedieť poskladať – </a:t>
            </a:r>
            <a:r>
              <a:rPr lang="sk-SK" b="1" dirty="0" smtClean="0"/>
              <a:t>otvorený problém</a:t>
            </a:r>
          </a:p>
          <a:p>
            <a:r>
              <a:rPr lang="sk-SK" dirty="0" smtClean="0"/>
              <a:t>Nie všetky (populárne) </a:t>
            </a:r>
            <a:r>
              <a:rPr lang="sk-SK" dirty="0" err="1" smtClean="0"/>
              <a:t>neurónky</a:t>
            </a:r>
            <a:r>
              <a:rPr lang="sk-SK" dirty="0" smtClean="0"/>
              <a:t> sú hlboké!</a:t>
            </a:r>
          </a:p>
          <a:p>
            <a:endParaRPr lang="sk-SK" dirty="0"/>
          </a:p>
          <a:p>
            <a:r>
              <a:rPr lang="sk-SK" dirty="0" smtClean="0"/>
              <a:t>word2vec – bez skrytej vrstvy, správny výber aktivačnej funkcie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60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to neurónová sieť?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Umelá neurónová sieť</a:t>
            </a:r>
          </a:p>
          <a:p>
            <a:r>
              <a:rPr lang="sk-SK" dirty="0" smtClean="0"/>
              <a:t>Výpočtový model inšpirovaný reálnym nervovým systémom</a:t>
            </a:r>
          </a:p>
          <a:p>
            <a:r>
              <a:rPr lang="sk-SK" dirty="0" smtClean="0"/>
              <a:t>Sieť neurónov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047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Discriminative</a:t>
            </a:r>
            <a:r>
              <a:rPr lang="sk-SK" dirty="0" smtClean="0"/>
              <a:t> feedback </a:t>
            </a:r>
            <a:r>
              <a:rPr lang="sk-SK" dirty="0" err="1" smtClean="0"/>
              <a:t>neurons</a:t>
            </a:r>
            <a:endParaRPr lang="en-GB" dirty="0"/>
          </a:p>
        </p:txBody>
      </p:sp>
      <p:pic>
        <p:nvPicPr>
          <p:cNvPr id="11266" name="Picture 2" descr="Drawi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03"/>
          <a:stretch/>
        </p:blipFill>
        <p:spPr bwMode="auto">
          <a:xfrm>
            <a:off x="2133600" y="1430865"/>
            <a:ext cx="4876800" cy="514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66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Konvolučné</a:t>
            </a:r>
            <a:r>
              <a:rPr lang="sk-SK" dirty="0" smtClean="0"/>
              <a:t> hlboké siete</a:t>
            </a:r>
            <a:endParaRPr lang="en-GB" dirty="0"/>
          </a:p>
        </p:txBody>
      </p:sp>
      <p:pic>
        <p:nvPicPr>
          <p:cNvPr id="12290" name="Picture 2" descr="https://dreamtolearn.com/internal/doc-asset/331R5HIW3VFPQPH8KUXGUTM2Y/deep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8" y="1690689"/>
            <a:ext cx="7806704" cy="46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93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Konvolúcia</a:t>
            </a:r>
            <a:endParaRPr lang="en-GB" dirty="0"/>
          </a:p>
        </p:txBody>
      </p:sp>
      <p:pic>
        <p:nvPicPr>
          <p:cNvPr id="13314" name="Picture 2" descr="http://www.codeproject.com/KB/recipes/523074/p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7" y="2188029"/>
            <a:ext cx="8143786" cy="36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532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434" y="144380"/>
            <a:ext cx="1567732" cy="65692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GoogLeNet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 flipV="1">
            <a:off x="6451600" y="905933"/>
            <a:ext cx="1337733" cy="973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8650" y="905933"/>
            <a:ext cx="5839784" cy="1404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62432" y="905933"/>
            <a:ext cx="2226901" cy="1404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650" y="1879601"/>
            <a:ext cx="5822950" cy="3796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562432" y="1879601"/>
            <a:ext cx="2243735" cy="3796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310063"/>
            <a:ext cx="4916948" cy="336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96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r="49565"/>
          <a:stretch/>
        </p:blipFill>
        <p:spPr>
          <a:xfrm>
            <a:off x="628650" y="798060"/>
            <a:ext cx="5937454" cy="3387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Inception</a:t>
            </a:r>
            <a:r>
              <a:rPr lang="sk-SK" dirty="0" smtClean="0"/>
              <a:t> module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014"/>
          <a:stretch/>
        </p:blipFill>
        <p:spPr>
          <a:xfrm>
            <a:off x="3618207" y="3429000"/>
            <a:ext cx="5391410" cy="31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43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to dokáže?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1045"/>
          <a:stretch/>
        </p:blipFill>
        <p:spPr>
          <a:xfrm>
            <a:off x="580259" y="1970314"/>
            <a:ext cx="3109998" cy="40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to dokáže?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259" y="1970314"/>
            <a:ext cx="7983482" cy="40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to dokáže?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0676"/>
          <a:stretch/>
        </p:blipFill>
        <p:spPr>
          <a:xfrm>
            <a:off x="1465767" y="1690689"/>
            <a:ext cx="6212466" cy="46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to dokáže?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137" y="2301081"/>
            <a:ext cx="77057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Rady do života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Neuróniek</a:t>
            </a:r>
            <a:r>
              <a:rPr lang="sk-SK" dirty="0" smtClean="0"/>
              <a:t> sa netreba báť</a:t>
            </a:r>
          </a:p>
          <a:p>
            <a:r>
              <a:rPr lang="sk-SK" dirty="0" smtClean="0"/>
              <a:t>Treba prekonať strach z derivácie a pochopiť spätnej propagácií</a:t>
            </a:r>
          </a:p>
          <a:p>
            <a:r>
              <a:rPr lang="sk-SK" dirty="0" err="1" smtClean="0"/>
              <a:t>Neurónky</a:t>
            </a:r>
            <a:r>
              <a:rPr lang="sk-SK" dirty="0" smtClean="0"/>
              <a:t> aj napriek desiatkam rokov výskumu stále nemajú pevný teoretický základ!!!</a:t>
            </a:r>
          </a:p>
          <a:p>
            <a:r>
              <a:rPr lang="sk-SK" b="1" dirty="0" smtClean="0"/>
              <a:t>Treba byť nekonvenčný a skúšať nové veci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8274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Neurón</a:t>
            </a:r>
            <a:endParaRPr lang="en-GB" dirty="0"/>
          </a:p>
        </p:txBody>
      </p:sp>
      <p:pic>
        <p:nvPicPr>
          <p:cNvPr id="7" name="Picture 2" descr="http://upload.wikimedia.org/wikipedia/commons/thumb/6/60/ArtificialNeuronModel_english.png/600px-ArtificialNeuronModel_englis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1" y="2117559"/>
            <a:ext cx="7931518" cy="37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39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Aktivačná funkcia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Tradične nelineárna</a:t>
            </a:r>
          </a:p>
          <a:p>
            <a:r>
              <a:rPr lang="sk-SK" dirty="0" err="1" smtClean="0"/>
              <a:t>Sigmoid</a:t>
            </a:r>
            <a:endParaRPr lang="sk-SK" dirty="0" smtClean="0"/>
          </a:p>
          <a:p>
            <a:endParaRPr lang="en-GB" dirty="0"/>
          </a:p>
        </p:txBody>
      </p:sp>
      <p:pic>
        <p:nvPicPr>
          <p:cNvPr id="2052" name="Picture 4" descr="http://upload.wikimedia.org/wikipedia/commons/thumb/8/88/Logistic-curve.svg/320px-Logistic-curv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40" y="2502567"/>
            <a:ext cx="5323709" cy="35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(t) = \frac{1}{1 + e^{-t}}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74" y="3891108"/>
            <a:ext cx="2299542" cy="7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Tradičná umelá neurónová sieť</a:t>
            </a:r>
            <a:endParaRPr lang="en-GB" dirty="0"/>
          </a:p>
        </p:txBody>
      </p:sp>
      <p:pic>
        <p:nvPicPr>
          <p:cNvPr id="3074" name="Picture 2" descr="http://www.texample.net/media/tikz/examples/PNG/neural-netwo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7" y="1690690"/>
            <a:ext cx="7477686" cy="46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flipH="1" flipV="1">
            <a:off x="2438401" y="2616196"/>
            <a:ext cx="728132" cy="3695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flipH="1" flipV="1">
            <a:off x="4309534" y="2616198"/>
            <a:ext cx="728132" cy="3695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flipH="1" flipV="1">
            <a:off x="6180667" y="2616197"/>
            <a:ext cx="728132" cy="3695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9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434" y="144380"/>
            <a:ext cx="1567732" cy="65692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GoogLeNet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 flipV="1">
            <a:off x="6451600" y="905933"/>
            <a:ext cx="1337733" cy="973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8650" y="905933"/>
            <a:ext cx="5839784" cy="1404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62432" y="905933"/>
            <a:ext cx="2226901" cy="1404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650" y="1879601"/>
            <a:ext cx="5822950" cy="3796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562432" y="1879601"/>
            <a:ext cx="2243735" cy="3796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310063"/>
            <a:ext cx="4916948" cy="336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32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natrénujeme neurón?</a:t>
            </a:r>
            <a:endParaRPr lang="en-GB" dirty="0"/>
          </a:p>
        </p:txBody>
      </p:sp>
      <p:pic>
        <p:nvPicPr>
          <p:cNvPr id="3" name="Picture 2" descr="http://upload.wikimedia.org/wikipedia/commons/thumb/6/60/ArtificialNeuronModel_english.png/600px-ArtificialNeuronModel_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1" y="2117559"/>
            <a:ext cx="7931518" cy="37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2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Backpropagation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Tak ako sa mení chyba, musí sa prispôsobiť aj zmena váhy</a:t>
            </a:r>
          </a:p>
          <a:p>
            <a:r>
              <a:rPr lang="sk-SK" dirty="0" smtClean="0"/>
              <a:t>Definujeme si chybu:</a:t>
            </a:r>
          </a:p>
          <a:p>
            <a:endParaRPr lang="en-GB" dirty="0"/>
          </a:p>
        </p:txBody>
      </p:sp>
      <p:pic>
        <p:nvPicPr>
          <p:cNvPr id="4" name="Picture 3" descr="http://upload.wikimedia.org/wikipedia/commons/thumb/6/60/ArtificialNeuronModel_english.png/600px-ArtificialNeuronModel_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48" y="233043"/>
            <a:ext cx="3352802" cy="15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 = \tfrac{1}{2}(t - y)^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43" y="3257666"/>
            <a:ext cx="1694694" cy="36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_{j} = \varphi(\mbox{net}_{j}) = \varphi\left(\sum_{k=1}^{n}w_{kj}x_k\righ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21" y="1461825"/>
            <a:ext cx="3399756" cy="6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frac{\partial E}{\partial w_{ij}} = \frac{\partial E}{\partial o_j} \frac{\partial o_j}{\partial\mathrm{net_j}} \frac{\partial \mathrm{net_j}}{\partial w_{ij}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54" y="3982698"/>
            <a:ext cx="2917665" cy="73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frac{\partial E}{\partial o_j} = \frac{\partial E}{\partial y} = \frac{\partial}{\partial y} \frac{1}{2}(t - y)^2 = y - t 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6"/>
          <a:stretch/>
        </p:blipFill>
        <p:spPr bwMode="auto">
          <a:xfrm>
            <a:off x="4191636" y="4032835"/>
            <a:ext cx="832954" cy="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\frac{\partial o_j}{\partial\mathrm{net_j}} = \frac {\partial}{\partial \mathrm{net_j}}\varphi(\mathrm{net_j}) = \varphi(\mathrm{net_j})(1-\varphi(\mathrm{net_j}))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2"/>
          <a:stretch/>
        </p:blipFill>
        <p:spPr bwMode="auto">
          <a:xfrm>
            <a:off x="5162107" y="3980735"/>
            <a:ext cx="2462728" cy="6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\dfrac{\partial E}{\partial w_{ij}} = \delta_{j} x_{i}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6"/>
          <a:stretch/>
        </p:blipFill>
        <p:spPr bwMode="auto">
          <a:xfrm>
            <a:off x="7762352" y="3928635"/>
            <a:ext cx="256368" cy="7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49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Optimalizačné stratégie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Stochastic</a:t>
            </a:r>
            <a:r>
              <a:rPr lang="sk-SK" dirty="0"/>
              <a:t> gradient </a:t>
            </a:r>
            <a:r>
              <a:rPr lang="sk-SK" dirty="0" err="1" smtClean="0"/>
              <a:t>descent</a:t>
            </a:r>
            <a:r>
              <a:rPr lang="sk-SK" dirty="0" smtClean="0"/>
              <a:t> </a:t>
            </a:r>
          </a:p>
          <a:p>
            <a:endParaRPr lang="sk-SK" dirty="0"/>
          </a:p>
          <a:p>
            <a:r>
              <a:rPr lang="sk-SK" dirty="0" smtClean="0"/>
              <a:t>+ </a:t>
            </a:r>
            <a:r>
              <a:rPr lang="sk-SK" dirty="0" err="1" smtClean="0"/>
              <a:t>Momentum</a:t>
            </a:r>
            <a:endParaRPr lang="sk-SK" dirty="0" smtClean="0"/>
          </a:p>
          <a:p>
            <a:endParaRPr lang="sk-SK" dirty="0" smtClean="0"/>
          </a:p>
          <a:p>
            <a:r>
              <a:rPr lang="en-GB" dirty="0" smtClean="0"/>
              <a:t>L-BFGS</a:t>
            </a:r>
            <a:endParaRPr lang="sk-SK" dirty="0" smtClean="0"/>
          </a:p>
          <a:p>
            <a:r>
              <a:rPr lang="sk-SK" dirty="0" smtClean="0"/>
              <a:t>C</a:t>
            </a:r>
            <a:r>
              <a:rPr lang="en-GB" dirty="0" err="1" smtClean="0"/>
              <a:t>onjugate</a:t>
            </a:r>
            <a:r>
              <a:rPr lang="en-GB" dirty="0" smtClean="0"/>
              <a:t> </a:t>
            </a:r>
            <a:r>
              <a:rPr lang="en-GB" dirty="0"/>
              <a:t>gradient</a:t>
            </a:r>
          </a:p>
        </p:txBody>
      </p:sp>
      <p:pic>
        <p:nvPicPr>
          <p:cNvPr id="6150" name="Picture 6" descr=" \Delta w_{ij} = - \alpha \frac{\partial E}{\partial w_{ij}}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6" y="2325159"/>
            <a:ext cx="1295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1157</TotalTime>
  <Words>310</Words>
  <Application>Microsoft Office PowerPoint</Application>
  <PresentationFormat>On-screen Show (4:3)</PresentationFormat>
  <Paragraphs>81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Umelé neurónové siete</vt:lpstr>
      <vt:lpstr>Čo je to neurónová sieť?</vt:lpstr>
      <vt:lpstr>Neurón</vt:lpstr>
      <vt:lpstr>Aktivačná funkcia</vt:lpstr>
      <vt:lpstr>Tradičná umelá neurónová sieť</vt:lpstr>
      <vt:lpstr>GoogLeNet</vt:lpstr>
      <vt:lpstr>Ako natrénujeme neurón?</vt:lpstr>
      <vt:lpstr>Backpropagation</vt:lpstr>
      <vt:lpstr>Optimalizačné stratégie</vt:lpstr>
      <vt:lpstr>Problémy neurónovej siete</vt:lpstr>
      <vt:lpstr>Autoencoder</vt:lpstr>
      <vt:lpstr>Restricted Boltzmann machine</vt:lpstr>
      <vt:lpstr>Hĺbkové učenie</vt:lpstr>
      <vt:lpstr>Deep belief net</vt:lpstr>
      <vt:lpstr>Stacked autoencoder</vt:lpstr>
      <vt:lpstr>Sparsity</vt:lpstr>
      <vt:lpstr>Dropout/dropconnect</vt:lpstr>
      <vt:lpstr>Výber aktivačnej funkcie je tiež dôležitý</vt:lpstr>
      <vt:lpstr>Návrh architektúry</vt:lpstr>
      <vt:lpstr>Discriminative feedback neurons</vt:lpstr>
      <vt:lpstr>Konvolučné hlboké siete</vt:lpstr>
      <vt:lpstr>Konvolúcia</vt:lpstr>
      <vt:lpstr>GoogLeNet</vt:lpstr>
      <vt:lpstr>Inception module</vt:lpstr>
      <vt:lpstr>Čo to dokáže?</vt:lpstr>
      <vt:lpstr>Čo to dokáže?</vt:lpstr>
      <vt:lpstr>Čo to dokáže?</vt:lpstr>
      <vt:lpstr>Čo to dokáže?</vt:lpstr>
      <vt:lpstr>Rady do života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</dc:title>
  <dc:creator>Márius Šajgalík</dc:creator>
  <cp:lastModifiedBy>Márius Šajgalík</cp:lastModifiedBy>
  <cp:revision>23</cp:revision>
  <dcterms:created xsi:type="dcterms:W3CDTF">2014-10-27T14:15:03Z</dcterms:created>
  <dcterms:modified xsi:type="dcterms:W3CDTF">2014-10-28T09:32:43Z</dcterms:modified>
</cp:coreProperties>
</file>