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1" r:id="rId1"/>
  </p:sldMasterIdLst>
  <p:notesMasterIdLst>
    <p:notesMasterId r:id="rId21"/>
  </p:notesMasterIdLst>
  <p:sldIdLst>
    <p:sldId id="256" r:id="rId2"/>
    <p:sldId id="261" r:id="rId3"/>
    <p:sldId id="262" r:id="rId4"/>
    <p:sldId id="286" r:id="rId5"/>
    <p:sldId id="287" r:id="rId6"/>
    <p:sldId id="288" r:id="rId7"/>
    <p:sldId id="273" r:id="rId8"/>
    <p:sldId id="274" r:id="rId9"/>
    <p:sldId id="275" r:id="rId10"/>
    <p:sldId id="268" r:id="rId11"/>
    <p:sldId id="269" r:id="rId12"/>
    <p:sldId id="279" r:id="rId13"/>
    <p:sldId id="278" r:id="rId14"/>
    <p:sldId id="270" r:id="rId15"/>
    <p:sldId id="281" r:id="rId16"/>
    <p:sldId id="282" r:id="rId17"/>
    <p:sldId id="289" r:id="rId18"/>
    <p:sldId id="284" r:id="rId19"/>
    <p:sldId id="265" r:id="rId20"/>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kub Sevcech" initials="JS" lastIdx="8" clrIdx="0">
    <p:extLst>
      <p:ext uri="{19B8F6BF-5375-455C-9EA6-DF929625EA0E}">
        <p15:presenceInfo xmlns:p15="http://schemas.microsoft.com/office/powerpoint/2012/main" userId="179fa429c41c24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8" d="100"/>
          <a:sy n="88" d="100"/>
        </p:scale>
        <p:origin x="1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akub\code\java\simcompare\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akub\code\java\simcompare\resul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DWT (w) vs. My</c:v>
          </c:tx>
          <c:spPr>
            <a:ln w="25400" cap="rnd">
              <a:noFill/>
              <a:round/>
            </a:ln>
            <a:effectLst/>
          </c:spPr>
          <c:marker>
            <c:symbol val="circle"/>
            <c:size val="8"/>
            <c:spPr>
              <a:solidFill>
                <a:schemeClr val="accent1"/>
              </a:solidFill>
              <a:ln w="9525">
                <a:solidFill>
                  <a:schemeClr val="accent1"/>
                </a:solidFill>
              </a:ln>
              <a:effectLst/>
            </c:spPr>
          </c:marker>
          <c:xVal>
            <c:numRef>
              <c:f>spade!$T$2:$T$39</c:f>
              <c:numCache>
                <c:formatCode>General</c:formatCode>
                <c:ptCount val="38"/>
                <c:pt idx="0">
                  <c:v>0.29131040000000002</c:v>
                </c:pt>
                <c:pt idx="1">
                  <c:v>0.61395860000000002</c:v>
                </c:pt>
                <c:pt idx="2">
                  <c:v>0.36666670000000001</c:v>
                </c:pt>
                <c:pt idx="3">
                  <c:v>0.15</c:v>
                </c:pt>
                <c:pt idx="4">
                  <c:v>6.0197749999999998E-3</c:v>
                </c:pt>
                <c:pt idx="7">
                  <c:v>0.10855679999999999</c:v>
                </c:pt>
                <c:pt idx="8">
                  <c:v>2.2398850000000001E-2</c:v>
                </c:pt>
                <c:pt idx="9">
                  <c:v>0.16869719999999999</c:v>
                </c:pt>
                <c:pt idx="10">
                  <c:v>4.1312219999999997E-2</c:v>
                </c:pt>
                <c:pt idx="11">
                  <c:v>1.9565220000000001E-2</c:v>
                </c:pt>
                <c:pt idx="12">
                  <c:v>0.24210180000000001</c:v>
                </c:pt>
                <c:pt idx="13">
                  <c:v>0.58571430000000002</c:v>
                </c:pt>
                <c:pt idx="14">
                  <c:v>3.125E-2</c:v>
                </c:pt>
                <c:pt idx="15">
                  <c:v>0.64202409999999999</c:v>
                </c:pt>
                <c:pt idx="18">
                  <c:v>0.2414374</c:v>
                </c:pt>
                <c:pt idx="19">
                  <c:v>0.34921720000000001</c:v>
                </c:pt>
                <c:pt idx="21">
                  <c:v>0.41723519999999997</c:v>
                </c:pt>
                <c:pt idx="22">
                  <c:v>0.17908170000000001</c:v>
                </c:pt>
                <c:pt idx="23">
                  <c:v>0.36929919999999999</c:v>
                </c:pt>
                <c:pt idx="24">
                  <c:v>0.294983</c:v>
                </c:pt>
                <c:pt idx="25">
                  <c:v>3.8095239999999999E-3</c:v>
                </c:pt>
                <c:pt idx="26">
                  <c:v>8.1563150000000001E-2</c:v>
                </c:pt>
                <c:pt idx="27">
                  <c:v>0.1075299</c:v>
                </c:pt>
                <c:pt idx="29">
                  <c:v>0.2384444</c:v>
                </c:pt>
                <c:pt idx="30">
                  <c:v>4.3121079999999999E-2</c:v>
                </c:pt>
                <c:pt idx="31">
                  <c:v>7.3333330000000002E-2</c:v>
                </c:pt>
                <c:pt idx="32">
                  <c:v>9.5000000000000001E-2</c:v>
                </c:pt>
                <c:pt idx="33">
                  <c:v>9.2248709999999998E-2</c:v>
                </c:pt>
                <c:pt idx="36">
                  <c:v>0.27121840000000003</c:v>
                </c:pt>
              </c:numCache>
            </c:numRef>
          </c:xVal>
          <c:yVal>
            <c:numRef>
              <c:f>spade!$M$2:$M$39</c:f>
              <c:numCache>
                <c:formatCode>General</c:formatCode>
                <c:ptCount val="38"/>
                <c:pt idx="0">
                  <c:v>0.29072029999999999</c:v>
                </c:pt>
                <c:pt idx="1">
                  <c:v>0.44556849999999998</c:v>
                </c:pt>
                <c:pt idx="2">
                  <c:v>0.58333330000000005</c:v>
                </c:pt>
                <c:pt idx="3">
                  <c:v>0.25833329999999999</c:v>
                </c:pt>
                <c:pt idx="4">
                  <c:v>5.8050000000000003E-3</c:v>
                </c:pt>
                <c:pt idx="5">
                  <c:v>0.34822199999999998</c:v>
                </c:pt>
                <c:pt idx="6">
                  <c:v>0</c:v>
                </c:pt>
                <c:pt idx="7">
                  <c:v>0.2515964</c:v>
                </c:pt>
                <c:pt idx="8">
                  <c:v>2.61406E-2</c:v>
                </c:pt>
                <c:pt idx="9">
                  <c:v>0.152588</c:v>
                </c:pt>
                <c:pt idx="10">
                  <c:v>0.12230770000000001</c:v>
                </c:pt>
                <c:pt idx="11">
                  <c:v>0.16413040000000001</c:v>
                </c:pt>
                <c:pt idx="12">
                  <c:v>7.8532400000000002E-2</c:v>
                </c:pt>
                <c:pt idx="13">
                  <c:v>0.26071430000000001</c:v>
                </c:pt>
                <c:pt idx="14">
                  <c:v>5.5E-2</c:v>
                </c:pt>
                <c:pt idx="15">
                  <c:v>0.59277999999999997</c:v>
                </c:pt>
                <c:pt idx="16">
                  <c:v>0.60321170000000002</c:v>
                </c:pt>
                <c:pt idx="17">
                  <c:v>5.5388899999999998E-2</c:v>
                </c:pt>
                <c:pt idx="18">
                  <c:v>0.32005319999999998</c:v>
                </c:pt>
                <c:pt idx="19">
                  <c:v>0.20244619999999999</c:v>
                </c:pt>
                <c:pt idx="20">
                  <c:v>4.0350999999999998E-2</c:v>
                </c:pt>
                <c:pt idx="21">
                  <c:v>0.28067239999999999</c:v>
                </c:pt>
                <c:pt idx="22">
                  <c:v>0.11768679999999999</c:v>
                </c:pt>
                <c:pt idx="23">
                  <c:v>0.118465</c:v>
                </c:pt>
                <c:pt idx="24">
                  <c:v>0.42424879999999998</c:v>
                </c:pt>
                <c:pt idx="25">
                  <c:v>3.2381E-2</c:v>
                </c:pt>
                <c:pt idx="26">
                  <c:v>7.44755E-2</c:v>
                </c:pt>
                <c:pt idx="27">
                  <c:v>8.2842899999999997E-2</c:v>
                </c:pt>
                <c:pt idx="28">
                  <c:v>0</c:v>
                </c:pt>
                <c:pt idx="29">
                  <c:v>0.22133330000000001</c:v>
                </c:pt>
                <c:pt idx="30">
                  <c:v>9.5946900000000002E-2</c:v>
                </c:pt>
                <c:pt idx="31">
                  <c:v>1.4166700000000001E-2</c:v>
                </c:pt>
                <c:pt idx="32">
                  <c:v>7.4999999999999997E-2</c:v>
                </c:pt>
                <c:pt idx="33">
                  <c:v>6.9526599999999994E-2</c:v>
                </c:pt>
                <c:pt idx="34">
                  <c:v>0</c:v>
                </c:pt>
                <c:pt idx="35">
                  <c:v>4.7691000000000001E-3</c:v>
                </c:pt>
                <c:pt idx="36">
                  <c:v>0.31506339999999999</c:v>
                </c:pt>
                <c:pt idx="37">
                  <c:v>0.15139720000000001</c:v>
                </c:pt>
              </c:numCache>
            </c:numRef>
          </c:yVal>
          <c:smooth val="0"/>
        </c:ser>
        <c:ser>
          <c:idx val="1"/>
          <c:order val="1"/>
          <c:spPr>
            <a:ln w="15875" cap="rnd">
              <a:solidFill>
                <a:schemeClr val="tx1"/>
              </a:solidFill>
              <a:round/>
            </a:ln>
            <a:effectLst/>
          </c:spPr>
          <c:marker>
            <c:symbol val="circle"/>
            <c:size val="5"/>
            <c:spPr>
              <a:noFill/>
              <a:ln w="9525">
                <a:noFill/>
              </a:ln>
              <a:effectLst/>
            </c:spPr>
          </c:marker>
          <c:dPt>
            <c:idx val="1"/>
            <c:marker>
              <c:symbol val="circle"/>
              <c:size val="5"/>
              <c:spPr>
                <a:noFill/>
                <a:ln w="9525">
                  <a:noFill/>
                </a:ln>
                <a:effectLst/>
              </c:spPr>
            </c:marker>
            <c:bubble3D val="0"/>
            <c:spPr>
              <a:ln w="12700" cap="rnd">
                <a:solidFill>
                  <a:schemeClr val="tx1"/>
                </a:solidFill>
                <a:round/>
              </a:ln>
              <a:effectLst/>
            </c:spPr>
          </c:dPt>
          <c:xVal>
            <c:numLit>
              <c:formatCode>General</c:formatCode>
              <c:ptCount val="2"/>
              <c:pt idx="0">
                <c:v>0</c:v>
              </c:pt>
              <c:pt idx="1">
                <c:v>1</c:v>
              </c:pt>
            </c:numLit>
          </c:xVal>
          <c:yVal>
            <c:numLit>
              <c:formatCode>General</c:formatCode>
              <c:ptCount val="2"/>
              <c:pt idx="0">
                <c:v>0</c:v>
              </c:pt>
              <c:pt idx="1">
                <c:v>1</c:v>
              </c:pt>
            </c:numLit>
          </c:yVal>
          <c:smooth val="0"/>
        </c:ser>
        <c:dLbls>
          <c:showLegendKey val="0"/>
          <c:showVal val="0"/>
          <c:showCatName val="0"/>
          <c:showSerName val="0"/>
          <c:showPercent val="0"/>
          <c:showBubbleSize val="0"/>
        </c:dLbls>
        <c:axId val="236998144"/>
        <c:axId val="236998704"/>
      </c:scatterChart>
      <c:valAx>
        <c:axId val="236998144"/>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sz="1400" b="0" i="0" u="none" strike="noStrike" baseline="0" dirty="0" smtClean="0">
                    <a:effectLst/>
                  </a:rPr>
                  <a:t>Symbolická reprezentácia a</a:t>
                </a:r>
              </a:p>
              <a:p>
                <a:pPr>
                  <a:defRPr/>
                </a:pPr>
                <a:r>
                  <a:rPr lang="sk-SK" sz="1400" b="0" i="0" u="none" strike="noStrike" baseline="0" dirty="0" err="1" smtClean="0">
                    <a:effectLst/>
                  </a:rPr>
                  <a:t>Levenshteinova</a:t>
                </a:r>
                <a:r>
                  <a:rPr lang="sk-SK" sz="1400" b="0" i="0" u="none" strike="noStrike" baseline="0" dirty="0" smtClean="0">
                    <a:effectLst/>
                  </a:rPr>
                  <a:t> vzdialenosť</a:t>
                </a:r>
                <a:endParaRPr lang="en-US" sz="1400" b="0" i="0" u="none" strike="noStrike" baseline="0" dirty="0" smtClean="0">
                  <a:effectLst/>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236998704"/>
        <c:crosses val="autoZero"/>
        <c:crossBetween val="midCat"/>
      </c:valAx>
      <c:valAx>
        <c:axId val="23699870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sz="1400" dirty="0" smtClean="0"/>
                  <a:t> Surové údaje a </a:t>
                </a:r>
                <a:r>
                  <a:rPr lang="en-US" sz="1400" dirty="0" smtClean="0"/>
                  <a:t>DTW </a:t>
                </a:r>
                <a:endParaRPr lang="sk-SK"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236998144"/>
        <c:crosses val="autoZero"/>
        <c:crossBetween val="midCat"/>
        <c:majorUnit val="0.2"/>
      </c:valAx>
      <c:spPr>
        <a:noFill/>
        <a:ln>
          <a:noFill/>
        </a:ln>
        <a:effectLst/>
      </c:spPr>
    </c:plotArea>
    <c:plotVisOnly val="1"/>
    <c:dispBlanksAs val="gap"/>
    <c:showDLblsOverMax val="0"/>
  </c:chart>
  <c:spPr>
    <a:noFill/>
    <a:ln>
      <a:noFill/>
    </a:ln>
    <a:effectLst/>
  </c:spPr>
  <c:txPr>
    <a:bodyPr/>
    <a:lstStyle/>
    <a:p>
      <a:pPr>
        <a:defRPr/>
      </a:pPr>
      <a:endParaRPr lang="sk-S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ED vs. My</c:v>
          </c:tx>
          <c:spPr>
            <a:ln w="25400" cap="rnd">
              <a:noFill/>
              <a:round/>
            </a:ln>
            <a:effectLst/>
          </c:spPr>
          <c:marker>
            <c:symbol val="circle"/>
            <c:size val="8"/>
            <c:spPr>
              <a:solidFill>
                <a:schemeClr val="accent1"/>
              </a:solidFill>
              <a:ln w="9525">
                <a:solidFill>
                  <a:schemeClr val="accent1"/>
                </a:solidFill>
              </a:ln>
              <a:effectLst/>
            </c:spPr>
          </c:marker>
          <c:xVal>
            <c:numRef>
              <c:f>spade!$T$2:$T$39</c:f>
              <c:numCache>
                <c:formatCode>General</c:formatCode>
                <c:ptCount val="38"/>
                <c:pt idx="0">
                  <c:v>0.29131040000000002</c:v>
                </c:pt>
                <c:pt idx="1">
                  <c:v>0.61395860000000002</c:v>
                </c:pt>
                <c:pt idx="2">
                  <c:v>0.36666670000000001</c:v>
                </c:pt>
                <c:pt idx="3">
                  <c:v>0.15</c:v>
                </c:pt>
                <c:pt idx="4">
                  <c:v>6.0197749999999998E-3</c:v>
                </c:pt>
                <c:pt idx="7">
                  <c:v>0.10855679999999999</c:v>
                </c:pt>
                <c:pt idx="8">
                  <c:v>2.2398850000000001E-2</c:v>
                </c:pt>
                <c:pt idx="9">
                  <c:v>0.16869719999999999</c:v>
                </c:pt>
                <c:pt idx="10">
                  <c:v>4.1312219999999997E-2</c:v>
                </c:pt>
                <c:pt idx="11">
                  <c:v>1.9565220000000001E-2</c:v>
                </c:pt>
                <c:pt idx="12">
                  <c:v>0.24210180000000001</c:v>
                </c:pt>
                <c:pt idx="13">
                  <c:v>0.58571430000000002</c:v>
                </c:pt>
                <c:pt idx="14">
                  <c:v>3.125E-2</c:v>
                </c:pt>
                <c:pt idx="15">
                  <c:v>0.64202409999999999</c:v>
                </c:pt>
                <c:pt idx="18">
                  <c:v>0.2414374</c:v>
                </c:pt>
                <c:pt idx="19">
                  <c:v>0.34921720000000001</c:v>
                </c:pt>
                <c:pt idx="21">
                  <c:v>0.41723519999999997</c:v>
                </c:pt>
                <c:pt idx="22">
                  <c:v>0.17908170000000001</c:v>
                </c:pt>
                <c:pt idx="23">
                  <c:v>0.36929919999999999</c:v>
                </c:pt>
                <c:pt idx="24">
                  <c:v>0.294983</c:v>
                </c:pt>
                <c:pt idx="25">
                  <c:v>3.8095239999999999E-3</c:v>
                </c:pt>
                <c:pt idx="26">
                  <c:v>8.1563150000000001E-2</c:v>
                </c:pt>
                <c:pt idx="27">
                  <c:v>0.1075299</c:v>
                </c:pt>
                <c:pt idx="29">
                  <c:v>0.2384444</c:v>
                </c:pt>
                <c:pt idx="30">
                  <c:v>4.3121079999999999E-2</c:v>
                </c:pt>
                <c:pt idx="31">
                  <c:v>7.3333330000000002E-2</c:v>
                </c:pt>
                <c:pt idx="32">
                  <c:v>9.5000000000000001E-2</c:v>
                </c:pt>
                <c:pt idx="33">
                  <c:v>9.2248709999999998E-2</c:v>
                </c:pt>
                <c:pt idx="36">
                  <c:v>0.27121840000000003</c:v>
                </c:pt>
              </c:numCache>
            </c:numRef>
          </c:xVal>
          <c:yVal>
            <c:numRef>
              <c:f>spade!$G$2:$G$39</c:f>
              <c:numCache>
                <c:formatCode>General</c:formatCode>
                <c:ptCount val="38"/>
                <c:pt idx="0">
                  <c:v>0.40722599999999998</c:v>
                </c:pt>
                <c:pt idx="1">
                  <c:v>0.46445799999999998</c:v>
                </c:pt>
                <c:pt idx="2">
                  <c:v>0.4</c:v>
                </c:pt>
                <c:pt idx="3">
                  <c:v>0.27500000000000002</c:v>
                </c:pt>
                <c:pt idx="4">
                  <c:v>8.6921899999999996E-2</c:v>
                </c:pt>
                <c:pt idx="5">
                  <c:v>0.34948800000000002</c:v>
                </c:pt>
                <c:pt idx="6">
                  <c:v>5.1136399999999999E-2</c:v>
                </c:pt>
                <c:pt idx="7">
                  <c:v>0.19348699999999999</c:v>
                </c:pt>
                <c:pt idx="8">
                  <c:v>2.2401999999999998E-2</c:v>
                </c:pt>
                <c:pt idx="9">
                  <c:v>0.162327</c:v>
                </c:pt>
                <c:pt idx="10">
                  <c:v>0.1176471</c:v>
                </c:pt>
                <c:pt idx="11">
                  <c:v>0.14871789999999999</c:v>
                </c:pt>
                <c:pt idx="12">
                  <c:v>0.22508800000000001</c:v>
                </c:pt>
                <c:pt idx="13">
                  <c:v>0.31904759999999999</c:v>
                </c:pt>
                <c:pt idx="14">
                  <c:v>0.14624999999999999</c:v>
                </c:pt>
                <c:pt idx="15">
                  <c:v>0.61908620000000003</c:v>
                </c:pt>
                <c:pt idx="16">
                  <c:v>0.66477430000000004</c:v>
                </c:pt>
                <c:pt idx="17">
                  <c:v>3.9740900000000003E-2</c:v>
                </c:pt>
                <c:pt idx="18">
                  <c:v>0.34059400000000001</c:v>
                </c:pt>
                <c:pt idx="19">
                  <c:v>0.37749500000000002</c:v>
                </c:pt>
                <c:pt idx="20">
                  <c:v>3.1944399999999998E-2</c:v>
                </c:pt>
                <c:pt idx="21">
                  <c:v>0.31918530000000001</c:v>
                </c:pt>
                <c:pt idx="22">
                  <c:v>0.110224</c:v>
                </c:pt>
                <c:pt idx="23">
                  <c:v>0.14961070000000001</c:v>
                </c:pt>
                <c:pt idx="24">
                  <c:v>0.44775870000000001</c:v>
                </c:pt>
                <c:pt idx="25">
                  <c:v>5.1429000000000002E-2</c:v>
                </c:pt>
                <c:pt idx="26">
                  <c:v>8.0567E-2</c:v>
                </c:pt>
                <c:pt idx="27">
                  <c:v>9.4255000000000005E-2</c:v>
                </c:pt>
                <c:pt idx="28">
                  <c:v>0.1424475</c:v>
                </c:pt>
                <c:pt idx="29">
                  <c:v>0.29533300000000001</c:v>
                </c:pt>
                <c:pt idx="30">
                  <c:v>8.7630600000000003E-2</c:v>
                </c:pt>
                <c:pt idx="31">
                  <c:v>0.14249999999999999</c:v>
                </c:pt>
                <c:pt idx="32">
                  <c:v>0.36749999999999999</c:v>
                </c:pt>
                <c:pt idx="33">
                  <c:v>0.12918060000000001</c:v>
                </c:pt>
                <c:pt idx="34">
                  <c:v>9.5149999999999998E-2</c:v>
                </c:pt>
                <c:pt idx="35">
                  <c:v>5.0480000000000004E-3</c:v>
                </c:pt>
                <c:pt idx="36">
                  <c:v>0.39304359999999999</c:v>
                </c:pt>
                <c:pt idx="37">
                  <c:v>0.16036</c:v>
                </c:pt>
              </c:numCache>
            </c:numRef>
          </c:yVal>
          <c:smooth val="0"/>
        </c:ser>
        <c:ser>
          <c:idx val="1"/>
          <c:order val="1"/>
          <c:spPr>
            <a:ln w="15875" cap="rnd">
              <a:solidFill>
                <a:schemeClr val="tx1"/>
              </a:solidFill>
              <a:round/>
            </a:ln>
            <a:effectLst/>
          </c:spPr>
          <c:marker>
            <c:symbol val="circle"/>
            <c:size val="5"/>
            <c:spPr>
              <a:noFill/>
              <a:ln w="9525">
                <a:noFill/>
              </a:ln>
              <a:effectLst/>
            </c:spPr>
          </c:marker>
          <c:dPt>
            <c:idx val="1"/>
            <c:marker>
              <c:symbol val="circle"/>
              <c:size val="5"/>
              <c:spPr>
                <a:noFill/>
                <a:ln w="9525">
                  <a:noFill/>
                </a:ln>
                <a:effectLst/>
              </c:spPr>
            </c:marker>
            <c:bubble3D val="0"/>
            <c:spPr>
              <a:ln w="12700" cap="rnd">
                <a:solidFill>
                  <a:schemeClr val="tx1"/>
                </a:solidFill>
                <a:round/>
              </a:ln>
              <a:effectLst/>
            </c:spPr>
          </c:dPt>
          <c:xVal>
            <c:numLit>
              <c:formatCode>General</c:formatCode>
              <c:ptCount val="2"/>
              <c:pt idx="0">
                <c:v>0</c:v>
              </c:pt>
              <c:pt idx="1">
                <c:v>1</c:v>
              </c:pt>
            </c:numLit>
          </c:xVal>
          <c:yVal>
            <c:numLit>
              <c:formatCode>General</c:formatCode>
              <c:ptCount val="2"/>
              <c:pt idx="0">
                <c:v>0</c:v>
              </c:pt>
              <c:pt idx="1">
                <c:v>1</c:v>
              </c:pt>
            </c:numLit>
          </c:yVal>
          <c:smooth val="0"/>
        </c:ser>
        <c:dLbls>
          <c:showLegendKey val="0"/>
          <c:showVal val="0"/>
          <c:showCatName val="0"/>
          <c:showSerName val="0"/>
          <c:showPercent val="0"/>
          <c:showBubbleSize val="0"/>
        </c:dLbls>
        <c:axId val="237001504"/>
        <c:axId val="304361568"/>
      </c:scatterChart>
      <c:valAx>
        <c:axId val="237001504"/>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sz="1400" b="0" i="0" u="none" strike="noStrike" baseline="0" noProof="0" dirty="0" smtClean="0">
                    <a:effectLst/>
                  </a:rPr>
                  <a:t>Symbolická reprezentácia a</a:t>
                </a:r>
              </a:p>
              <a:p>
                <a:pPr>
                  <a:defRPr/>
                </a:pPr>
                <a:r>
                  <a:rPr lang="sk-SK" sz="1400" b="0" i="0" u="none" strike="noStrike" baseline="0" noProof="0" dirty="0" err="1" smtClean="0">
                    <a:effectLst/>
                  </a:rPr>
                  <a:t>Levenshteinova</a:t>
                </a:r>
                <a:r>
                  <a:rPr lang="sk-SK" sz="1400" b="0" i="0" u="none" strike="noStrike" baseline="0" noProof="0" dirty="0" smtClean="0">
                    <a:effectLst/>
                  </a:rPr>
                  <a:t> vzdialenosť</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304361568"/>
        <c:crosses val="autoZero"/>
        <c:crossBetween val="midCat"/>
      </c:valAx>
      <c:valAx>
        <c:axId val="3043615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k-SK" sz="1400" dirty="0" smtClean="0"/>
                  <a:t>Surové údaje a</a:t>
                </a:r>
              </a:p>
              <a:p>
                <a:pPr>
                  <a:defRPr/>
                </a:pPr>
                <a:r>
                  <a:rPr lang="sk-SK" sz="1400" dirty="0" smtClean="0"/>
                  <a:t>Euklidova </a:t>
                </a:r>
                <a:r>
                  <a:rPr lang="sk-SK" sz="1400" dirty="0" smtClean="0"/>
                  <a:t>vzdialenosť</a:t>
                </a:r>
                <a:endParaRPr lang="sk-SK" sz="1400"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k-SK"/>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k-SK"/>
          </a:p>
        </c:txPr>
        <c:crossAx val="237001504"/>
        <c:crosses val="autoZero"/>
        <c:crossBetween val="midCat"/>
        <c:majorUnit val="0.2"/>
      </c:valAx>
      <c:spPr>
        <a:noFill/>
        <a:ln>
          <a:noFill/>
        </a:ln>
        <a:effectLst/>
      </c:spPr>
    </c:plotArea>
    <c:plotVisOnly val="1"/>
    <c:dispBlanksAs val="gap"/>
    <c:showDLblsOverMax val="0"/>
  </c:chart>
  <c:spPr>
    <a:noFill/>
    <a:ln>
      <a:noFill/>
    </a:ln>
    <a:effectLst/>
  </c:spPr>
  <c:txPr>
    <a:bodyPr/>
    <a:lstStyle/>
    <a:p>
      <a:pPr>
        <a:defRPr/>
      </a:pPr>
      <a:endParaRPr lang="sk-S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5-01-29T12:26:32.193" idx="7">
    <p:pos x="10" y="10"/>
    <p:text>existujuce repreznetacie su bud len na staticke kolekcie udajov, alebo su tazko interpretovatelne adaju sa len velmi tazko pouzit pre moju ulohu</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5-01-19T17:36:01.589" idx="2">
    <p:pos x="5051" y="672"/>
    <p:text>Treba povedat, ze sa teraz zaoberame len prudmi, kde jednotlive udalosti su reprezentovane jednou realnou hodnotou, respektive pri nasich experimentoch pouzivame taketo datasety, ale myslime aj na rozsirenie, kde prud udajov tvoria udalosti tvorene mnozinou rfealnych hodnot tzv. multivariate time series</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sk-SK"/>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3399E0BD-3F4A-4B0C-A960-A2709BB0A57C}" type="datetimeFigureOut">
              <a:rPr lang="sk-SK" smtClean="0"/>
              <a:t>29. 1. 2015</a:t>
            </a:fld>
            <a:endParaRPr lang="sk-SK"/>
          </a:p>
        </p:txBody>
      </p:sp>
      <p:sp>
        <p:nvSpPr>
          <p:cNvPr id="4" name="Slide Image Placehold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sk-SK"/>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sk-SK"/>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51098C8-D454-4B07-8888-44C1ED2003AD}" type="slidenum">
              <a:rPr lang="sk-SK" smtClean="0"/>
              <a:t>‹#›</a:t>
            </a:fld>
            <a:endParaRPr lang="sk-SK"/>
          </a:p>
        </p:txBody>
      </p:sp>
    </p:spTree>
    <p:extLst>
      <p:ext uri="{BB962C8B-B14F-4D97-AF65-F5344CB8AC3E}">
        <p14:creationId xmlns:p14="http://schemas.microsoft.com/office/powerpoint/2010/main" val="454280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k-SK"/>
          </a:p>
        </p:txBody>
      </p:sp>
      <p:sp>
        <p:nvSpPr>
          <p:cNvPr id="4" name="Slide Number Placeholder 3"/>
          <p:cNvSpPr>
            <a:spLocks noGrp="1"/>
          </p:cNvSpPr>
          <p:nvPr>
            <p:ph type="sldNum" sz="quarter" idx="10"/>
          </p:nvPr>
        </p:nvSpPr>
        <p:spPr/>
        <p:txBody>
          <a:bodyPr/>
          <a:lstStyle/>
          <a:p>
            <a:fld id="{651098C8-D454-4B07-8888-44C1ED2003AD}" type="slidenum">
              <a:rPr lang="sk-SK" smtClean="0"/>
              <a:t>1</a:t>
            </a:fld>
            <a:endParaRPr lang="sk-SK"/>
          </a:p>
        </p:txBody>
      </p:sp>
    </p:spTree>
    <p:extLst>
      <p:ext uri="{BB962C8B-B14F-4D97-AF65-F5344CB8AC3E}">
        <p14:creationId xmlns:p14="http://schemas.microsoft.com/office/powerpoint/2010/main" val="2130486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latin typeface="Segoe UI Semilight" panose="020B0402040204020203" pitchFamily="34" charset="0"/>
                <a:cs typeface="Segoe UI Semilight" panose="020B040204020402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Segoe UI" panose="020B0502040204020203" pitchFamily="34" charset="0"/>
                <a:ea typeface="Segoe UI" panose="020B0502040204020203" pitchFamily="34" charset="0"/>
                <a:cs typeface="Segoe UI" panose="020B0502040204020203"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A9B9BFA8-E962-41AA-A31E-75E28970B134}" type="datetime1">
              <a:rPr lang="en-US" smtClean="0"/>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19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F204C5-70C5-4C22-A7E0-65AA3CC34E0B}" type="datetime1">
              <a:rPr lang="en-US" smtClean="0"/>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59455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273FB3-895F-4334-B17E-9BE846FA17FF}" type="datetime1">
              <a:rPr lang="en-US" smtClean="0"/>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2782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Semilight" panose="020B0402040204020203" pitchFamily="34" charset="0"/>
                <a:cs typeface="Segoe UI Semilight" panose="020B040204020402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22959" y="2065468"/>
            <a:ext cx="7543801" cy="3803626"/>
          </a:xfrm>
        </p:spPr>
        <p:txBody>
          <a:bodyPr/>
          <a:lstStyle>
            <a:lvl1pPr>
              <a:buSzPct val="70000"/>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21276B9-A282-4C41-B377-C69E482DF915}" type="datetime1">
              <a:rPr lang="en-US" smtClean="0"/>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pPr/>
              <a:t>‹#›</a:t>
            </a:fld>
            <a:endParaRPr lang="en-US" dirty="0"/>
          </a:p>
        </p:txBody>
      </p:sp>
    </p:spTree>
    <p:extLst>
      <p:ext uri="{BB962C8B-B14F-4D97-AF65-F5344CB8AC3E}">
        <p14:creationId xmlns:p14="http://schemas.microsoft.com/office/powerpoint/2010/main" val="113563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E1BC94-21DB-435F-8753-AF97DFDBFFB1}" type="datetime1">
              <a:rPr lang="en-US" smtClean="0"/>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911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00ED70-FCCC-4D3E-BE07-BC8C0CC92F1A}" type="datetime1">
              <a:rPr lang="en-US" smtClean="0"/>
              <a:t>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2321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B62F2D-B639-4268-8217-98BC0E56D91C}" type="datetime1">
              <a:rPr lang="en-US" smtClean="0"/>
              <a:t>1/29/2015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9273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2F1AE1-B0F2-41DE-80A6-828996F9D9B4}" type="datetime1">
              <a:rPr lang="en-US" smtClean="0"/>
              <a:t>1/29/2015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873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42C5946-9CB0-40F8-B04F-71C80E89B71D}" type="datetime1">
              <a:rPr lang="en-US" smtClean="0"/>
              <a:t>1/29/2015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87742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FE948D0-4E36-4960-9919-4BDBBB8C5D04}" type="datetime1">
              <a:rPr lang="en-US" smtClean="0"/>
              <a:t>1/29/2015</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4608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9E305-2BEC-4D61-8EC8-43419B46C294}" type="datetime1">
              <a:rPr lang="en-US" smtClean="0"/>
              <a:t>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5122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A5FE57A-361D-4B3C-BCF4-68CAEB28B493}" type="datetime1">
              <a:rPr lang="en-US" smtClean="0"/>
              <a:t>1/29/2015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72787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Segoe UI Semilight" panose="020B0402040204020203" pitchFamily="34" charset="0"/>
          <a:ea typeface="+mj-ea"/>
          <a:cs typeface="Segoe UI Semilight" panose="020B0402040204020203" pitchFamily="34" charset="0"/>
        </a:defRPr>
      </a:lvl1pPr>
    </p:titleStyle>
    <p:bodyStyle>
      <a:lvl1pPr marL="91440" indent="-252000" algn="l" defTabSz="914400" rtl="0" eaLnBrk="1" latinLnBrk="0" hangingPunct="1">
        <a:lnSpc>
          <a:spcPct val="90000"/>
        </a:lnSpc>
        <a:spcBef>
          <a:spcPts val="1200"/>
        </a:spcBef>
        <a:spcAft>
          <a:spcPts val="200"/>
        </a:spcAft>
        <a:buClr>
          <a:schemeClr val="accent1"/>
        </a:buClr>
        <a:buSzPct val="80000"/>
        <a:buFont typeface="Courier New" panose="02070309020205020404" pitchFamily="49" charset="0"/>
        <a:buChar char="o"/>
        <a:defRPr sz="2000" kern="120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k-SK" sz="6600" dirty="0" smtClean="0"/>
              <a:t>Analýza prúdu údajov</a:t>
            </a:r>
            <a:r>
              <a:rPr lang="en-US" sz="6600" dirty="0" smtClean="0"/>
              <a:t>			</a:t>
            </a:r>
            <a:endParaRPr lang="sk-SK" sz="6600" dirty="0"/>
          </a:p>
        </p:txBody>
      </p:sp>
      <p:sp>
        <p:nvSpPr>
          <p:cNvPr id="3" name="Subtitle 2"/>
          <p:cNvSpPr>
            <a:spLocks noGrp="1"/>
          </p:cNvSpPr>
          <p:nvPr>
            <p:ph type="subTitle" idx="1"/>
          </p:nvPr>
        </p:nvSpPr>
        <p:spPr/>
        <p:txBody>
          <a:bodyPr/>
          <a:lstStyle/>
          <a:p>
            <a:r>
              <a:rPr lang="sk-SK" cap="none" dirty="0">
                <a:solidFill>
                  <a:schemeClr val="bg1">
                    <a:lumMod val="50000"/>
                  </a:schemeClr>
                </a:solidFill>
                <a:latin typeface="Segoe UI Semilight" panose="020B0402040204020203" pitchFamily="34" charset="0"/>
                <a:cs typeface="Segoe UI Semilight" panose="020B0402040204020203" pitchFamily="34" charset="0"/>
              </a:rPr>
              <a:t>Jakub</a:t>
            </a:r>
            <a:r>
              <a:rPr lang="sk-SK" dirty="0">
                <a:solidFill>
                  <a:schemeClr val="bg1">
                    <a:lumMod val="50000"/>
                  </a:schemeClr>
                </a:solidFill>
                <a:latin typeface="Segoe UI Semilight" panose="020B0402040204020203" pitchFamily="34" charset="0"/>
                <a:cs typeface="Segoe UI Semilight" panose="020B0402040204020203" pitchFamily="34" charset="0"/>
              </a:rPr>
              <a:t> ŠEVCECH</a:t>
            </a:r>
            <a:r>
              <a:rPr lang="en-US" dirty="0">
                <a:solidFill>
                  <a:schemeClr val="bg1">
                    <a:lumMod val="50000"/>
                  </a:schemeClr>
                </a:solidFill>
                <a:latin typeface="Segoe UI Semilight" panose="020B0402040204020203" pitchFamily="34" charset="0"/>
                <a:cs typeface="Segoe UI Semilight" panose="020B0402040204020203" pitchFamily="34" charset="0"/>
              </a:rPr>
              <a:t> </a:t>
            </a:r>
            <a:endParaRPr lang="sk-SK" dirty="0">
              <a:solidFill>
                <a:schemeClr val="bg1">
                  <a:lumMod val="50000"/>
                </a:schemeClr>
              </a:solidFill>
              <a:latin typeface="Segoe UI Semilight" panose="020B0402040204020203" pitchFamily="34" charset="0"/>
              <a:cs typeface="Segoe UI Semilight" panose="020B0402040204020203" pitchFamily="34" charset="0"/>
            </a:endParaRPr>
          </a:p>
          <a:p>
            <a:r>
              <a:rPr lang="sk-SK" cap="none" dirty="0">
                <a:solidFill>
                  <a:schemeClr val="bg1">
                    <a:lumMod val="50000"/>
                  </a:schemeClr>
                </a:solidFill>
                <a:latin typeface="Segoe UI Semilight" panose="020B0402040204020203" pitchFamily="34" charset="0"/>
                <a:cs typeface="Segoe UI Semilight" panose="020B0402040204020203" pitchFamily="34" charset="0"/>
              </a:rPr>
              <a:t>Školiteľ: prof. Mária</a:t>
            </a:r>
            <a:r>
              <a:rPr lang="sk-SK" dirty="0">
                <a:solidFill>
                  <a:schemeClr val="bg1">
                    <a:lumMod val="50000"/>
                  </a:schemeClr>
                </a:solidFill>
                <a:latin typeface="Segoe UI Semilight" panose="020B0402040204020203" pitchFamily="34" charset="0"/>
                <a:cs typeface="Segoe UI Semilight" panose="020B0402040204020203" pitchFamily="34" charset="0"/>
              </a:rPr>
              <a:t> BIELIKOVÁ</a:t>
            </a:r>
          </a:p>
          <a:p>
            <a:endParaRPr lang="sk-SK" dirty="0">
              <a:solidFill>
                <a:schemeClr val="bg1">
                  <a:lumMod val="50000"/>
                </a:schemeClr>
              </a:solidFill>
              <a:latin typeface="Segoe UI Semilight" panose="020B0402040204020203" pitchFamily="34" charset="0"/>
              <a:cs typeface="Segoe UI Semilight" panose="020B0402040204020203"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9152" y="5384801"/>
            <a:ext cx="2360108" cy="869938"/>
          </a:xfrm>
          <a:prstGeom prst="rect">
            <a:avLst/>
          </a:prstGeom>
        </p:spPr>
      </p:pic>
      <p:sp>
        <p:nvSpPr>
          <p:cNvPr id="4" name="TextBox 3"/>
          <p:cNvSpPr txBox="1"/>
          <p:nvPr/>
        </p:nvSpPr>
        <p:spPr>
          <a:xfrm>
            <a:off x="6083506" y="3799503"/>
            <a:ext cx="2283254" cy="369332"/>
          </a:xfrm>
          <a:prstGeom prst="rect">
            <a:avLst/>
          </a:prstGeom>
          <a:noFill/>
        </p:spPr>
        <p:txBody>
          <a:bodyPr wrap="none" rtlCol="0">
            <a:spAutoFit/>
          </a:bodyPr>
          <a:lstStyle/>
          <a:p>
            <a:r>
              <a:rPr lang="sk-SK"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Dizertačný projekt </a:t>
            </a:r>
            <a:r>
              <a:rPr lang="en-US"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III</a:t>
            </a:r>
            <a:endParaRPr lang="sk-SK"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44319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k-SK" dirty="0" smtClean="0"/>
              <a:t>Návrh </a:t>
            </a:r>
            <a:r>
              <a:rPr lang="sk-SK" dirty="0" smtClean="0"/>
              <a:t>transformácie do symbolickej reprezentácie</a:t>
            </a:r>
            <a:endParaRPr lang="sk-SK" dirty="0"/>
          </a:p>
        </p:txBody>
      </p:sp>
      <p:sp>
        <p:nvSpPr>
          <p:cNvPr id="3" name="Content Placeholder 2"/>
          <p:cNvSpPr>
            <a:spLocks noGrp="1"/>
          </p:cNvSpPr>
          <p:nvPr>
            <p:ph idx="1"/>
          </p:nvPr>
        </p:nvSpPr>
        <p:spPr/>
        <p:txBody>
          <a:bodyPr>
            <a:normAutofit fontScale="77500" lnSpcReduction="20000"/>
          </a:bodyPr>
          <a:lstStyle/>
          <a:p>
            <a:pPr marL="271463" indent="-250825"/>
            <a:r>
              <a:rPr lang="sk-SK" sz="2800" dirty="0" smtClean="0"/>
              <a:t>Základ v symbolickej reprezentácii [Das, 1998] a v detekcii </a:t>
            </a:r>
            <a:r>
              <a:rPr lang="sk-SK" sz="2800" dirty="0"/>
              <a:t>motívov [</a:t>
            </a:r>
            <a:r>
              <a:rPr lang="sk-SK" sz="2800" dirty="0" err="1"/>
              <a:t>Mueen</a:t>
            </a:r>
            <a:r>
              <a:rPr lang="sk-SK" sz="2800" dirty="0"/>
              <a:t>, 2010]. </a:t>
            </a:r>
            <a:endParaRPr lang="sk-SK" sz="2800" dirty="0" smtClean="0"/>
          </a:p>
          <a:p>
            <a:pPr marL="271463" indent="-250825"/>
            <a:r>
              <a:rPr lang="sk-SK" sz="2800" dirty="0" smtClean="0"/>
              <a:t>Opakujúce </a:t>
            </a:r>
            <a:r>
              <a:rPr lang="sk-SK" sz="2800" dirty="0"/>
              <a:t>sa vzory v prúde </a:t>
            </a:r>
            <a:r>
              <a:rPr lang="sk-SK" sz="2800" dirty="0" smtClean="0"/>
              <a:t>údajov transformované </a:t>
            </a:r>
            <a:r>
              <a:rPr lang="sk-SK" sz="2800" dirty="0"/>
              <a:t>na </a:t>
            </a:r>
            <a:r>
              <a:rPr lang="sk-SK" sz="2800" dirty="0" smtClean="0"/>
              <a:t>symboly.</a:t>
            </a:r>
            <a:endParaRPr lang="sk-SK" sz="2800" dirty="0"/>
          </a:p>
          <a:p>
            <a:pPr marL="271463" indent="-250825"/>
            <a:r>
              <a:rPr lang="sk-SK" sz="2800" dirty="0" smtClean="0"/>
              <a:t>Zhluky podobných </a:t>
            </a:r>
            <a:r>
              <a:rPr lang="sk-SK" sz="2800" dirty="0" err="1"/>
              <a:t>subsekvencií</a:t>
            </a:r>
            <a:r>
              <a:rPr lang="sk-SK" sz="2800" dirty="0"/>
              <a:t> </a:t>
            </a:r>
            <a:r>
              <a:rPr lang="sk-SK" sz="2800" dirty="0" smtClean="0"/>
              <a:t>zoskupené </a:t>
            </a:r>
            <a:r>
              <a:rPr lang="sk-SK" sz="2800" dirty="0"/>
              <a:t>do jedného </a:t>
            </a:r>
            <a:r>
              <a:rPr lang="sk-SK" sz="2800" dirty="0" smtClean="0"/>
              <a:t>symbolu.</a:t>
            </a:r>
            <a:endParaRPr lang="sk-SK" sz="2800" dirty="0" smtClean="0"/>
          </a:p>
          <a:p>
            <a:pPr marL="271463" indent="-250825"/>
            <a:r>
              <a:rPr lang="sk-SK" sz="2800" dirty="0" smtClean="0"/>
              <a:t>Reprezentácia časového radu ako postupnosti </a:t>
            </a:r>
            <a:r>
              <a:rPr lang="sk-SK" sz="2800" dirty="0" smtClean="0"/>
              <a:t>symbolov.</a:t>
            </a:r>
          </a:p>
          <a:p>
            <a:pPr marL="271463" indent="-250825"/>
            <a:r>
              <a:rPr lang="sk-SK" sz="2800" dirty="0" smtClean="0"/>
              <a:t>Inkrementálna transformácia.</a:t>
            </a:r>
          </a:p>
          <a:p>
            <a:pPr marL="271463" indent="-250825"/>
            <a:r>
              <a:rPr lang="sk-SK" sz="2800" dirty="0" smtClean="0"/>
              <a:t>Meniaca sa abeceda symbolov.</a:t>
            </a:r>
          </a:p>
          <a:p>
            <a:pPr marL="271463" indent="-250825"/>
            <a:r>
              <a:rPr lang="sk-SK" sz="2800" dirty="0" smtClean="0"/>
              <a:t>Správa abecedy symbolov.</a:t>
            </a:r>
            <a:endParaRPr lang="sk-SK" sz="2800" dirty="0"/>
          </a:p>
          <a:p>
            <a:pPr marL="271463" indent="-250825"/>
            <a:endParaRPr lang="sk-SK" sz="2800" dirty="0"/>
          </a:p>
        </p:txBody>
      </p:sp>
      <p:sp>
        <p:nvSpPr>
          <p:cNvPr id="4" name="Slide Number Placeholder 3"/>
          <p:cNvSpPr>
            <a:spLocks noGrp="1"/>
          </p:cNvSpPr>
          <p:nvPr>
            <p:ph type="sldNum" sz="quarter" idx="12"/>
          </p:nvPr>
        </p:nvSpPr>
        <p:spPr/>
        <p:txBody>
          <a:bodyPr/>
          <a:lstStyle/>
          <a:p>
            <a:fld id="{629637A9-119A-49DA-BD12-AAC58B377D80}" type="slidenum">
              <a:rPr lang="en-US" smtClean="0"/>
              <a:t>10</a:t>
            </a:fld>
            <a:endParaRPr lang="en-US" dirty="0"/>
          </a:p>
        </p:txBody>
      </p:sp>
      <p:sp>
        <p:nvSpPr>
          <p:cNvPr id="5" name="TextBox 4"/>
          <p:cNvSpPr txBox="1"/>
          <p:nvPr/>
        </p:nvSpPr>
        <p:spPr>
          <a:xfrm>
            <a:off x="514091" y="5886915"/>
            <a:ext cx="8168352" cy="646331"/>
          </a:xfrm>
          <a:prstGeom prst="rect">
            <a:avLst/>
          </a:prstGeom>
          <a:noFill/>
        </p:spPr>
        <p:txBody>
          <a:bodyPr wrap="square" rtlCol="0">
            <a:spAutoFit/>
          </a:bodyPr>
          <a:lstStyle/>
          <a:p>
            <a:r>
              <a:rPr lang="en-US" sz="1200" dirty="0" smtClean="0"/>
              <a:t>Das</a:t>
            </a:r>
            <a:r>
              <a:rPr lang="en-US" sz="1200" dirty="0"/>
              <a:t>, G., Lin, K. I., </a:t>
            </a:r>
            <a:r>
              <a:rPr lang="en-US" sz="1200" dirty="0" err="1"/>
              <a:t>Mannila</a:t>
            </a:r>
            <a:r>
              <a:rPr lang="en-US" sz="1200" dirty="0"/>
              <a:t>, H., </a:t>
            </a:r>
            <a:r>
              <a:rPr lang="en-US" sz="1200" dirty="0" err="1"/>
              <a:t>Renganathan</a:t>
            </a:r>
            <a:r>
              <a:rPr lang="en-US" sz="1200" dirty="0"/>
              <a:t>, G., Smyth, P.: Rule Discovery from Time Series. In KDD, (1998), pp. 16-22</a:t>
            </a:r>
            <a:r>
              <a:rPr lang="en-US" sz="1200" dirty="0" smtClean="0"/>
              <a:t>.</a:t>
            </a:r>
            <a:endParaRPr lang="sk-SK" sz="1200" dirty="0" smtClean="0"/>
          </a:p>
          <a:p>
            <a:pPr marL="0" lvl="1"/>
            <a:r>
              <a:rPr lang="en-US" sz="1200" dirty="0" err="1" smtClean="0"/>
              <a:t>Mueen</a:t>
            </a:r>
            <a:r>
              <a:rPr lang="en-US" sz="1200" dirty="0"/>
              <a:t>, A., Keogh, E.</a:t>
            </a:r>
            <a:r>
              <a:rPr lang="sk-SK" sz="1200" dirty="0"/>
              <a:t>:</a:t>
            </a:r>
            <a:r>
              <a:rPr lang="en-US" sz="1200" dirty="0"/>
              <a:t> Online discovery and maintenance of time series motifs. In ACM SIGKDD </a:t>
            </a:r>
            <a:r>
              <a:rPr lang="sk-SK" sz="1200" dirty="0"/>
              <a:t>(2010), </a:t>
            </a:r>
            <a:r>
              <a:rPr lang="en-US" sz="1200" dirty="0"/>
              <a:t>pp. 1089-1098.</a:t>
            </a:r>
            <a:endParaRPr lang="sk-SK" sz="1200" dirty="0"/>
          </a:p>
          <a:p>
            <a:endParaRPr lang="sk-SK" sz="1200" dirty="0"/>
          </a:p>
        </p:txBody>
      </p:sp>
    </p:spTree>
    <p:extLst>
      <p:ext uri="{BB962C8B-B14F-4D97-AF65-F5344CB8AC3E}">
        <p14:creationId xmlns:p14="http://schemas.microsoft.com/office/powerpoint/2010/main" val="1455930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Symbolická reprezentácia</a:t>
            </a:r>
            <a:endParaRPr lang="sk-SK" dirty="0"/>
          </a:p>
        </p:txBody>
      </p:sp>
      <p:sp>
        <p:nvSpPr>
          <p:cNvPr id="4" name="Slide Number Placeholder 3"/>
          <p:cNvSpPr>
            <a:spLocks noGrp="1"/>
          </p:cNvSpPr>
          <p:nvPr>
            <p:ph type="sldNum" sz="quarter" idx="12"/>
          </p:nvPr>
        </p:nvSpPr>
        <p:spPr/>
        <p:txBody>
          <a:bodyPr/>
          <a:lstStyle/>
          <a:p>
            <a:fld id="{629637A9-119A-49DA-BD12-AAC58B377D80}" type="slidenum">
              <a:rPr lang="en-US" smtClean="0"/>
              <a:t>11</a:t>
            </a:fld>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325" y="1875779"/>
            <a:ext cx="7543800" cy="3963692"/>
          </a:xfrm>
          <a:prstGeom prst="rect">
            <a:avLst/>
          </a:prstGeom>
          <a:effectLst/>
        </p:spPr>
      </p:pic>
    </p:spTree>
    <p:extLst>
      <p:ext uri="{BB962C8B-B14F-4D97-AF65-F5344CB8AC3E}">
        <p14:creationId xmlns:p14="http://schemas.microsoft.com/office/powerpoint/2010/main" val="1139662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Postup transformácie</a:t>
            </a:r>
            <a:endParaRPr lang="sk-SK" dirty="0"/>
          </a:p>
        </p:txBody>
      </p:sp>
      <p:sp>
        <p:nvSpPr>
          <p:cNvPr id="3" name="Content Placeholder 2"/>
          <p:cNvSpPr>
            <a:spLocks noGrp="1"/>
          </p:cNvSpPr>
          <p:nvPr>
            <p:ph idx="1"/>
          </p:nvPr>
        </p:nvSpPr>
        <p:spPr>
          <a:xfrm>
            <a:off x="822959" y="2108790"/>
            <a:ext cx="6851470" cy="3455503"/>
          </a:xfrm>
        </p:spPr>
        <p:txBody>
          <a:bodyPr>
            <a:normAutofit/>
          </a:bodyPr>
          <a:lstStyle/>
          <a:p>
            <a:pPr marL="514350" indent="-514350">
              <a:buFont typeface="+mj-lt"/>
              <a:buAutoNum type="arabicPeriod"/>
            </a:pPr>
            <a:r>
              <a:rPr lang="sk-SK" sz="2400" dirty="0" smtClean="0"/>
              <a:t>Vytvorenie posuvného okna (dĺžka, krok)</a:t>
            </a:r>
          </a:p>
          <a:p>
            <a:pPr marL="514350" indent="-514350">
              <a:buFont typeface="+mj-lt"/>
              <a:buAutoNum type="arabicPeriod"/>
            </a:pPr>
            <a:r>
              <a:rPr lang="sk-SK" sz="2400" dirty="0" smtClean="0"/>
              <a:t>Nájdenie </a:t>
            </a:r>
            <a:r>
              <a:rPr lang="sk-SK" sz="2400" dirty="0" smtClean="0"/>
              <a:t>zhluku podobných </a:t>
            </a:r>
            <a:r>
              <a:rPr lang="sk-SK" sz="2400" dirty="0" smtClean="0"/>
              <a:t>predchádzajúcich </a:t>
            </a:r>
            <a:r>
              <a:rPr lang="sk-SK" sz="2400" dirty="0" smtClean="0"/>
              <a:t>sekvencií (hraničná podobnosť)</a:t>
            </a:r>
            <a:endParaRPr lang="sk-SK" sz="2400" dirty="0" smtClean="0"/>
          </a:p>
          <a:p>
            <a:pPr marL="514350" indent="-514350">
              <a:buFont typeface="+mj-lt"/>
              <a:buAutoNum type="arabicPeriod"/>
            </a:pPr>
            <a:r>
              <a:rPr lang="sk-SK" sz="2400" dirty="0" smtClean="0"/>
              <a:t>Identifikátor </a:t>
            </a:r>
            <a:r>
              <a:rPr lang="sk-SK" sz="2400" dirty="0" smtClean="0"/>
              <a:t>zhluku </a:t>
            </a:r>
            <a:r>
              <a:rPr lang="sk-SK" sz="2400" dirty="0" smtClean="0"/>
              <a:t>= symbol</a:t>
            </a:r>
            <a:endParaRPr lang="sk-SK" sz="2400" dirty="0"/>
          </a:p>
        </p:txBody>
      </p:sp>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0119" y="4141341"/>
            <a:ext cx="3675075" cy="1930972"/>
          </a:xfrm>
          <a:prstGeom prst="rect">
            <a:avLst/>
          </a:prstGeom>
          <a:effectLst/>
        </p:spPr>
      </p:pic>
      <p:sp>
        <p:nvSpPr>
          <p:cNvPr id="5" name="Slide Number Placeholder 4"/>
          <p:cNvSpPr>
            <a:spLocks noGrp="1"/>
          </p:cNvSpPr>
          <p:nvPr>
            <p:ph type="sldNum" sz="quarter" idx="12"/>
          </p:nvPr>
        </p:nvSpPr>
        <p:spPr/>
        <p:txBody>
          <a:bodyPr/>
          <a:lstStyle/>
          <a:p>
            <a:fld id="{629637A9-119A-49DA-BD12-AAC58B377D80}" type="slidenum">
              <a:rPr lang="en-US" smtClean="0"/>
              <a:pPr/>
              <a:t>12</a:t>
            </a:fld>
            <a:endParaRPr lang="en-US" dirty="0"/>
          </a:p>
        </p:txBody>
      </p:sp>
    </p:spTree>
    <p:extLst>
      <p:ext uri="{BB962C8B-B14F-4D97-AF65-F5344CB8AC3E}">
        <p14:creationId xmlns:p14="http://schemas.microsoft.com/office/powerpoint/2010/main" val="1557400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Zhlukovanie </a:t>
            </a:r>
            <a:r>
              <a:rPr lang="sk-SK" dirty="0" smtClean="0"/>
              <a:t>sekvencií</a:t>
            </a:r>
            <a:endParaRPr lang="sk-SK" dirty="0"/>
          </a:p>
        </p:txBody>
      </p:sp>
      <p:sp>
        <p:nvSpPr>
          <p:cNvPr id="3" name="Content Placeholder 2"/>
          <p:cNvSpPr>
            <a:spLocks noGrp="1"/>
          </p:cNvSpPr>
          <p:nvPr>
            <p:ph idx="1"/>
          </p:nvPr>
        </p:nvSpPr>
        <p:spPr/>
        <p:txBody>
          <a:bodyPr>
            <a:normAutofit lnSpcReduction="10000"/>
          </a:bodyPr>
          <a:lstStyle/>
          <a:p>
            <a:pPr marL="0" lvl="1" indent="0">
              <a:buNone/>
            </a:pPr>
            <a:r>
              <a:rPr lang="sk-SK" sz="2800" dirty="0" smtClean="0"/>
              <a:t>Požiadavky na </a:t>
            </a:r>
            <a:r>
              <a:rPr lang="sk-SK" sz="2800" dirty="0" err="1" smtClean="0"/>
              <a:t>zhlukovací</a:t>
            </a:r>
            <a:r>
              <a:rPr lang="sk-SK" sz="2800" dirty="0" smtClean="0"/>
              <a:t> algoritmus</a:t>
            </a:r>
            <a:endParaRPr lang="sk-SK" sz="2800" dirty="0"/>
          </a:p>
          <a:p>
            <a:pPr lvl="1">
              <a:spcBef>
                <a:spcPts val="1200"/>
              </a:spcBef>
              <a:spcAft>
                <a:spcPts val="200"/>
              </a:spcAft>
            </a:pPr>
            <a:r>
              <a:rPr lang="sk-SK" sz="2400" dirty="0"/>
              <a:t>Inkrementálny </a:t>
            </a:r>
            <a:r>
              <a:rPr lang="sk-SK" sz="2400" dirty="0" smtClean="0"/>
              <a:t>algoritmus</a:t>
            </a:r>
          </a:p>
          <a:p>
            <a:pPr lvl="1">
              <a:spcBef>
                <a:spcPts val="1200"/>
              </a:spcBef>
              <a:spcAft>
                <a:spcPts val="200"/>
              </a:spcAft>
            </a:pPr>
            <a:r>
              <a:rPr lang="sk-SK" sz="2400" dirty="0" smtClean="0"/>
              <a:t>Stabilita </a:t>
            </a:r>
            <a:r>
              <a:rPr lang="sk-SK" sz="2400" dirty="0" smtClean="0"/>
              <a:t>zhlukov</a:t>
            </a:r>
            <a:endParaRPr lang="sk-SK" sz="2400" dirty="0"/>
          </a:p>
          <a:p>
            <a:pPr marL="0" indent="0">
              <a:buNone/>
            </a:pPr>
            <a:endParaRPr lang="sk-SK" sz="2800" dirty="0" smtClean="0"/>
          </a:p>
          <a:p>
            <a:pPr marL="0" indent="0">
              <a:buNone/>
            </a:pPr>
            <a:r>
              <a:rPr lang="sk-SK" sz="2800" dirty="0" smtClean="0"/>
              <a:t>Naivný algoritmus – zaradenie do </a:t>
            </a:r>
            <a:r>
              <a:rPr lang="sk-SK" sz="2800" dirty="0" smtClean="0"/>
              <a:t>zhluku</a:t>
            </a:r>
            <a:endParaRPr lang="sk-SK" sz="2800" dirty="0" smtClean="0"/>
          </a:p>
          <a:p>
            <a:pPr marL="457200" indent="-282575">
              <a:buFont typeface="+mj-lt"/>
              <a:buAutoNum type="arabicPeriod"/>
            </a:pPr>
            <a:r>
              <a:rPr lang="sk-SK" sz="2400" dirty="0" smtClean="0"/>
              <a:t>Vyhľadanie najpodobnejšieho </a:t>
            </a:r>
            <a:r>
              <a:rPr lang="sk-SK" sz="2400" dirty="0" smtClean="0"/>
              <a:t>zhluku</a:t>
            </a:r>
            <a:endParaRPr lang="sk-SK" sz="2400" dirty="0" smtClean="0"/>
          </a:p>
          <a:p>
            <a:pPr marL="457200" indent="-282575">
              <a:buFont typeface="+mj-lt"/>
              <a:buAutoNum type="arabicPeriod"/>
            </a:pPr>
            <a:r>
              <a:rPr lang="sk-SK" sz="2400" dirty="0" smtClean="0"/>
              <a:t>Vytvorenie nového </a:t>
            </a:r>
            <a:r>
              <a:rPr lang="sk-SK" sz="2400" dirty="0" smtClean="0"/>
              <a:t>zhluku, </a:t>
            </a:r>
            <a:r>
              <a:rPr lang="sk-SK" sz="2400" dirty="0" smtClean="0"/>
              <a:t>kde sekvencia je jeho centrom</a:t>
            </a:r>
          </a:p>
          <a:p>
            <a:pPr marL="201168" lvl="1" indent="0">
              <a:buNone/>
            </a:pPr>
            <a:endParaRPr lang="sk-SK" sz="2400" dirty="0" smtClean="0"/>
          </a:p>
        </p:txBody>
      </p:sp>
      <p:sp>
        <p:nvSpPr>
          <p:cNvPr id="4" name="Slide Number Placeholder 3"/>
          <p:cNvSpPr>
            <a:spLocks noGrp="1"/>
          </p:cNvSpPr>
          <p:nvPr>
            <p:ph type="sldNum" sz="quarter" idx="12"/>
          </p:nvPr>
        </p:nvSpPr>
        <p:spPr/>
        <p:txBody>
          <a:bodyPr/>
          <a:lstStyle/>
          <a:p>
            <a:fld id="{629637A9-119A-49DA-BD12-AAC58B377D80}" type="slidenum">
              <a:rPr lang="en-US" smtClean="0"/>
              <a:t>13</a:t>
            </a:fld>
            <a:endParaRPr lang="en-US" dirty="0"/>
          </a:p>
        </p:txBody>
      </p:sp>
    </p:spTree>
    <p:extLst>
      <p:ext uri="{BB962C8B-B14F-4D97-AF65-F5344CB8AC3E}">
        <p14:creationId xmlns:p14="http://schemas.microsoft.com/office/powerpoint/2010/main" val="1325224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Nadstavby nad základnou metódou</a:t>
            </a:r>
            <a:endParaRPr lang="sk-SK" dirty="0"/>
          </a:p>
        </p:txBody>
      </p:sp>
      <p:sp>
        <p:nvSpPr>
          <p:cNvPr id="3" name="Content Placeholder 2"/>
          <p:cNvSpPr>
            <a:spLocks noGrp="1"/>
          </p:cNvSpPr>
          <p:nvPr>
            <p:ph idx="1"/>
          </p:nvPr>
        </p:nvSpPr>
        <p:spPr/>
        <p:txBody>
          <a:bodyPr>
            <a:normAutofit lnSpcReduction="10000"/>
          </a:bodyPr>
          <a:lstStyle/>
          <a:p>
            <a:pPr marL="250825" indent="-250825">
              <a:spcBef>
                <a:spcPts val="1800"/>
              </a:spcBef>
            </a:pPr>
            <a:r>
              <a:rPr lang="sk-SK" sz="2800" dirty="0" smtClean="0"/>
              <a:t>Správa abecedy symbolov</a:t>
            </a:r>
          </a:p>
          <a:p>
            <a:pPr marL="543433" lvl="1" indent="-250825">
              <a:spcBef>
                <a:spcPts val="1800"/>
              </a:spcBef>
            </a:pPr>
            <a:r>
              <a:rPr lang="sk-SK" sz="2600" dirty="0" smtClean="0"/>
              <a:t>Zabúdanie </a:t>
            </a:r>
            <a:r>
              <a:rPr lang="sk-SK" sz="2600" dirty="0" smtClean="0"/>
              <a:t>málo frekventovaných symbolov</a:t>
            </a:r>
          </a:p>
          <a:p>
            <a:pPr marL="543433" lvl="1" indent="-250825">
              <a:spcBef>
                <a:spcPts val="1800"/>
              </a:spcBef>
            </a:pPr>
            <a:r>
              <a:rPr lang="sk-SK" sz="2600" dirty="0" smtClean="0"/>
              <a:t>Zabúdanie alebo spájanie symbolov, ktoré sa prestali vyskytovať v prúde </a:t>
            </a:r>
            <a:r>
              <a:rPr lang="sk-SK" sz="2600" dirty="0" smtClean="0"/>
              <a:t>údajov</a:t>
            </a:r>
            <a:endParaRPr lang="sk-SK" sz="2600" dirty="0" smtClean="0"/>
          </a:p>
          <a:p>
            <a:pPr marL="250825" indent="-250825">
              <a:spcBef>
                <a:spcPts val="1800"/>
              </a:spcBef>
            </a:pPr>
            <a:r>
              <a:rPr lang="sk-SK" sz="2800" dirty="0" smtClean="0"/>
              <a:t>Reprezentácia symbolov rôznej </a:t>
            </a:r>
            <a:r>
              <a:rPr lang="sk-SK" sz="2800" dirty="0" smtClean="0"/>
              <a:t>dĺžky</a:t>
            </a:r>
          </a:p>
          <a:p>
            <a:pPr marL="543433" lvl="1" indent="-250825">
              <a:spcBef>
                <a:spcPts val="1800"/>
              </a:spcBef>
            </a:pPr>
            <a:r>
              <a:rPr lang="sk-SK" sz="2600" dirty="0" smtClean="0"/>
              <a:t>Nastavenie optimálnej veľkosti symbolov</a:t>
            </a:r>
          </a:p>
          <a:p>
            <a:pPr marL="543433" lvl="1" indent="-250825">
              <a:spcBef>
                <a:spcPts val="1800"/>
              </a:spcBef>
            </a:pPr>
            <a:r>
              <a:rPr lang="sk-SK" sz="2600" dirty="0" smtClean="0"/>
              <a:t>Uchovávanie viacerých </a:t>
            </a:r>
            <a:r>
              <a:rPr lang="sk-SK" sz="2600" dirty="0" err="1" smtClean="0"/>
              <a:t>granularít</a:t>
            </a:r>
            <a:r>
              <a:rPr lang="sk-SK" sz="2600" dirty="0" smtClean="0"/>
              <a:t> symbolov</a:t>
            </a:r>
          </a:p>
          <a:p>
            <a:pPr marL="543433" lvl="1" indent="-250825">
              <a:spcBef>
                <a:spcPts val="1800"/>
              </a:spcBef>
            </a:pPr>
            <a:endParaRPr lang="sk-SK" sz="2600" dirty="0"/>
          </a:p>
        </p:txBody>
      </p:sp>
      <p:sp>
        <p:nvSpPr>
          <p:cNvPr id="4" name="Slide Number Placeholder 3"/>
          <p:cNvSpPr>
            <a:spLocks noGrp="1"/>
          </p:cNvSpPr>
          <p:nvPr>
            <p:ph type="sldNum" sz="quarter" idx="12"/>
          </p:nvPr>
        </p:nvSpPr>
        <p:spPr/>
        <p:txBody>
          <a:bodyPr/>
          <a:lstStyle/>
          <a:p>
            <a:fld id="{629637A9-119A-49DA-BD12-AAC58B377D80}" type="slidenum">
              <a:rPr lang="en-US" smtClean="0"/>
              <a:t>14</a:t>
            </a:fld>
            <a:endParaRPr lang="en-US" dirty="0"/>
          </a:p>
        </p:txBody>
      </p:sp>
    </p:spTree>
    <p:extLst>
      <p:ext uri="{BB962C8B-B14F-4D97-AF65-F5344CB8AC3E}">
        <p14:creationId xmlns:p14="http://schemas.microsoft.com/office/powerpoint/2010/main" val="3266738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Predbežný </a:t>
            </a:r>
            <a:r>
              <a:rPr lang="sk-SK" dirty="0"/>
              <a:t>výsledky</a:t>
            </a:r>
          </a:p>
        </p:txBody>
      </p:sp>
      <p:sp>
        <p:nvSpPr>
          <p:cNvPr id="3" name="Content Placeholder 2"/>
          <p:cNvSpPr>
            <a:spLocks noGrp="1"/>
          </p:cNvSpPr>
          <p:nvPr>
            <p:ph idx="1"/>
          </p:nvPr>
        </p:nvSpPr>
        <p:spPr>
          <a:xfrm>
            <a:off x="822959" y="2009547"/>
            <a:ext cx="7796785" cy="3614992"/>
          </a:xfrm>
        </p:spPr>
        <p:txBody>
          <a:bodyPr>
            <a:normAutofit/>
          </a:bodyPr>
          <a:lstStyle/>
          <a:p>
            <a:pPr marL="288000" lvl="1" indent="-288000">
              <a:lnSpc>
                <a:spcPct val="120000"/>
              </a:lnSpc>
              <a:buFont typeface="Courier New" panose="02070309020205020404" pitchFamily="49" charset="0"/>
              <a:buChar char="o"/>
            </a:pPr>
            <a:r>
              <a:rPr lang="sk-SK" sz="2000" dirty="0" smtClean="0"/>
              <a:t>Vlastnosti reprezentácie pri porovnávaní časových radov</a:t>
            </a:r>
          </a:p>
          <a:p>
            <a:pPr marL="288000" lvl="1" indent="-288000">
              <a:lnSpc>
                <a:spcPct val="120000"/>
              </a:lnSpc>
              <a:buFont typeface="Courier New" panose="02070309020205020404" pitchFamily="49" charset="0"/>
              <a:buChar char="o"/>
            </a:pPr>
            <a:r>
              <a:rPr lang="sk-SK" sz="2000" dirty="0" smtClean="0"/>
              <a:t>Klasifikácia</a:t>
            </a:r>
          </a:p>
          <a:p>
            <a:pPr marL="288000" lvl="1" indent="-288000">
              <a:lnSpc>
                <a:spcPct val="120000"/>
              </a:lnSpc>
              <a:buFont typeface="Courier New" panose="02070309020205020404" pitchFamily="49" charset="0"/>
              <a:buChar char="o"/>
            </a:pPr>
            <a:r>
              <a:rPr lang="sk-SK" sz="2000" dirty="0" smtClean="0"/>
              <a:t>„Surová“ reprezentácia a rôzne metriky podobnosti </a:t>
            </a:r>
            <a:r>
              <a:rPr lang="sk-SK" sz="2000" dirty="0" err="1" smtClean="0"/>
              <a:t>vs</a:t>
            </a:r>
            <a:r>
              <a:rPr lang="sk-SK" sz="2000" dirty="0" smtClean="0"/>
              <a:t>. symbolická reprezentácia a </a:t>
            </a:r>
            <a:r>
              <a:rPr lang="sk-SK" sz="2000" dirty="0" err="1" smtClean="0"/>
              <a:t>Levenshteinova</a:t>
            </a:r>
            <a:r>
              <a:rPr lang="sk-SK" sz="2000" dirty="0" smtClean="0"/>
              <a:t> vzdialenosť </a:t>
            </a:r>
          </a:p>
          <a:p>
            <a:pPr marL="288000" lvl="1" indent="-288000">
              <a:lnSpc>
                <a:spcPct val="120000"/>
              </a:lnSpc>
              <a:buFont typeface="Courier New" panose="02070309020205020404" pitchFamily="49" charset="0"/>
              <a:buChar char="o"/>
            </a:pPr>
            <a:r>
              <a:rPr lang="sk-SK" sz="2000" dirty="0" smtClean="0"/>
              <a:t>Porovnanie s výsledkami z </a:t>
            </a:r>
            <a:r>
              <a:rPr lang="sk-SK" sz="2000" dirty="0" smtClean="0"/>
              <a:t>[</a:t>
            </a:r>
            <a:r>
              <a:rPr lang="en-US" sz="2000" dirty="0"/>
              <a:t>Wang</a:t>
            </a:r>
            <a:r>
              <a:rPr lang="sk-SK" sz="2000" dirty="0"/>
              <a:t>, 2013]</a:t>
            </a:r>
            <a:endParaRPr lang="sk-SK" sz="2000" dirty="0"/>
          </a:p>
        </p:txBody>
      </p:sp>
      <p:sp>
        <p:nvSpPr>
          <p:cNvPr id="5" name="TextBox 4"/>
          <p:cNvSpPr txBox="1"/>
          <p:nvPr/>
        </p:nvSpPr>
        <p:spPr>
          <a:xfrm>
            <a:off x="219424" y="5873813"/>
            <a:ext cx="8357190" cy="461665"/>
          </a:xfrm>
          <a:prstGeom prst="rect">
            <a:avLst/>
          </a:prstGeom>
          <a:noFill/>
        </p:spPr>
        <p:txBody>
          <a:bodyPr wrap="square" rtlCol="0">
            <a:spAutoFit/>
          </a:bodyPr>
          <a:lstStyle/>
          <a:p>
            <a:r>
              <a:rPr lang="en-US" sz="1200" dirty="0" smtClean="0"/>
              <a:t>Wang</a:t>
            </a:r>
            <a:r>
              <a:rPr lang="en-US" sz="1200" dirty="0"/>
              <a:t>, X., </a:t>
            </a:r>
            <a:r>
              <a:rPr lang="en-US" sz="1200" dirty="0" err="1"/>
              <a:t>Mueen</a:t>
            </a:r>
            <a:r>
              <a:rPr lang="en-US" sz="1200" dirty="0"/>
              <a:t>, A., Ding, H., </a:t>
            </a:r>
            <a:r>
              <a:rPr lang="en-US" sz="1200" dirty="0" err="1"/>
              <a:t>Trajcevski</a:t>
            </a:r>
            <a:r>
              <a:rPr lang="en-US" sz="1200" dirty="0"/>
              <a:t>, G., </a:t>
            </a:r>
            <a:r>
              <a:rPr lang="en-US" sz="1200" dirty="0" err="1"/>
              <a:t>Scheuermann</a:t>
            </a:r>
            <a:r>
              <a:rPr lang="en-US" sz="1200" dirty="0"/>
              <a:t>, P., &amp; Keogh, E. (2013). Experimental comparison of representation methods and distance measures for time series data. </a:t>
            </a:r>
            <a:r>
              <a:rPr lang="en-US" sz="1200" i="1" dirty="0"/>
              <a:t>Data Mining and Knowledge Discovery</a:t>
            </a:r>
            <a:r>
              <a:rPr lang="en-US" sz="1200" dirty="0"/>
              <a:t>, </a:t>
            </a:r>
            <a:r>
              <a:rPr lang="en-US" sz="1200" i="1" dirty="0"/>
              <a:t>26</a:t>
            </a:r>
            <a:r>
              <a:rPr lang="en-US" sz="1200" dirty="0"/>
              <a:t>(2), 275-309.</a:t>
            </a:r>
            <a:endParaRPr lang="sk-SK" sz="1200" dirty="0"/>
          </a:p>
        </p:txBody>
      </p:sp>
      <p:sp>
        <p:nvSpPr>
          <p:cNvPr id="4" name="Slide Number Placeholder 3"/>
          <p:cNvSpPr>
            <a:spLocks noGrp="1"/>
          </p:cNvSpPr>
          <p:nvPr>
            <p:ph type="sldNum" sz="quarter" idx="12"/>
          </p:nvPr>
        </p:nvSpPr>
        <p:spPr/>
        <p:txBody>
          <a:bodyPr/>
          <a:lstStyle/>
          <a:p>
            <a:fld id="{629637A9-119A-49DA-BD12-AAC58B377D80}" type="slidenum">
              <a:rPr lang="en-US" smtClean="0"/>
              <a:pPr/>
              <a:t>15</a:t>
            </a:fld>
            <a:endParaRPr lang="en-US" dirty="0"/>
          </a:p>
        </p:txBody>
      </p:sp>
    </p:spTree>
    <p:extLst>
      <p:ext uri="{BB962C8B-B14F-4D97-AF65-F5344CB8AC3E}">
        <p14:creationId xmlns:p14="http://schemas.microsoft.com/office/powerpoint/2010/main" val="2421251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k-SK" sz="4400" dirty="0" smtClean="0"/>
              <a:t>Predbežné výsledky klasifikácie</a:t>
            </a:r>
            <a:endParaRPr lang="sk-SK" sz="4400" dirty="0"/>
          </a:p>
        </p:txBody>
      </p:sp>
      <p:graphicFrame>
        <p:nvGraphicFramePr>
          <p:cNvPr id="6" name="Chart 5"/>
          <p:cNvGraphicFramePr>
            <a:graphicFrameLocks/>
          </p:cNvGraphicFramePr>
          <p:nvPr>
            <p:extLst>
              <p:ext uri="{D42A27DB-BD31-4B8C-83A1-F6EECF244321}">
                <p14:modId xmlns:p14="http://schemas.microsoft.com/office/powerpoint/2010/main" val="3873210547"/>
              </p:ext>
            </p:extLst>
          </p:nvPr>
        </p:nvGraphicFramePr>
        <p:xfrm>
          <a:off x="4572000" y="2074154"/>
          <a:ext cx="4051131" cy="37091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605651898"/>
              </p:ext>
            </p:extLst>
          </p:nvPr>
        </p:nvGraphicFramePr>
        <p:xfrm>
          <a:off x="375832" y="2074154"/>
          <a:ext cx="4123016" cy="370914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629637A9-119A-49DA-BD12-AAC58B377D80}" type="slidenum">
              <a:rPr lang="en-US" smtClean="0"/>
              <a:pPr/>
              <a:t>16</a:t>
            </a:fld>
            <a:endParaRPr lang="en-US" dirty="0"/>
          </a:p>
        </p:txBody>
      </p:sp>
    </p:spTree>
    <p:extLst>
      <p:ext uri="{BB962C8B-B14F-4D97-AF65-F5344CB8AC3E}">
        <p14:creationId xmlns:p14="http://schemas.microsoft.com/office/powerpoint/2010/main" val="2747896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Prebiehajúce experimenty</a:t>
            </a:r>
            <a:endParaRPr lang="sk-SK" dirty="0"/>
          </a:p>
        </p:txBody>
      </p:sp>
      <p:sp>
        <p:nvSpPr>
          <p:cNvPr id="3" name="Content Placeholder 2"/>
          <p:cNvSpPr>
            <a:spLocks noGrp="1"/>
          </p:cNvSpPr>
          <p:nvPr>
            <p:ph idx="1"/>
          </p:nvPr>
        </p:nvSpPr>
        <p:spPr>
          <a:xfrm>
            <a:off x="822959" y="2032810"/>
            <a:ext cx="7543801" cy="3803626"/>
          </a:xfrm>
        </p:spPr>
        <p:txBody>
          <a:bodyPr/>
          <a:lstStyle/>
          <a:p>
            <a:pPr marL="250825" indent="-250825"/>
            <a:r>
              <a:rPr lang="sk-SK" dirty="0" smtClean="0"/>
              <a:t>Odhaľovanie vlastností </a:t>
            </a:r>
            <a:r>
              <a:rPr lang="sk-SK" dirty="0" err="1" smtClean="0"/>
              <a:t>datasetov</a:t>
            </a:r>
            <a:r>
              <a:rPr lang="sk-SK" dirty="0" smtClean="0"/>
              <a:t>, pre ktoré má reprezentácia zmysel.</a:t>
            </a:r>
          </a:p>
          <a:p>
            <a:pPr marL="543433" lvl="1" indent="-250825"/>
            <a:r>
              <a:rPr lang="sk-SK" dirty="0" smtClean="0"/>
              <a:t>Metrika „Periodicity</a:t>
            </a:r>
            <a:r>
              <a:rPr lang="sk-SK" dirty="0"/>
              <a:t>“ [</a:t>
            </a:r>
            <a:r>
              <a:rPr lang="sk-SK" dirty="0" err="1"/>
              <a:t>Sethares</a:t>
            </a:r>
            <a:r>
              <a:rPr lang="sk-SK" dirty="0"/>
              <a:t>, 1999] </a:t>
            </a:r>
            <a:r>
              <a:rPr lang="sk-SK" dirty="0" smtClean="0"/>
              <a:t>koreluje so zlepšením oproti iným metódam pri klasifikácii</a:t>
            </a:r>
          </a:p>
          <a:p>
            <a:pPr marL="543433" lvl="1" indent="-250825"/>
            <a:r>
              <a:rPr lang="sk-SK" dirty="0" smtClean="0"/>
              <a:t>Priemerná kompresná vzdialenosť </a:t>
            </a:r>
            <a:r>
              <a:rPr lang="sk-SK" dirty="0"/>
              <a:t>koreluje [</a:t>
            </a:r>
            <a:r>
              <a:rPr lang="sk-SK" dirty="0" err="1"/>
              <a:t>Keogh</a:t>
            </a:r>
            <a:r>
              <a:rPr lang="sk-SK" dirty="0"/>
              <a:t>, 2004] </a:t>
            </a:r>
            <a:r>
              <a:rPr lang="sk-SK" dirty="0" smtClean="0"/>
              <a:t>so zlepšením oproti Euklidovej vzdialenosti</a:t>
            </a:r>
          </a:p>
          <a:p>
            <a:pPr marL="250825" indent="-250825"/>
            <a:r>
              <a:rPr lang="sk-SK" dirty="0" smtClean="0"/>
              <a:t>Nastavenie parametrov transformácie na základe vlastností údajov.</a:t>
            </a:r>
          </a:p>
          <a:p>
            <a:pPr marL="543433" lvl="1" indent="-250825"/>
            <a:r>
              <a:rPr lang="sk-SK" dirty="0" smtClean="0"/>
              <a:t>Veľkosť okna, posunutie okien, hraničná podobnosť</a:t>
            </a:r>
          </a:p>
          <a:p>
            <a:pPr marL="543433" lvl="1" indent="-250825"/>
            <a:r>
              <a:rPr lang="sk-SK" dirty="0" smtClean="0"/>
              <a:t>Použitie metriky „</a:t>
            </a:r>
            <a:r>
              <a:rPr lang="sk-SK" dirty="0" err="1" smtClean="0"/>
              <a:t>Repeatability</a:t>
            </a:r>
            <a:r>
              <a:rPr lang="sk-SK" dirty="0"/>
              <a:t>“ [</a:t>
            </a:r>
            <a:r>
              <a:rPr lang="sk-SK" dirty="0" err="1"/>
              <a:t>Grabocka</a:t>
            </a:r>
            <a:r>
              <a:rPr lang="sk-SK" dirty="0"/>
              <a:t>, 2014] </a:t>
            </a:r>
            <a:r>
              <a:rPr lang="sk-SK" dirty="0" smtClean="0"/>
              <a:t>na nastavenie veľkosti okna</a:t>
            </a:r>
            <a:endParaRPr lang="sk-SK" dirty="0"/>
          </a:p>
        </p:txBody>
      </p:sp>
      <p:sp>
        <p:nvSpPr>
          <p:cNvPr id="4" name="Slide Number Placeholder 3"/>
          <p:cNvSpPr>
            <a:spLocks noGrp="1"/>
          </p:cNvSpPr>
          <p:nvPr>
            <p:ph type="sldNum" sz="quarter" idx="12"/>
          </p:nvPr>
        </p:nvSpPr>
        <p:spPr/>
        <p:txBody>
          <a:bodyPr/>
          <a:lstStyle/>
          <a:p>
            <a:fld id="{629637A9-119A-49DA-BD12-AAC58B377D80}" type="slidenum">
              <a:rPr lang="en-US" smtClean="0"/>
              <a:pPr/>
              <a:t>17</a:t>
            </a:fld>
            <a:endParaRPr lang="en-US" dirty="0"/>
          </a:p>
        </p:txBody>
      </p:sp>
      <p:sp>
        <p:nvSpPr>
          <p:cNvPr id="5" name="TextBox 4"/>
          <p:cNvSpPr txBox="1"/>
          <p:nvPr/>
        </p:nvSpPr>
        <p:spPr>
          <a:xfrm>
            <a:off x="507274" y="5587244"/>
            <a:ext cx="8255726" cy="938719"/>
          </a:xfrm>
          <a:prstGeom prst="rect">
            <a:avLst/>
          </a:prstGeom>
          <a:noFill/>
        </p:spPr>
        <p:txBody>
          <a:bodyPr wrap="square" rtlCol="0">
            <a:spAutoFit/>
          </a:bodyPr>
          <a:lstStyle/>
          <a:p>
            <a:r>
              <a:rPr lang="en-US" sz="1100" dirty="0" err="1" smtClean="0"/>
              <a:t>Sethares</a:t>
            </a:r>
            <a:r>
              <a:rPr lang="en-US" sz="1100" dirty="0"/>
              <a:t>, W. A., </a:t>
            </a:r>
            <a:r>
              <a:rPr lang="en-US" sz="1100" dirty="0" smtClean="0"/>
              <a:t>Staley</a:t>
            </a:r>
            <a:r>
              <a:rPr lang="en-US" sz="1100" dirty="0"/>
              <a:t>, T. W</a:t>
            </a:r>
            <a:r>
              <a:rPr lang="en-US" sz="1100" dirty="0" smtClean="0"/>
              <a:t>.</a:t>
            </a:r>
            <a:r>
              <a:rPr lang="sk-SK" sz="1100" dirty="0" smtClean="0"/>
              <a:t>:</a:t>
            </a:r>
            <a:r>
              <a:rPr lang="en-US" sz="1100" dirty="0" smtClean="0"/>
              <a:t> </a:t>
            </a:r>
            <a:r>
              <a:rPr lang="en-US" sz="1100" dirty="0"/>
              <a:t>Periodicity transforms. </a:t>
            </a:r>
            <a:r>
              <a:rPr lang="en-US" sz="1100" i="1" dirty="0" smtClean="0"/>
              <a:t>IEEE </a:t>
            </a:r>
            <a:r>
              <a:rPr lang="en-US" sz="1100" i="1" dirty="0"/>
              <a:t>Transactions </a:t>
            </a:r>
            <a:r>
              <a:rPr lang="en-US" sz="1100" i="1" dirty="0" smtClean="0"/>
              <a:t>on</a:t>
            </a:r>
            <a:r>
              <a:rPr lang="sk-SK" sz="1100" i="1" dirty="0" smtClean="0"/>
              <a:t> </a:t>
            </a:r>
            <a:r>
              <a:rPr lang="en-US" sz="1100" i="1" dirty="0"/>
              <a:t>Signal </a:t>
            </a:r>
            <a:r>
              <a:rPr lang="en-US" sz="1100" i="1" dirty="0" smtClean="0"/>
              <a:t>Processing</a:t>
            </a:r>
            <a:r>
              <a:rPr lang="sk-SK" sz="1100" i="1" dirty="0" smtClean="0"/>
              <a:t>, (1999)</a:t>
            </a:r>
            <a:r>
              <a:rPr lang="en-US" sz="1100" dirty="0" smtClean="0"/>
              <a:t>,</a:t>
            </a:r>
            <a:r>
              <a:rPr lang="en-US" sz="1100" dirty="0"/>
              <a:t> </a:t>
            </a:r>
            <a:r>
              <a:rPr lang="sk-SK" sz="1100" dirty="0" err="1" smtClean="0"/>
              <a:t>vol</a:t>
            </a:r>
            <a:r>
              <a:rPr lang="sk-SK" sz="1100" dirty="0" smtClean="0"/>
              <a:t>. </a:t>
            </a:r>
            <a:r>
              <a:rPr lang="en-US" sz="1100" i="1" dirty="0" smtClean="0"/>
              <a:t>47</a:t>
            </a:r>
            <a:r>
              <a:rPr lang="sk-SK" sz="1100" dirty="0" smtClean="0"/>
              <a:t>, no. </a:t>
            </a:r>
            <a:r>
              <a:rPr lang="en-US" sz="1100" dirty="0" smtClean="0"/>
              <a:t>11, </a:t>
            </a:r>
            <a:r>
              <a:rPr lang="sk-SK" sz="1100" dirty="0" err="1" smtClean="0"/>
              <a:t>pp</a:t>
            </a:r>
            <a:r>
              <a:rPr lang="sk-SK" sz="1100" dirty="0" smtClean="0"/>
              <a:t>. </a:t>
            </a:r>
            <a:r>
              <a:rPr lang="en-US" sz="1100" dirty="0" smtClean="0"/>
              <a:t>2953-2964.</a:t>
            </a:r>
            <a:endParaRPr lang="sk-SK" sz="1100" dirty="0" smtClean="0"/>
          </a:p>
          <a:p>
            <a:r>
              <a:rPr lang="en-US" sz="1100" dirty="0" smtClean="0"/>
              <a:t>Keogh</a:t>
            </a:r>
            <a:r>
              <a:rPr lang="en-US" sz="1100" dirty="0"/>
              <a:t>, E., </a:t>
            </a:r>
            <a:r>
              <a:rPr lang="en-US" sz="1100" dirty="0" err="1"/>
              <a:t>Lonardi</a:t>
            </a:r>
            <a:r>
              <a:rPr lang="en-US" sz="1100" dirty="0"/>
              <a:t>, S., </a:t>
            </a:r>
            <a:r>
              <a:rPr lang="en-US" sz="1100" dirty="0" err="1" smtClean="0"/>
              <a:t>Ratanamahatana</a:t>
            </a:r>
            <a:r>
              <a:rPr lang="en-US" sz="1100" dirty="0"/>
              <a:t>, C. A</a:t>
            </a:r>
            <a:r>
              <a:rPr lang="en-US" sz="1100" dirty="0" smtClean="0"/>
              <a:t>.</a:t>
            </a:r>
            <a:r>
              <a:rPr lang="sk-SK" sz="1100" dirty="0" smtClean="0"/>
              <a:t>:</a:t>
            </a:r>
            <a:r>
              <a:rPr lang="en-US" sz="1100" dirty="0" smtClean="0"/>
              <a:t> </a:t>
            </a:r>
            <a:r>
              <a:rPr lang="en-US" sz="1100" dirty="0"/>
              <a:t>Towards parameter-free data mining. </a:t>
            </a:r>
            <a:r>
              <a:rPr lang="en-US" sz="1100" i="1" dirty="0" smtClean="0"/>
              <a:t>ACM SIGKDD</a:t>
            </a:r>
            <a:r>
              <a:rPr lang="sk-SK" sz="1100" i="1" dirty="0" smtClean="0"/>
              <a:t>, </a:t>
            </a:r>
            <a:r>
              <a:rPr lang="en-US" sz="1100" dirty="0"/>
              <a:t>(</a:t>
            </a:r>
            <a:r>
              <a:rPr lang="en-US" sz="1100" dirty="0" smtClean="0"/>
              <a:t>2004</a:t>
            </a:r>
            <a:r>
              <a:rPr lang="sk-SK" sz="1100" dirty="0" smtClean="0"/>
              <a:t>),</a:t>
            </a:r>
            <a:r>
              <a:rPr lang="en-US" sz="1100" dirty="0"/>
              <a:t> </a:t>
            </a:r>
            <a:r>
              <a:rPr lang="en-US" sz="1100" dirty="0" smtClean="0"/>
              <a:t>pp</a:t>
            </a:r>
            <a:r>
              <a:rPr lang="en-US" sz="1100" dirty="0"/>
              <a:t>. </a:t>
            </a:r>
            <a:r>
              <a:rPr lang="en-US" sz="1100" dirty="0" smtClean="0"/>
              <a:t>206-215.</a:t>
            </a:r>
            <a:endParaRPr lang="sk-SK" sz="1100" dirty="0" smtClean="0"/>
          </a:p>
          <a:p>
            <a:r>
              <a:rPr lang="en-US" sz="1100" dirty="0" err="1" smtClean="0"/>
              <a:t>Grabocka</a:t>
            </a:r>
            <a:r>
              <a:rPr lang="en-US" sz="1100" dirty="0" smtClean="0"/>
              <a:t>, J., </a:t>
            </a:r>
            <a:r>
              <a:rPr lang="en-US" sz="1100" dirty="0" err="1" smtClean="0"/>
              <a:t>Wistuba</a:t>
            </a:r>
            <a:r>
              <a:rPr lang="en-US" sz="1100" dirty="0" smtClean="0"/>
              <a:t>, M., Schmidt-</a:t>
            </a:r>
            <a:r>
              <a:rPr lang="en-US" sz="1100" dirty="0" err="1" smtClean="0"/>
              <a:t>Thieme</a:t>
            </a:r>
            <a:r>
              <a:rPr lang="en-US" sz="1100" dirty="0" smtClean="0"/>
              <a:t>, L.</a:t>
            </a:r>
            <a:r>
              <a:rPr lang="sk-SK" sz="1100" dirty="0" smtClean="0"/>
              <a:t>:</a:t>
            </a:r>
            <a:r>
              <a:rPr lang="en-US" sz="1100" dirty="0" smtClean="0"/>
              <a:t> Scalable Classification of Repetitive Time Series Through Frequencies of Local Polynomials. </a:t>
            </a:r>
            <a:r>
              <a:rPr lang="en-US" sz="1100" dirty="0"/>
              <a:t>IEEE Transactions </a:t>
            </a:r>
            <a:r>
              <a:rPr lang="en-US" sz="1100" dirty="0" smtClean="0"/>
              <a:t>on</a:t>
            </a:r>
            <a:r>
              <a:rPr lang="sk-SK" sz="1100" dirty="0"/>
              <a:t> </a:t>
            </a:r>
            <a:r>
              <a:rPr lang="sk-SK" sz="1100" dirty="0" err="1"/>
              <a:t>Knowledge</a:t>
            </a:r>
            <a:r>
              <a:rPr lang="sk-SK" sz="1100" dirty="0"/>
              <a:t> and </a:t>
            </a:r>
            <a:r>
              <a:rPr lang="sk-SK" sz="1100" dirty="0" err="1"/>
              <a:t>Data</a:t>
            </a:r>
            <a:r>
              <a:rPr lang="sk-SK" sz="1100" dirty="0"/>
              <a:t> </a:t>
            </a:r>
            <a:r>
              <a:rPr lang="sk-SK" sz="1100" dirty="0" err="1" smtClean="0"/>
              <a:t>Engineering</a:t>
            </a:r>
            <a:r>
              <a:rPr lang="en-US" sz="1100" dirty="0" smtClean="0"/>
              <a:t>, (2014)</a:t>
            </a:r>
            <a:r>
              <a:rPr lang="sk-SK" sz="1100" dirty="0" smtClean="0"/>
              <a:t>,</a:t>
            </a:r>
            <a:r>
              <a:rPr lang="en-US" sz="1100" dirty="0" smtClean="0"/>
              <a:t> </a:t>
            </a:r>
            <a:r>
              <a:rPr lang="sk-SK" sz="1100" dirty="0" err="1" smtClean="0"/>
              <a:t>pp</a:t>
            </a:r>
            <a:r>
              <a:rPr lang="sk-SK" sz="1100" dirty="0" smtClean="0"/>
              <a:t>. </a:t>
            </a:r>
            <a:r>
              <a:rPr lang="en-US" sz="1100" dirty="0" smtClean="0"/>
              <a:t>1–13.</a:t>
            </a:r>
          </a:p>
          <a:p>
            <a:endParaRPr lang="sk-SK" sz="1100" dirty="0"/>
          </a:p>
        </p:txBody>
      </p:sp>
    </p:spTree>
    <p:extLst>
      <p:ext uri="{BB962C8B-B14F-4D97-AF65-F5344CB8AC3E}">
        <p14:creationId xmlns:p14="http://schemas.microsoft.com/office/powerpoint/2010/main" val="117289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Plán experimentov</a:t>
            </a:r>
            <a:endParaRPr lang="sk-SK" dirty="0"/>
          </a:p>
        </p:txBody>
      </p:sp>
      <p:sp>
        <p:nvSpPr>
          <p:cNvPr id="3" name="Content Placeholder 2"/>
          <p:cNvSpPr>
            <a:spLocks noGrp="1"/>
          </p:cNvSpPr>
          <p:nvPr>
            <p:ph idx="1"/>
          </p:nvPr>
        </p:nvSpPr>
        <p:spPr>
          <a:xfrm>
            <a:off x="822959" y="2109216"/>
            <a:ext cx="7543801" cy="3759878"/>
          </a:xfrm>
        </p:spPr>
        <p:txBody>
          <a:bodyPr/>
          <a:lstStyle/>
          <a:p>
            <a:pPr marL="324000" indent="-324000">
              <a:buFont typeface="Courier New" panose="02070309020205020404" pitchFamily="49" charset="0"/>
              <a:buChar char="o"/>
            </a:pPr>
            <a:r>
              <a:rPr lang="sk-SK" dirty="0" smtClean="0"/>
              <a:t>Nastavenie </a:t>
            </a:r>
            <a:r>
              <a:rPr lang="sk-SK" dirty="0" smtClean="0"/>
              <a:t>parametrov transformácie na základe charakteristík </a:t>
            </a:r>
            <a:r>
              <a:rPr lang="sk-SK" dirty="0" err="1" smtClean="0"/>
              <a:t>datasetu</a:t>
            </a:r>
            <a:r>
              <a:rPr lang="sk-SK" dirty="0" smtClean="0"/>
              <a:t>.</a:t>
            </a:r>
          </a:p>
          <a:p>
            <a:pPr marL="324000" indent="-324000">
              <a:buFont typeface="Courier New" panose="02070309020205020404" pitchFamily="49" charset="0"/>
              <a:buChar char="o"/>
            </a:pPr>
            <a:r>
              <a:rPr lang="sk-SK" dirty="0" smtClean="0"/>
              <a:t>Porovnanie navrhnutej reprezentácie pri spracovaní dlhých časových radov.</a:t>
            </a:r>
          </a:p>
          <a:p>
            <a:pPr marL="324000" indent="-324000">
              <a:buFont typeface="Courier New" panose="02070309020205020404" pitchFamily="49" charset="0"/>
              <a:buChar char="o"/>
            </a:pPr>
            <a:r>
              <a:rPr lang="sk-SK" dirty="0" smtClean="0"/>
              <a:t>Analýza stability abecedy symbolov v rôznych typoch prúdov údajov.</a:t>
            </a:r>
          </a:p>
          <a:p>
            <a:pPr marL="324000" indent="-324000">
              <a:buFont typeface="Courier New" panose="02070309020205020404" pitchFamily="49" charset="0"/>
              <a:buChar char="o"/>
            </a:pPr>
            <a:r>
              <a:rPr lang="sk-SK" dirty="0" smtClean="0"/>
              <a:t>Návrh a overenie rozšírení reprezentácie pre zabúdanie a spájanie symbolov.</a:t>
            </a:r>
          </a:p>
          <a:p>
            <a:pPr marL="324000" indent="-324000">
              <a:buFont typeface="Courier New" panose="02070309020205020404" pitchFamily="49" charset="0"/>
              <a:buChar char="o"/>
            </a:pPr>
            <a:r>
              <a:rPr lang="sk-SK" dirty="0" smtClean="0"/>
              <a:t>Aplikácia reprezentácie na rôzne úlohy analýzy prúdov údajov.</a:t>
            </a:r>
          </a:p>
          <a:p>
            <a:pPr marL="324000" indent="-324000">
              <a:buFont typeface="Courier New" panose="02070309020205020404" pitchFamily="49" charset="0"/>
              <a:buChar char="o"/>
            </a:pPr>
            <a:endParaRPr lang="sk-SK" dirty="0"/>
          </a:p>
        </p:txBody>
      </p:sp>
      <p:sp>
        <p:nvSpPr>
          <p:cNvPr id="4" name="Slide Number Placeholder 3"/>
          <p:cNvSpPr>
            <a:spLocks noGrp="1"/>
          </p:cNvSpPr>
          <p:nvPr>
            <p:ph type="sldNum" sz="quarter" idx="12"/>
          </p:nvPr>
        </p:nvSpPr>
        <p:spPr/>
        <p:txBody>
          <a:bodyPr/>
          <a:lstStyle/>
          <a:p>
            <a:fld id="{629637A9-119A-49DA-BD12-AAC58B377D80}" type="slidenum">
              <a:rPr lang="en-US" smtClean="0"/>
              <a:pPr/>
              <a:t>18</a:t>
            </a:fld>
            <a:endParaRPr lang="en-US" dirty="0"/>
          </a:p>
        </p:txBody>
      </p:sp>
    </p:spTree>
    <p:extLst>
      <p:ext uri="{BB962C8B-B14F-4D97-AF65-F5344CB8AC3E}">
        <p14:creationId xmlns:p14="http://schemas.microsoft.com/office/powerpoint/2010/main" val="4129933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Zhrnutie a záver</a:t>
            </a:r>
            <a:endParaRPr lang="sk-SK" dirty="0"/>
          </a:p>
        </p:txBody>
      </p:sp>
      <p:sp>
        <p:nvSpPr>
          <p:cNvPr id="3" name="Content Placeholder 2"/>
          <p:cNvSpPr>
            <a:spLocks noGrp="1"/>
          </p:cNvSpPr>
          <p:nvPr>
            <p:ph idx="1"/>
          </p:nvPr>
        </p:nvSpPr>
        <p:spPr>
          <a:xfrm>
            <a:off x="822959" y="2065468"/>
            <a:ext cx="7725818" cy="3803626"/>
          </a:xfrm>
        </p:spPr>
        <p:txBody>
          <a:bodyPr>
            <a:normAutofit/>
          </a:bodyPr>
          <a:lstStyle/>
          <a:p>
            <a:pPr marL="271463" indent="-250825">
              <a:spcAft>
                <a:spcPts val="1200"/>
              </a:spcAft>
            </a:pPr>
            <a:r>
              <a:rPr lang="sk-SK" dirty="0" smtClean="0"/>
              <a:t>Navrhli sme transformáciu do symbolickej reprezentácie založenej na opakujúcich </a:t>
            </a:r>
            <a:r>
              <a:rPr lang="sk-SK" dirty="0" smtClean="0"/>
              <a:t>sa </a:t>
            </a:r>
            <a:r>
              <a:rPr lang="sk-SK" dirty="0" smtClean="0"/>
              <a:t>sekvenciách</a:t>
            </a:r>
            <a:endParaRPr lang="sk-SK" dirty="0" smtClean="0"/>
          </a:p>
          <a:p>
            <a:pPr marL="271463" indent="-250825">
              <a:spcAft>
                <a:spcPts val="1200"/>
              </a:spcAft>
            </a:pPr>
            <a:r>
              <a:rPr lang="sk-SK" dirty="0" smtClean="0"/>
              <a:t>Vyhodnotenie vlastností reprezentácie pri klasifikácii</a:t>
            </a:r>
          </a:p>
          <a:p>
            <a:pPr marL="271463" indent="-250825">
              <a:spcAft>
                <a:spcPts val="1200"/>
              </a:spcAft>
            </a:pPr>
            <a:r>
              <a:rPr lang="sk-SK" dirty="0" smtClean="0"/>
              <a:t>Nastavenie transformácie na základe charakteristík údajov</a:t>
            </a:r>
          </a:p>
          <a:p>
            <a:pPr marL="271463" indent="-250825">
              <a:spcAft>
                <a:spcPts val="1200"/>
              </a:spcAft>
            </a:pPr>
            <a:r>
              <a:rPr lang="sk-SK" dirty="0" smtClean="0"/>
              <a:t>V </a:t>
            </a:r>
            <a:r>
              <a:rPr lang="sk-SK" dirty="0" smtClean="0"/>
              <a:t>ďalšom kroku </a:t>
            </a:r>
            <a:r>
              <a:rPr lang="sk-SK" dirty="0" smtClean="0"/>
              <a:t>spracovanie dlhých časových radov a správa abecedy symbolov</a:t>
            </a:r>
            <a:endParaRPr lang="sk-SK" dirty="0"/>
          </a:p>
        </p:txBody>
      </p:sp>
      <p:sp>
        <p:nvSpPr>
          <p:cNvPr id="4" name="Slide Number Placeholder 3"/>
          <p:cNvSpPr>
            <a:spLocks noGrp="1"/>
          </p:cNvSpPr>
          <p:nvPr>
            <p:ph type="sldNum" sz="quarter" idx="12"/>
          </p:nvPr>
        </p:nvSpPr>
        <p:spPr/>
        <p:txBody>
          <a:bodyPr/>
          <a:lstStyle/>
          <a:p>
            <a:fld id="{629637A9-119A-49DA-BD12-AAC58B377D80}" type="slidenum">
              <a:rPr lang="en-US" smtClean="0"/>
              <a:t>19</a:t>
            </a:fld>
            <a:endParaRPr lang="en-US" dirty="0"/>
          </a:p>
        </p:txBody>
      </p:sp>
    </p:spTree>
    <p:extLst>
      <p:ext uri="{BB962C8B-B14F-4D97-AF65-F5344CB8AC3E}">
        <p14:creationId xmlns:p14="http://schemas.microsoft.com/office/powerpoint/2010/main" val="1290768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Prúd údajov - model</a:t>
            </a:r>
            <a:endParaRPr lang="sk-SK" dirty="0"/>
          </a:p>
        </p:txBody>
      </p:sp>
      <p:sp>
        <p:nvSpPr>
          <p:cNvPr id="3" name="Content Placeholder 2"/>
          <p:cNvSpPr>
            <a:spLocks noGrp="1"/>
          </p:cNvSpPr>
          <p:nvPr>
            <p:ph idx="1"/>
          </p:nvPr>
        </p:nvSpPr>
        <p:spPr/>
        <p:txBody>
          <a:bodyPr>
            <a:normAutofit/>
          </a:bodyPr>
          <a:lstStyle/>
          <a:p>
            <a:pPr marL="0" indent="0">
              <a:buNone/>
            </a:pPr>
            <a:r>
              <a:rPr lang="sk-SK" sz="3200" dirty="0"/>
              <a:t>Spracovávame postupný prúd udalostí</a:t>
            </a:r>
          </a:p>
          <a:p>
            <a:pPr marL="700128" lvl="2" indent="-457200">
              <a:buSzPct val="80000"/>
              <a:buFont typeface="Courier New" panose="02070309020205020404" pitchFamily="49" charset="0"/>
              <a:buChar char="o"/>
            </a:pPr>
            <a:r>
              <a:rPr lang="sk-SK" sz="2800" dirty="0" smtClean="0"/>
              <a:t>Udalosti prichádzajú </a:t>
            </a:r>
            <a:r>
              <a:rPr lang="sk-SK" sz="2800" dirty="0"/>
              <a:t>postupne</a:t>
            </a:r>
          </a:p>
          <a:p>
            <a:pPr marL="700128" lvl="2" indent="-457200">
              <a:buSzPct val="80000"/>
              <a:buFont typeface="Courier New" panose="02070309020205020404" pitchFamily="49" charset="0"/>
              <a:buChar char="o"/>
            </a:pPr>
            <a:r>
              <a:rPr lang="sk-SK" sz="2800" dirty="0"/>
              <a:t>Nemáme kontrolu nad poradím udalostí</a:t>
            </a:r>
          </a:p>
          <a:p>
            <a:pPr marL="700128" lvl="2" indent="-457200">
              <a:buSzPct val="80000"/>
              <a:buFont typeface="Courier New" panose="02070309020205020404" pitchFamily="49" charset="0"/>
              <a:buChar char="o"/>
            </a:pPr>
            <a:r>
              <a:rPr lang="sk-SK" sz="2800" dirty="0"/>
              <a:t>Potenciálne nekonečné</a:t>
            </a:r>
          </a:p>
          <a:p>
            <a:pPr marL="700128" lvl="2" indent="-457200">
              <a:buSzPct val="80000"/>
              <a:buFont typeface="Courier New" panose="02070309020205020404" pitchFamily="49" charset="0"/>
              <a:buChar char="o"/>
            </a:pPr>
            <a:r>
              <a:rPr lang="sk-SK" sz="2800" dirty="0"/>
              <a:t>Premenlivá rýchlosť a obsah</a:t>
            </a:r>
          </a:p>
          <a:p>
            <a:pPr marL="700128" lvl="2" indent="-457200">
              <a:buSzPct val="80000"/>
              <a:buFont typeface="Courier New" panose="02070309020205020404" pitchFamily="49" charset="0"/>
              <a:buChar char="o"/>
            </a:pPr>
            <a:r>
              <a:rPr lang="sk-SK" sz="2800" dirty="0"/>
              <a:t>Udalosti sú spracované a odložené</a:t>
            </a:r>
          </a:p>
          <a:p>
            <a:endParaRPr lang="sk-SK" sz="2800" dirty="0"/>
          </a:p>
        </p:txBody>
      </p:sp>
      <p:sp>
        <p:nvSpPr>
          <p:cNvPr id="4" name="Slide Number Placeholder 3"/>
          <p:cNvSpPr>
            <a:spLocks noGrp="1"/>
          </p:cNvSpPr>
          <p:nvPr>
            <p:ph type="sldNum" sz="quarter" idx="12"/>
          </p:nvPr>
        </p:nvSpPr>
        <p:spPr/>
        <p:txBody>
          <a:bodyPr/>
          <a:lstStyle/>
          <a:p>
            <a:fld id="{629637A9-119A-49DA-BD12-AAC58B377D80}" type="slidenum">
              <a:rPr lang="en-US" smtClean="0"/>
              <a:t>2</a:t>
            </a:fld>
            <a:endParaRPr lang="en-US" dirty="0"/>
          </a:p>
        </p:txBody>
      </p:sp>
    </p:spTree>
    <p:extLst>
      <p:ext uri="{BB962C8B-B14F-4D97-AF65-F5344CB8AC3E}">
        <p14:creationId xmlns:p14="http://schemas.microsoft.com/office/powerpoint/2010/main" val="2939925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k-SK" dirty="0" smtClean="0"/>
              <a:t>Prúd údajov - obmedzenia</a:t>
            </a:r>
            <a:endParaRPr lang="sk-SK" dirty="0"/>
          </a:p>
        </p:txBody>
      </p:sp>
      <p:sp>
        <p:nvSpPr>
          <p:cNvPr id="3" name="Content Placeholder 2"/>
          <p:cNvSpPr>
            <a:spLocks noGrp="1"/>
          </p:cNvSpPr>
          <p:nvPr>
            <p:ph idx="1"/>
          </p:nvPr>
        </p:nvSpPr>
        <p:spPr/>
        <p:txBody>
          <a:bodyPr>
            <a:normAutofit/>
          </a:bodyPr>
          <a:lstStyle/>
          <a:p>
            <a:pPr marL="358775" indent="-358775"/>
            <a:r>
              <a:rPr lang="sk-SK" sz="3200" dirty="0"/>
              <a:t>Jediný prechod cez </a:t>
            </a:r>
            <a:r>
              <a:rPr lang="sk-SK" sz="3200" dirty="0" smtClean="0"/>
              <a:t>údaje</a:t>
            </a:r>
            <a:endParaRPr lang="sk-SK" sz="3200" dirty="0"/>
          </a:p>
          <a:p>
            <a:pPr marL="358775" indent="-358775"/>
            <a:r>
              <a:rPr lang="sk-SK" sz="3200" dirty="0"/>
              <a:t>Obmedzená pamäť</a:t>
            </a:r>
          </a:p>
          <a:p>
            <a:pPr marL="358775" indent="-358775"/>
            <a:r>
              <a:rPr lang="sk-SK" sz="3200" dirty="0"/>
              <a:t>Zabezpečenie presnosti výsledkov</a:t>
            </a:r>
          </a:p>
          <a:p>
            <a:pPr marL="358775" indent="-358775"/>
            <a:r>
              <a:rPr lang="sk-SK" sz="3200" dirty="0"/>
              <a:t>Modelovanie zmien </a:t>
            </a:r>
            <a:r>
              <a:rPr lang="sk-SK" sz="3200" dirty="0" smtClean="0"/>
              <a:t>výsledku</a:t>
            </a:r>
            <a:endParaRPr lang="sk-SK" sz="3200" dirty="0"/>
          </a:p>
          <a:p>
            <a:pPr marL="358775" indent="-358775"/>
            <a:r>
              <a:rPr lang="sk-SK" sz="3200" dirty="0"/>
              <a:t>Aktualizovanie </a:t>
            </a:r>
            <a:r>
              <a:rPr lang="sk-SK" sz="3200" dirty="0" smtClean="0"/>
              <a:t>modelov pri zmenách v prúde </a:t>
            </a:r>
            <a:r>
              <a:rPr lang="sk-SK" sz="3200" dirty="0" smtClean="0"/>
              <a:t>údajov</a:t>
            </a:r>
            <a:endParaRPr lang="sk-SK" sz="3200" dirty="0"/>
          </a:p>
          <a:p>
            <a:pPr marL="358775" indent="-358775"/>
            <a:endParaRPr lang="sk-SK" sz="3200" dirty="0"/>
          </a:p>
        </p:txBody>
      </p:sp>
      <p:sp>
        <p:nvSpPr>
          <p:cNvPr id="4" name="Slide Number Placeholder 3"/>
          <p:cNvSpPr>
            <a:spLocks noGrp="1"/>
          </p:cNvSpPr>
          <p:nvPr>
            <p:ph type="sldNum" sz="quarter" idx="12"/>
          </p:nvPr>
        </p:nvSpPr>
        <p:spPr/>
        <p:txBody>
          <a:bodyPr/>
          <a:lstStyle/>
          <a:p>
            <a:fld id="{629637A9-119A-49DA-BD12-AAC58B377D80}" type="slidenum">
              <a:rPr lang="en-US" smtClean="0"/>
              <a:t>3</a:t>
            </a:fld>
            <a:endParaRPr lang="en-US" dirty="0"/>
          </a:p>
        </p:txBody>
      </p:sp>
    </p:spTree>
    <p:extLst>
      <p:ext uri="{BB962C8B-B14F-4D97-AF65-F5344CB8AC3E}">
        <p14:creationId xmlns:p14="http://schemas.microsoft.com/office/powerpoint/2010/main" val="2137304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Motivácia – ilustračná aplikácia</a:t>
            </a:r>
            <a:endParaRPr lang="sk-SK" dirty="0"/>
          </a:p>
        </p:txBody>
      </p:sp>
      <p:sp>
        <p:nvSpPr>
          <p:cNvPr id="3" name="Content Placeholder 2"/>
          <p:cNvSpPr>
            <a:spLocks noGrp="1"/>
          </p:cNvSpPr>
          <p:nvPr>
            <p:ph idx="1"/>
          </p:nvPr>
        </p:nvSpPr>
        <p:spPr/>
        <p:txBody>
          <a:bodyPr>
            <a:normAutofit fontScale="92500" lnSpcReduction="20000"/>
          </a:bodyPr>
          <a:lstStyle/>
          <a:p>
            <a:r>
              <a:rPr lang="sk-SK" dirty="0" smtClean="0"/>
              <a:t>Aplikácia produkuje prúd udalostí (napr. merania, nákupy, logy ...).</a:t>
            </a:r>
          </a:p>
          <a:p>
            <a:pPr marL="250825" indent="-250825"/>
            <a:r>
              <a:rPr lang="sk-SK" dirty="0" smtClean="0"/>
              <a:t>Prúd udalostí je potenciálne nekonečný a treba ho spracovávať inkrementálne.</a:t>
            </a:r>
          </a:p>
          <a:p>
            <a:pPr marL="250825" indent="-250825"/>
            <a:r>
              <a:rPr lang="sk-SK" dirty="0" smtClean="0"/>
              <a:t>Metrika alebo skupina metrík monitoruje prúd udalostí a produkuje priebeh metriky.</a:t>
            </a:r>
          </a:p>
          <a:p>
            <a:r>
              <a:rPr lang="sk-SK" dirty="0" smtClean="0"/>
              <a:t>Chcem sledovať: </a:t>
            </a:r>
          </a:p>
          <a:p>
            <a:pPr lvl="1"/>
            <a:r>
              <a:rPr lang="sk-SK" dirty="0" smtClean="0"/>
              <a:t>Aktuálny stav (klasifikácia stavu)</a:t>
            </a:r>
          </a:p>
          <a:p>
            <a:pPr lvl="1"/>
            <a:r>
              <a:rPr lang="sk-SK" dirty="0" smtClean="0"/>
              <a:t>Nové stavy (detekcia anomálií)</a:t>
            </a:r>
          </a:p>
          <a:p>
            <a:pPr lvl="1"/>
            <a:r>
              <a:rPr lang="sk-SK" dirty="0" smtClean="0"/>
              <a:t>Opakovanie predchádzajúcich stavov</a:t>
            </a:r>
          </a:p>
          <a:p>
            <a:pPr lvl="1"/>
            <a:r>
              <a:rPr lang="sk-SK" dirty="0" smtClean="0"/>
              <a:t>Pomenovať stavy</a:t>
            </a:r>
          </a:p>
          <a:p>
            <a:pPr lvl="1"/>
            <a:r>
              <a:rPr lang="sk-SK" dirty="0" smtClean="0"/>
              <a:t>Používať ich pri ďalšej analýze</a:t>
            </a:r>
          </a:p>
          <a:p>
            <a:pPr marL="266700" indent="-250825"/>
            <a:r>
              <a:rPr lang="sk-SK" dirty="0" smtClean="0"/>
              <a:t>Reprezentácia prúdu udalostí (časový rad) ako postupnosť stavov (opakujúcich sa sekvencií)</a:t>
            </a:r>
            <a:endParaRPr lang="sk-SK" dirty="0"/>
          </a:p>
        </p:txBody>
      </p:sp>
      <p:sp>
        <p:nvSpPr>
          <p:cNvPr id="4" name="Slide Number Placeholder 3"/>
          <p:cNvSpPr>
            <a:spLocks noGrp="1"/>
          </p:cNvSpPr>
          <p:nvPr>
            <p:ph type="sldNum" sz="quarter" idx="12"/>
          </p:nvPr>
        </p:nvSpPr>
        <p:spPr/>
        <p:txBody>
          <a:bodyPr/>
          <a:lstStyle/>
          <a:p>
            <a:fld id="{629637A9-119A-49DA-BD12-AAC58B377D80}" type="slidenum">
              <a:rPr lang="en-US" smtClean="0"/>
              <a:pPr/>
              <a:t>4</a:t>
            </a:fld>
            <a:endParaRPr lang="en-US" dirty="0"/>
          </a:p>
        </p:txBody>
      </p:sp>
    </p:spTree>
    <p:extLst>
      <p:ext uri="{BB962C8B-B14F-4D97-AF65-F5344CB8AC3E}">
        <p14:creationId xmlns:p14="http://schemas.microsoft.com/office/powerpoint/2010/main" val="1026795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Existujúce reprezentácie</a:t>
            </a:r>
            <a:endParaRPr lang="sk-SK" dirty="0"/>
          </a:p>
        </p:txBody>
      </p:sp>
      <p:sp>
        <p:nvSpPr>
          <p:cNvPr id="3" name="Content Placeholder 2"/>
          <p:cNvSpPr>
            <a:spLocks noGrp="1"/>
          </p:cNvSpPr>
          <p:nvPr>
            <p:ph idx="1"/>
          </p:nvPr>
        </p:nvSpPr>
        <p:spPr>
          <a:xfrm>
            <a:off x="477903" y="1891292"/>
            <a:ext cx="5707237" cy="3803626"/>
          </a:xfrm>
        </p:spPr>
        <p:txBody>
          <a:bodyPr>
            <a:normAutofit/>
          </a:bodyPr>
          <a:lstStyle/>
          <a:p>
            <a:r>
              <a:rPr lang="sk-SK" sz="1800" dirty="0" err="1" smtClean="0"/>
              <a:t>Piecewise</a:t>
            </a:r>
            <a:r>
              <a:rPr lang="sk-SK" sz="1800" dirty="0" smtClean="0"/>
              <a:t> </a:t>
            </a:r>
            <a:r>
              <a:rPr lang="sk-SK" sz="1800" dirty="0" err="1"/>
              <a:t>Aggregate</a:t>
            </a:r>
            <a:r>
              <a:rPr lang="sk-SK" sz="1800" dirty="0"/>
              <a:t> </a:t>
            </a:r>
            <a:r>
              <a:rPr lang="sk-SK" sz="1800" dirty="0" err="1" smtClean="0"/>
              <a:t>Approximation</a:t>
            </a:r>
            <a:r>
              <a:rPr lang="sk-SK" sz="1800" dirty="0" smtClean="0"/>
              <a:t> (PAA)</a:t>
            </a:r>
          </a:p>
          <a:p>
            <a:pPr lvl="1"/>
            <a:r>
              <a:rPr lang="sk-SK" sz="1400" dirty="0" smtClean="0"/>
              <a:t>Výpočet metriky nad posuvným oknom</a:t>
            </a:r>
          </a:p>
          <a:p>
            <a:pPr lvl="1">
              <a:spcAft>
                <a:spcPts val="0"/>
              </a:spcAft>
            </a:pPr>
            <a:r>
              <a:rPr lang="sk-SK" sz="1400" dirty="0" smtClean="0"/>
              <a:t>[</a:t>
            </a:r>
            <a:r>
              <a:rPr lang="sk-SK" sz="1400" dirty="0" err="1" smtClean="0"/>
              <a:t>Keogh</a:t>
            </a:r>
            <a:r>
              <a:rPr lang="sk-SK" sz="1400" dirty="0" smtClean="0"/>
              <a:t>, 2001]</a:t>
            </a:r>
          </a:p>
          <a:p>
            <a:r>
              <a:rPr lang="sk-SK" sz="1800" dirty="0" err="1" smtClean="0"/>
              <a:t>Symbolic</a:t>
            </a:r>
            <a:r>
              <a:rPr lang="sk-SK" sz="1800" dirty="0" smtClean="0"/>
              <a:t> </a:t>
            </a:r>
            <a:r>
              <a:rPr lang="sk-SK" sz="1800" dirty="0" err="1"/>
              <a:t>Aggregate</a:t>
            </a:r>
            <a:r>
              <a:rPr lang="sk-SK" sz="1800" dirty="0"/>
              <a:t> </a:t>
            </a:r>
            <a:r>
              <a:rPr lang="sk-SK" sz="1800" dirty="0" err="1" smtClean="0"/>
              <a:t>approXimation</a:t>
            </a:r>
            <a:r>
              <a:rPr lang="sk-SK" sz="1800" dirty="0" smtClean="0"/>
              <a:t> (SAX)</a:t>
            </a:r>
          </a:p>
          <a:p>
            <a:pPr lvl="1"/>
            <a:r>
              <a:rPr lang="sk-SK" sz="1400" dirty="0" smtClean="0"/>
              <a:t>Nadstavba nad PAA</a:t>
            </a:r>
          </a:p>
          <a:p>
            <a:pPr lvl="1"/>
            <a:r>
              <a:rPr lang="sk-SK" sz="1400" dirty="0" smtClean="0"/>
              <a:t>Priradenie hodnôt do intervalov a ich pomenovanie</a:t>
            </a:r>
          </a:p>
          <a:p>
            <a:pPr lvl="1"/>
            <a:r>
              <a:rPr lang="sk-SK" sz="1400" dirty="0" smtClean="0"/>
              <a:t>Symbolická reprezentácia</a:t>
            </a:r>
          </a:p>
          <a:p>
            <a:pPr lvl="1">
              <a:spcAft>
                <a:spcPts val="0"/>
              </a:spcAft>
            </a:pPr>
            <a:r>
              <a:rPr lang="sk-SK" sz="1400" dirty="0" smtClean="0"/>
              <a:t>[</a:t>
            </a:r>
            <a:r>
              <a:rPr lang="sk-SK" sz="1400" dirty="0" err="1" smtClean="0"/>
              <a:t>Lin</a:t>
            </a:r>
            <a:r>
              <a:rPr lang="sk-SK" sz="1400" dirty="0" smtClean="0"/>
              <a:t>, 2007]</a:t>
            </a:r>
          </a:p>
          <a:p>
            <a:r>
              <a:rPr lang="sk-SK" sz="1800" dirty="0" smtClean="0"/>
              <a:t> Zhlukovanie </a:t>
            </a:r>
            <a:r>
              <a:rPr lang="sk-SK" sz="1800" dirty="0"/>
              <a:t>opakujúcich sa </a:t>
            </a:r>
            <a:r>
              <a:rPr lang="sk-SK" sz="1800" dirty="0" smtClean="0"/>
              <a:t>sekvencií</a:t>
            </a:r>
          </a:p>
          <a:p>
            <a:pPr lvl="1"/>
            <a:r>
              <a:rPr lang="sk-SK" sz="1400" dirty="0" smtClean="0"/>
              <a:t>Symbolická reprezentácia</a:t>
            </a:r>
          </a:p>
          <a:p>
            <a:pPr lvl="1"/>
            <a:r>
              <a:rPr lang="sk-SK" sz="1400" dirty="0" smtClean="0"/>
              <a:t>Statické kolekcie údajov, zmysluplnosť symbolov</a:t>
            </a:r>
            <a:endParaRPr lang="sk-SK" sz="1400" dirty="0"/>
          </a:p>
          <a:p>
            <a:pPr lvl="1">
              <a:spcAft>
                <a:spcPts val="0"/>
              </a:spcAft>
            </a:pPr>
            <a:r>
              <a:rPr lang="sk-SK" sz="1400" dirty="0" smtClean="0"/>
              <a:t>[Das, 1998]</a:t>
            </a:r>
          </a:p>
          <a:p>
            <a:endParaRPr lang="sk-SK" dirty="0"/>
          </a:p>
        </p:txBody>
      </p:sp>
      <p:sp>
        <p:nvSpPr>
          <p:cNvPr id="4" name="Slide Number Placeholder 3"/>
          <p:cNvSpPr>
            <a:spLocks noGrp="1"/>
          </p:cNvSpPr>
          <p:nvPr>
            <p:ph type="sldNum" sz="quarter" idx="12"/>
          </p:nvPr>
        </p:nvSpPr>
        <p:spPr/>
        <p:txBody>
          <a:bodyPr/>
          <a:lstStyle/>
          <a:p>
            <a:fld id="{629637A9-119A-49DA-BD12-AAC58B377D80}" type="slidenum">
              <a:rPr lang="en-US" smtClean="0"/>
              <a:pPr/>
              <a:t>5</a:t>
            </a:fld>
            <a:endParaRPr lang="en-US" dirty="0"/>
          </a:p>
        </p:txBody>
      </p:sp>
      <p:pic>
        <p:nvPicPr>
          <p:cNvPr id="6" name="Content Placeholder 3"/>
          <p:cNvPicPr>
            <a:picLocks noChangeAspect="1"/>
          </p:cNvPicPr>
          <p:nvPr/>
        </p:nvPicPr>
        <p:blipFill>
          <a:blip r:embed="rId2"/>
          <a:stretch>
            <a:fillRect/>
          </a:stretch>
        </p:blipFill>
        <p:spPr>
          <a:xfrm>
            <a:off x="6166252" y="3058875"/>
            <a:ext cx="2926664" cy="1276068"/>
          </a:xfrm>
          <a:prstGeom prst="rect">
            <a:avLst/>
          </a:prstGeom>
          <a:effectLst>
            <a:outerShdw blurRad="50800" dir="14400000">
              <a:srgbClr val="000000">
                <a:alpha val="40000"/>
              </a:srgbClr>
            </a:outerShdw>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5140" y="1834995"/>
            <a:ext cx="2907776" cy="1093703"/>
          </a:xfrm>
          <a:prstGeom prst="rect">
            <a:avLst/>
          </a:prstGeom>
          <a:ln>
            <a:noFill/>
          </a:ln>
          <a:effectLst>
            <a:outerShdw blurRad="50800" algn="ctr" rotWithShape="0">
              <a:prstClr val="black">
                <a:alpha val="40000"/>
              </a:prstClr>
            </a:outerShdw>
          </a:effectLst>
        </p:spPr>
      </p:pic>
      <p:sp>
        <p:nvSpPr>
          <p:cNvPr id="9" name="TextBox 8"/>
          <p:cNvSpPr txBox="1"/>
          <p:nvPr/>
        </p:nvSpPr>
        <p:spPr>
          <a:xfrm>
            <a:off x="239487" y="5388418"/>
            <a:ext cx="8665028" cy="1154162"/>
          </a:xfrm>
          <a:prstGeom prst="rect">
            <a:avLst/>
          </a:prstGeom>
          <a:noFill/>
        </p:spPr>
        <p:txBody>
          <a:bodyPr wrap="square" rtlCol="0">
            <a:spAutoFit/>
          </a:bodyPr>
          <a:lstStyle/>
          <a:p>
            <a:pPr marL="0" lvl="1"/>
            <a:r>
              <a:rPr lang="sk-SK" sz="1100" dirty="0" err="1" smtClean="0"/>
              <a:t>Keogh</a:t>
            </a:r>
            <a:r>
              <a:rPr lang="sk-SK" sz="1100" dirty="0"/>
              <a:t>, E., </a:t>
            </a:r>
            <a:r>
              <a:rPr lang="sk-SK" sz="1100" dirty="0" err="1"/>
              <a:t>Chakrabarti</a:t>
            </a:r>
            <a:r>
              <a:rPr lang="sk-SK" sz="1100" dirty="0"/>
              <a:t>, K., </a:t>
            </a:r>
            <a:r>
              <a:rPr lang="sk-SK" sz="1100" dirty="0" err="1"/>
              <a:t>Pazzani</a:t>
            </a:r>
            <a:r>
              <a:rPr lang="sk-SK" sz="1100" dirty="0"/>
              <a:t>, M., </a:t>
            </a:r>
            <a:r>
              <a:rPr lang="sk-SK" sz="1100" dirty="0" err="1"/>
              <a:t>Mehrotra</a:t>
            </a:r>
            <a:r>
              <a:rPr lang="sk-SK" sz="1100" dirty="0"/>
              <a:t>, S.: </a:t>
            </a:r>
            <a:r>
              <a:rPr lang="sk-SK" sz="1100" dirty="0" err="1"/>
              <a:t>Locally</a:t>
            </a:r>
            <a:r>
              <a:rPr lang="sk-SK" sz="1100" dirty="0"/>
              <a:t> </a:t>
            </a:r>
            <a:r>
              <a:rPr lang="sk-SK" sz="1100" dirty="0" err="1"/>
              <a:t>adaptive</a:t>
            </a:r>
            <a:r>
              <a:rPr lang="sk-SK" sz="1100" dirty="0"/>
              <a:t> </a:t>
            </a:r>
            <a:r>
              <a:rPr lang="sk-SK" sz="1100" dirty="0" err="1"/>
              <a:t>dimensionality</a:t>
            </a:r>
            <a:r>
              <a:rPr lang="sk-SK" sz="1100" dirty="0"/>
              <a:t> </a:t>
            </a:r>
            <a:r>
              <a:rPr lang="sk-SK" sz="1100" dirty="0" err="1"/>
              <a:t>reduction</a:t>
            </a:r>
            <a:r>
              <a:rPr lang="sk-SK" sz="1100" dirty="0"/>
              <a:t> </a:t>
            </a:r>
            <a:r>
              <a:rPr lang="sk-SK" sz="1100" dirty="0" err="1"/>
              <a:t>for</a:t>
            </a:r>
            <a:r>
              <a:rPr lang="sk-SK" sz="1100" dirty="0"/>
              <a:t> </a:t>
            </a:r>
            <a:r>
              <a:rPr lang="sk-SK" sz="1100" dirty="0" err="1"/>
              <a:t>indexing</a:t>
            </a:r>
            <a:r>
              <a:rPr lang="sk-SK" sz="1100" dirty="0"/>
              <a:t> </a:t>
            </a:r>
            <a:r>
              <a:rPr lang="sk-SK" sz="1100" dirty="0" err="1"/>
              <a:t>large</a:t>
            </a:r>
            <a:r>
              <a:rPr lang="sk-SK" sz="1100" dirty="0"/>
              <a:t> </a:t>
            </a:r>
            <a:r>
              <a:rPr lang="sk-SK" sz="1100" dirty="0" err="1"/>
              <a:t>time</a:t>
            </a:r>
            <a:r>
              <a:rPr lang="sk-SK" sz="1100" dirty="0"/>
              <a:t> </a:t>
            </a:r>
            <a:r>
              <a:rPr lang="sk-SK" sz="1100" dirty="0" err="1"/>
              <a:t>series</a:t>
            </a:r>
            <a:r>
              <a:rPr lang="sk-SK" sz="1100" dirty="0"/>
              <a:t> </a:t>
            </a:r>
            <a:r>
              <a:rPr lang="sk-SK" sz="1100" dirty="0" err="1"/>
              <a:t>databases</a:t>
            </a:r>
            <a:r>
              <a:rPr lang="sk-SK" sz="1100" dirty="0"/>
              <a:t>. ACM SIGMOD </a:t>
            </a:r>
            <a:r>
              <a:rPr lang="sk-SK" sz="1100" dirty="0" err="1" smtClean="0"/>
              <a:t>Record</a:t>
            </a:r>
            <a:r>
              <a:rPr lang="sk-SK" sz="1100" dirty="0" smtClean="0"/>
              <a:t>, </a:t>
            </a:r>
            <a:r>
              <a:rPr lang="sk-SK" sz="1100" dirty="0"/>
              <a:t>(2001), </a:t>
            </a:r>
            <a:r>
              <a:rPr lang="sk-SK" sz="1100" dirty="0" err="1" smtClean="0"/>
              <a:t>vol</a:t>
            </a:r>
            <a:r>
              <a:rPr lang="sk-SK" sz="1100" dirty="0" smtClean="0"/>
              <a:t>. 30, no.2</a:t>
            </a:r>
            <a:r>
              <a:rPr lang="sk-SK" sz="1100" dirty="0"/>
              <a:t>, </a:t>
            </a:r>
            <a:r>
              <a:rPr lang="sk-SK" sz="1100" dirty="0" err="1"/>
              <a:t>pp</a:t>
            </a:r>
            <a:r>
              <a:rPr lang="sk-SK" sz="1100" dirty="0"/>
              <a:t>. 151-162</a:t>
            </a:r>
            <a:r>
              <a:rPr lang="sk-SK" sz="1100" dirty="0" smtClean="0"/>
              <a:t>.</a:t>
            </a:r>
          </a:p>
          <a:p>
            <a:pPr marL="0" lvl="1"/>
            <a:r>
              <a:rPr lang="en-US" sz="1100" dirty="0" smtClean="0"/>
              <a:t>Lin</a:t>
            </a:r>
            <a:r>
              <a:rPr lang="en-US" sz="1100" dirty="0"/>
              <a:t>, J., Keogh, E., Wei, L., </a:t>
            </a:r>
            <a:r>
              <a:rPr lang="en-US" sz="1100" dirty="0" err="1"/>
              <a:t>Lonardi</a:t>
            </a:r>
            <a:r>
              <a:rPr lang="en-US" sz="1100" dirty="0"/>
              <a:t>, S.</a:t>
            </a:r>
            <a:r>
              <a:rPr lang="sk-SK" sz="1100" dirty="0"/>
              <a:t>:</a:t>
            </a:r>
            <a:r>
              <a:rPr lang="en-US" sz="1100" dirty="0"/>
              <a:t> Experiencing SAX: a novel symbolic representation of time series. Data Mining and Knowledge </a:t>
            </a:r>
            <a:r>
              <a:rPr lang="en-US" sz="1100" dirty="0" smtClean="0"/>
              <a:t>Discovery</a:t>
            </a:r>
            <a:r>
              <a:rPr lang="sk-SK" sz="1100" dirty="0" smtClean="0"/>
              <a:t>, (</a:t>
            </a:r>
            <a:r>
              <a:rPr lang="sk-SK" sz="1100" dirty="0"/>
              <a:t>2007), </a:t>
            </a:r>
            <a:r>
              <a:rPr lang="sk-SK" sz="1100" dirty="0" err="1"/>
              <a:t>vol</a:t>
            </a:r>
            <a:r>
              <a:rPr lang="sk-SK" sz="1100" dirty="0"/>
              <a:t>. </a:t>
            </a:r>
            <a:r>
              <a:rPr lang="en-US" sz="1100" dirty="0"/>
              <a:t>15 </a:t>
            </a:r>
            <a:r>
              <a:rPr lang="sk-SK" sz="1100" dirty="0" smtClean="0"/>
              <a:t>, no</a:t>
            </a:r>
            <a:r>
              <a:rPr lang="sk-SK" sz="1100" dirty="0"/>
              <a:t>. </a:t>
            </a:r>
            <a:r>
              <a:rPr lang="en-US" sz="1100" dirty="0"/>
              <a:t>2, 107-144</a:t>
            </a:r>
            <a:r>
              <a:rPr lang="en-US" sz="1100" dirty="0" smtClean="0"/>
              <a:t>.</a:t>
            </a:r>
            <a:endParaRPr lang="sk-SK" sz="1100" dirty="0"/>
          </a:p>
          <a:p>
            <a:pPr marL="0" lvl="1"/>
            <a:r>
              <a:rPr lang="en-US" sz="1100" dirty="0" smtClean="0"/>
              <a:t>Das</a:t>
            </a:r>
            <a:r>
              <a:rPr lang="en-US" sz="1100" dirty="0"/>
              <a:t>, G., Lin, K. I., </a:t>
            </a:r>
            <a:r>
              <a:rPr lang="en-US" sz="1100" dirty="0" err="1"/>
              <a:t>Mannila</a:t>
            </a:r>
            <a:r>
              <a:rPr lang="en-US" sz="1100" dirty="0"/>
              <a:t>, H., </a:t>
            </a:r>
            <a:r>
              <a:rPr lang="en-US" sz="1100" dirty="0" err="1"/>
              <a:t>Renganathan</a:t>
            </a:r>
            <a:r>
              <a:rPr lang="en-US" sz="1100" dirty="0"/>
              <a:t>, G., Smyth, P.</a:t>
            </a:r>
            <a:r>
              <a:rPr lang="sk-SK" sz="1100" dirty="0"/>
              <a:t>:</a:t>
            </a:r>
            <a:r>
              <a:rPr lang="en-US" sz="1100" dirty="0"/>
              <a:t> Rule Discovery from Time Series. In KDD</a:t>
            </a:r>
            <a:r>
              <a:rPr lang="sk-SK" sz="1100" dirty="0"/>
              <a:t>, (1998)</a:t>
            </a:r>
            <a:r>
              <a:rPr lang="en-US" sz="1100" dirty="0"/>
              <a:t>, pp. 16-22.</a:t>
            </a:r>
            <a:endParaRPr lang="sk-SK" sz="1100" dirty="0"/>
          </a:p>
          <a:p>
            <a:endParaRPr lang="sk-SK" sz="1200" dirty="0"/>
          </a:p>
        </p:txBody>
      </p:sp>
    </p:spTree>
    <p:extLst>
      <p:ext uri="{BB962C8B-B14F-4D97-AF65-F5344CB8AC3E}">
        <p14:creationId xmlns:p14="http://schemas.microsoft.com/office/powerpoint/2010/main" val="2173004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Existujúce reprezentácie</a:t>
            </a:r>
            <a:endParaRPr lang="sk-SK" dirty="0"/>
          </a:p>
        </p:txBody>
      </p:sp>
      <p:sp>
        <p:nvSpPr>
          <p:cNvPr id="3" name="Content Placeholder 2"/>
          <p:cNvSpPr>
            <a:spLocks noGrp="1"/>
          </p:cNvSpPr>
          <p:nvPr>
            <p:ph idx="1"/>
          </p:nvPr>
        </p:nvSpPr>
        <p:spPr/>
        <p:txBody>
          <a:bodyPr>
            <a:normAutofit/>
          </a:bodyPr>
          <a:lstStyle/>
          <a:p>
            <a:r>
              <a:rPr lang="sk-SK" dirty="0" err="1"/>
              <a:t>Incremental</a:t>
            </a:r>
            <a:r>
              <a:rPr lang="sk-SK" dirty="0"/>
              <a:t> </a:t>
            </a:r>
            <a:r>
              <a:rPr lang="sk-SK" dirty="0" smtClean="0"/>
              <a:t>PCA, SPIRIT</a:t>
            </a:r>
          </a:p>
          <a:p>
            <a:pPr lvl="1"/>
            <a:r>
              <a:rPr lang="sk-SK" sz="1500" dirty="0" smtClean="0"/>
              <a:t>Inkrementálna transformácia</a:t>
            </a:r>
          </a:p>
          <a:p>
            <a:pPr lvl="1"/>
            <a:r>
              <a:rPr lang="sk-SK" sz="1500" dirty="0" smtClean="0"/>
              <a:t>Každá </a:t>
            </a:r>
            <a:r>
              <a:rPr lang="sk-SK" sz="1500" dirty="0"/>
              <a:t>s</a:t>
            </a:r>
            <a:r>
              <a:rPr lang="sk-SK" sz="1500" dirty="0" smtClean="0"/>
              <a:t>krytá premenná opisuje opakujúci sa vzor</a:t>
            </a:r>
          </a:p>
          <a:p>
            <a:pPr lvl="1"/>
            <a:r>
              <a:rPr lang="sk-SK" sz="1500" dirty="0" smtClean="0"/>
              <a:t>SPIRIT umožňuje detegovať nové vzory a pridávať skryté premenné</a:t>
            </a:r>
          </a:p>
          <a:p>
            <a:pPr lvl="1"/>
            <a:r>
              <a:rPr lang="sk-SK" sz="1500" dirty="0" smtClean="0"/>
              <a:t>Ťažko interpretovateľné vzory</a:t>
            </a:r>
          </a:p>
          <a:p>
            <a:pPr lvl="1"/>
            <a:r>
              <a:rPr lang="sk-SK" sz="1500" dirty="0" smtClean="0"/>
              <a:t>[</a:t>
            </a:r>
            <a:r>
              <a:rPr lang="en-US" sz="1500" dirty="0" smtClean="0"/>
              <a:t>Papadimitriou</a:t>
            </a:r>
            <a:r>
              <a:rPr lang="sk-SK" sz="1500" dirty="0" smtClean="0"/>
              <a:t>, 2005]</a:t>
            </a:r>
          </a:p>
          <a:p>
            <a:r>
              <a:rPr lang="sk-SK" dirty="0" smtClean="0"/>
              <a:t>Objavovanie motívov</a:t>
            </a:r>
          </a:p>
          <a:p>
            <a:pPr lvl="1"/>
            <a:r>
              <a:rPr lang="sk-SK" sz="1400" dirty="0" smtClean="0"/>
              <a:t>Nie reprezentácia ale algoritmus na hľadanie podobných sekvencií</a:t>
            </a:r>
          </a:p>
          <a:p>
            <a:pPr lvl="1"/>
            <a:r>
              <a:rPr lang="sk-SK" sz="1400" dirty="0" smtClean="0"/>
              <a:t>[</a:t>
            </a:r>
            <a:r>
              <a:rPr lang="en-US" sz="1400" dirty="0" err="1" smtClean="0"/>
              <a:t>Mueen</a:t>
            </a:r>
            <a:r>
              <a:rPr lang="sk-SK" sz="1400" dirty="0" smtClean="0"/>
              <a:t>, 2010]</a:t>
            </a:r>
            <a:endParaRPr lang="sk-SK" sz="1400" dirty="0"/>
          </a:p>
        </p:txBody>
      </p:sp>
      <p:sp>
        <p:nvSpPr>
          <p:cNvPr id="4" name="Slide Number Placeholder 3"/>
          <p:cNvSpPr>
            <a:spLocks noGrp="1"/>
          </p:cNvSpPr>
          <p:nvPr>
            <p:ph type="sldNum" sz="quarter" idx="12"/>
          </p:nvPr>
        </p:nvSpPr>
        <p:spPr/>
        <p:txBody>
          <a:bodyPr/>
          <a:lstStyle/>
          <a:p>
            <a:fld id="{629637A9-119A-49DA-BD12-AAC58B377D80}" type="slidenum">
              <a:rPr lang="en-US" smtClean="0"/>
              <a:pPr/>
              <a:t>6</a:t>
            </a:fld>
            <a:endParaRPr lang="en-US" dirty="0"/>
          </a:p>
        </p:txBody>
      </p:sp>
      <p:pic>
        <p:nvPicPr>
          <p:cNvPr id="6" name="Picture 5"/>
          <p:cNvPicPr>
            <a:picLocks noChangeAspect="1"/>
          </p:cNvPicPr>
          <p:nvPr/>
        </p:nvPicPr>
        <p:blipFill>
          <a:blip r:embed="rId2"/>
          <a:stretch>
            <a:fillRect/>
          </a:stretch>
        </p:blipFill>
        <p:spPr>
          <a:xfrm>
            <a:off x="4154022" y="4563725"/>
            <a:ext cx="4780831" cy="1162161"/>
          </a:xfrm>
          <a:prstGeom prst="rect">
            <a:avLst/>
          </a:prstGeom>
        </p:spPr>
      </p:pic>
      <p:sp>
        <p:nvSpPr>
          <p:cNvPr id="7" name="TextBox 6"/>
          <p:cNvSpPr txBox="1"/>
          <p:nvPr/>
        </p:nvSpPr>
        <p:spPr>
          <a:xfrm>
            <a:off x="283029" y="5889176"/>
            <a:ext cx="8462460" cy="430887"/>
          </a:xfrm>
          <a:prstGeom prst="rect">
            <a:avLst/>
          </a:prstGeom>
          <a:noFill/>
        </p:spPr>
        <p:txBody>
          <a:bodyPr wrap="square" rtlCol="0">
            <a:spAutoFit/>
          </a:bodyPr>
          <a:lstStyle/>
          <a:p>
            <a:pPr marL="0" lvl="1"/>
            <a:r>
              <a:rPr lang="en-US" sz="1100" dirty="0" smtClean="0"/>
              <a:t>Papadimitriou</a:t>
            </a:r>
            <a:r>
              <a:rPr lang="en-US" sz="1100" dirty="0"/>
              <a:t>, S., Sun, J., </a:t>
            </a:r>
            <a:r>
              <a:rPr lang="en-US" sz="1100" dirty="0" err="1"/>
              <a:t>Faloutsos</a:t>
            </a:r>
            <a:r>
              <a:rPr lang="en-US" sz="1100" dirty="0"/>
              <a:t>, C.</a:t>
            </a:r>
            <a:r>
              <a:rPr lang="sk-SK" sz="1100" dirty="0"/>
              <a:t>:</a:t>
            </a:r>
            <a:r>
              <a:rPr lang="en-US" sz="1100" dirty="0"/>
              <a:t> Streaming pattern discovery in multiple time-series. In Very </a:t>
            </a:r>
            <a:r>
              <a:rPr lang="sk-SK" sz="1100" dirty="0"/>
              <a:t>L</a:t>
            </a:r>
            <a:r>
              <a:rPr lang="en-US" sz="1100" dirty="0" err="1"/>
              <a:t>arge</a:t>
            </a:r>
            <a:r>
              <a:rPr lang="en-US" sz="1100" dirty="0"/>
              <a:t> </a:t>
            </a:r>
            <a:r>
              <a:rPr lang="sk-SK" sz="1100" dirty="0"/>
              <a:t>D</a:t>
            </a:r>
            <a:r>
              <a:rPr lang="en-US" sz="1100" dirty="0" err="1"/>
              <a:t>ata</a:t>
            </a:r>
            <a:r>
              <a:rPr lang="en-US" sz="1100" dirty="0"/>
              <a:t> </a:t>
            </a:r>
            <a:r>
              <a:rPr lang="sk-SK" sz="1100" dirty="0"/>
              <a:t>B</a:t>
            </a:r>
            <a:r>
              <a:rPr lang="en-US" sz="1100" dirty="0" err="1"/>
              <a:t>ases</a:t>
            </a:r>
            <a:r>
              <a:rPr lang="sk-SK" sz="1100" dirty="0"/>
              <a:t> (VLDB), (2005)</a:t>
            </a:r>
            <a:r>
              <a:rPr lang="en-US" sz="1100" dirty="0"/>
              <a:t> pp. 697-708</a:t>
            </a:r>
            <a:r>
              <a:rPr lang="en-US" sz="1100" dirty="0" smtClean="0"/>
              <a:t>.</a:t>
            </a:r>
            <a:endParaRPr lang="sk-SK" sz="1100" dirty="0" smtClean="0"/>
          </a:p>
          <a:p>
            <a:pPr marL="0" lvl="1"/>
            <a:r>
              <a:rPr lang="en-US" sz="1100" dirty="0" err="1" smtClean="0"/>
              <a:t>Mueen</a:t>
            </a:r>
            <a:r>
              <a:rPr lang="en-US" sz="1100" dirty="0"/>
              <a:t>, A., Keogh, E.</a:t>
            </a:r>
            <a:r>
              <a:rPr lang="sk-SK" sz="1100" dirty="0"/>
              <a:t>:</a:t>
            </a:r>
            <a:r>
              <a:rPr lang="en-US" sz="1100" dirty="0"/>
              <a:t> Online discovery and maintenance of time series motifs. In ACM SIGKDD </a:t>
            </a:r>
            <a:r>
              <a:rPr lang="sk-SK" sz="1100" dirty="0"/>
              <a:t>(2010), </a:t>
            </a:r>
            <a:r>
              <a:rPr lang="en-US" sz="1100" dirty="0"/>
              <a:t>pp. 1089-1098.</a:t>
            </a:r>
            <a:endParaRPr lang="sk-SK" sz="1100" dirty="0"/>
          </a:p>
        </p:txBody>
      </p:sp>
    </p:spTree>
    <p:extLst>
      <p:ext uri="{BB962C8B-B14F-4D97-AF65-F5344CB8AC3E}">
        <p14:creationId xmlns:p14="http://schemas.microsoft.com/office/powerpoint/2010/main" val="4250906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6296" y="2779776"/>
            <a:ext cx="5931408" cy="769441"/>
          </a:xfrm>
          <a:prstGeom prst="rect">
            <a:avLst/>
          </a:prstGeom>
          <a:noFill/>
        </p:spPr>
        <p:txBody>
          <a:bodyPr wrap="square" rtlCol="0">
            <a:spAutoFit/>
          </a:bodyPr>
          <a:lstStyle/>
          <a:p>
            <a:pPr algn="ctr"/>
            <a:r>
              <a:rPr lang="sk-SK" sz="4400" dirty="0" smtClean="0">
                <a:latin typeface="Segoe UI Light" panose="020B0502040204020203" pitchFamily="34" charset="0"/>
              </a:rPr>
              <a:t>Otvorené problémy</a:t>
            </a:r>
            <a:endParaRPr lang="sk-SK" sz="4400" dirty="0">
              <a:latin typeface="Segoe UI Light" panose="020B0502040204020203" pitchFamily="34" charset="0"/>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122933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04000" indent="-504000">
              <a:buClr>
                <a:schemeClr val="accent1"/>
              </a:buClr>
              <a:buFont typeface="+mj-lt"/>
              <a:buAutoNum type="arabicPeriod"/>
            </a:pPr>
            <a:r>
              <a:rPr lang="sk-SK" sz="3200" dirty="0" smtClean="0"/>
              <a:t>Nejednoznačné odporúčania pre výber reprezentácií a metrík podobnosti</a:t>
            </a:r>
            <a:endParaRPr lang="sk-SK" sz="3200" dirty="0"/>
          </a:p>
        </p:txBody>
      </p:sp>
      <p:sp>
        <p:nvSpPr>
          <p:cNvPr id="3" name="Content Placeholder 2"/>
          <p:cNvSpPr>
            <a:spLocks noGrp="1"/>
          </p:cNvSpPr>
          <p:nvPr>
            <p:ph idx="1"/>
          </p:nvPr>
        </p:nvSpPr>
        <p:spPr>
          <a:xfrm>
            <a:off x="822959" y="2072640"/>
            <a:ext cx="7543801" cy="3796454"/>
          </a:xfrm>
        </p:spPr>
        <p:txBody>
          <a:bodyPr>
            <a:normAutofit/>
          </a:bodyPr>
          <a:lstStyle/>
          <a:p>
            <a:pPr marL="324000" indent="-324000">
              <a:buFont typeface="Courier New" panose="02070309020205020404" pitchFamily="49" charset="0"/>
              <a:buChar char="o"/>
            </a:pPr>
            <a:r>
              <a:rPr lang="sk-SK" sz="2400" dirty="0" smtClean="0"/>
              <a:t>Množstvo rôznych metrík podobnosti</a:t>
            </a:r>
          </a:p>
          <a:p>
            <a:pPr marL="324000" indent="-324000">
              <a:buFont typeface="Courier New" panose="02070309020205020404" pitchFamily="49" charset="0"/>
              <a:buChar char="o"/>
            </a:pPr>
            <a:r>
              <a:rPr lang="sk-SK" sz="2400" dirty="0" smtClean="0"/>
              <a:t>Veľké rozdiely vo vlastnostiach údajov</a:t>
            </a:r>
          </a:p>
          <a:p>
            <a:pPr marL="324000" indent="-324000">
              <a:buFont typeface="Courier New" panose="02070309020205020404" pitchFamily="49" charset="0"/>
              <a:buChar char="o"/>
            </a:pPr>
            <a:r>
              <a:rPr lang="sk-SK" sz="2400" dirty="0" smtClean="0"/>
              <a:t>Existujú porovnania, ale nie jasné odporúčania pre výber metód </a:t>
            </a:r>
            <a:endParaRPr lang="sk-SK" sz="2400" dirty="0"/>
          </a:p>
        </p:txBody>
      </p:sp>
      <p:pic>
        <p:nvPicPr>
          <p:cNvPr id="4" name="Picture 3"/>
          <p:cNvPicPr>
            <a:picLocks noChangeAspect="1"/>
          </p:cNvPicPr>
          <p:nvPr/>
        </p:nvPicPr>
        <p:blipFill>
          <a:blip r:embed="rId2"/>
          <a:stretch>
            <a:fillRect/>
          </a:stretch>
        </p:blipFill>
        <p:spPr>
          <a:xfrm>
            <a:off x="3279648" y="4260643"/>
            <a:ext cx="5661934" cy="189970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lide Number Placeholder 4"/>
          <p:cNvSpPr>
            <a:spLocks noGrp="1"/>
          </p:cNvSpPr>
          <p:nvPr>
            <p:ph type="sldNum" sz="quarter" idx="12"/>
          </p:nvPr>
        </p:nvSpPr>
        <p:spPr/>
        <p:txBody>
          <a:bodyPr/>
          <a:lstStyle/>
          <a:p>
            <a:fld id="{629637A9-119A-49DA-BD12-AAC58B377D80}" type="slidenum">
              <a:rPr lang="en-US" smtClean="0"/>
              <a:pPr/>
              <a:t>8</a:t>
            </a:fld>
            <a:endParaRPr lang="en-US" dirty="0"/>
          </a:p>
        </p:txBody>
      </p:sp>
    </p:spTree>
    <p:extLst>
      <p:ext uri="{BB962C8B-B14F-4D97-AF65-F5344CB8AC3E}">
        <p14:creationId xmlns:p14="http://schemas.microsoft.com/office/powerpoint/2010/main" val="186236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14350" indent="-514350">
              <a:buClr>
                <a:schemeClr val="accent1"/>
              </a:buClr>
              <a:buFont typeface="+mj-lt"/>
              <a:buAutoNum type="arabicPeriod" startAt="2"/>
            </a:pPr>
            <a:r>
              <a:rPr lang="sk-SK" sz="3200" dirty="0" smtClean="0"/>
              <a:t>Transformácia prúdu údajov do symbolickej reprezentácie</a:t>
            </a:r>
            <a:endParaRPr lang="sk-SK" sz="3200" dirty="0"/>
          </a:p>
        </p:txBody>
      </p:sp>
      <p:sp>
        <p:nvSpPr>
          <p:cNvPr id="3" name="Content Placeholder 2"/>
          <p:cNvSpPr>
            <a:spLocks noGrp="1"/>
          </p:cNvSpPr>
          <p:nvPr>
            <p:ph idx="1"/>
          </p:nvPr>
        </p:nvSpPr>
        <p:spPr>
          <a:xfrm>
            <a:off x="822959" y="2072640"/>
            <a:ext cx="7406641" cy="3796454"/>
          </a:xfrm>
        </p:spPr>
        <p:txBody>
          <a:bodyPr>
            <a:normAutofit/>
          </a:bodyPr>
          <a:lstStyle/>
          <a:p>
            <a:pPr marL="34925" indent="0">
              <a:buNone/>
            </a:pPr>
            <a:r>
              <a:rPr lang="sk-SK" sz="2400" dirty="0" smtClean="0"/>
              <a:t>Existujúce reprezentácie sa sústreďujú na prácu so statickými kolekciami časových radov</a:t>
            </a:r>
          </a:p>
          <a:p>
            <a:pPr marL="534988" indent="-288925">
              <a:buSzPct val="100000"/>
            </a:pPr>
            <a:r>
              <a:rPr lang="sk-SK" sz="1800" dirty="0" smtClean="0"/>
              <a:t>Vyžadujú viacero prechodov alebo </a:t>
            </a:r>
          </a:p>
          <a:p>
            <a:pPr marL="534988" indent="-288925">
              <a:buSzPct val="100000"/>
            </a:pPr>
            <a:r>
              <a:rPr lang="sk-SK" sz="1800" dirty="0" smtClean="0"/>
              <a:t>Štatistické informácie o obsahu vzorky</a:t>
            </a:r>
          </a:p>
          <a:p>
            <a:pPr marL="34925" indent="0">
              <a:buNone/>
            </a:pPr>
            <a:r>
              <a:rPr lang="sk-SK" sz="2400" dirty="0" smtClean="0"/>
              <a:t>Hľadáme reprezentáciu, ktorá by:</a:t>
            </a:r>
          </a:p>
          <a:p>
            <a:pPr marL="541655" lvl="2" indent="-323850">
              <a:buFont typeface="Courier New" panose="02070309020205020404" pitchFamily="49" charset="0"/>
              <a:buChar char="o"/>
            </a:pPr>
            <a:r>
              <a:rPr lang="sk-SK" sz="1800" dirty="0"/>
              <a:t>Z</a:t>
            </a:r>
            <a:r>
              <a:rPr lang="sk-SK" sz="1800" dirty="0" smtClean="0"/>
              <a:t>výrazňovala </a:t>
            </a:r>
            <a:r>
              <a:rPr lang="sk-SK" sz="1800" dirty="0" smtClean="0"/>
              <a:t>opakujúce sa </a:t>
            </a:r>
            <a:r>
              <a:rPr lang="sk-SK" sz="1800" dirty="0" smtClean="0"/>
              <a:t>sekvencie v </a:t>
            </a:r>
            <a:r>
              <a:rPr lang="sk-SK" sz="1800" dirty="0" smtClean="0"/>
              <a:t>prúde </a:t>
            </a:r>
            <a:r>
              <a:rPr lang="sk-SK" sz="1800" dirty="0"/>
              <a:t>údajov</a:t>
            </a:r>
          </a:p>
          <a:p>
            <a:pPr marL="541655" lvl="2" indent="-323850">
              <a:buFont typeface="Courier New" panose="02070309020205020404" pitchFamily="49" charset="0"/>
              <a:buChar char="o"/>
            </a:pPr>
            <a:r>
              <a:rPr lang="sk-SK" sz="1800" dirty="0" smtClean="0"/>
              <a:t>Redukovala </a:t>
            </a:r>
            <a:r>
              <a:rPr lang="sk-SK" sz="1800" dirty="0"/>
              <a:t>dimenzionalitu týchto </a:t>
            </a:r>
            <a:r>
              <a:rPr lang="sk-SK" sz="1800" dirty="0" smtClean="0"/>
              <a:t>údajov</a:t>
            </a:r>
          </a:p>
          <a:p>
            <a:pPr marL="541655" lvl="2" indent="-323850">
              <a:buFont typeface="Courier New" panose="02070309020205020404" pitchFamily="49" charset="0"/>
              <a:buChar char="o"/>
            </a:pPr>
            <a:r>
              <a:rPr lang="sk-SK" sz="1800" dirty="0"/>
              <a:t>Je dobre interpretovateľná</a:t>
            </a:r>
          </a:p>
          <a:p>
            <a:pPr marL="541655" lvl="2" indent="-323850">
              <a:buFont typeface="Courier New" panose="02070309020205020404" pitchFamily="49" charset="0"/>
              <a:buChar char="o"/>
            </a:pPr>
            <a:r>
              <a:rPr lang="sk-SK" sz="1800" dirty="0" smtClean="0"/>
              <a:t>Umožňovala </a:t>
            </a:r>
            <a:r>
              <a:rPr lang="sk-SK" sz="1800" dirty="0" smtClean="0"/>
              <a:t>inkrementálnu transformáciu údajov</a:t>
            </a:r>
          </a:p>
          <a:p>
            <a:pPr marL="541655" lvl="2" indent="-323850">
              <a:buFont typeface="Courier New" panose="02070309020205020404" pitchFamily="49" charset="0"/>
              <a:buChar char="o"/>
            </a:pPr>
            <a:r>
              <a:rPr lang="sk-SK" sz="1800" dirty="0" smtClean="0"/>
              <a:t>Dokázala reprezentovať potenciálne nekonečné prúdy </a:t>
            </a:r>
            <a:r>
              <a:rPr lang="sk-SK" sz="1800" dirty="0" smtClean="0"/>
              <a:t>údajov</a:t>
            </a:r>
          </a:p>
        </p:txBody>
      </p:sp>
      <p:sp>
        <p:nvSpPr>
          <p:cNvPr id="4" name="Slide Number Placeholder 3"/>
          <p:cNvSpPr>
            <a:spLocks noGrp="1"/>
          </p:cNvSpPr>
          <p:nvPr>
            <p:ph type="sldNum" sz="quarter" idx="12"/>
          </p:nvPr>
        </p:nvSpPr>
        <p:spPr/>
        <p:txBody>
          <a:bodyPr/>
          <a:lstStyle/>
          <a:p>
            <a:fld id="{629637A9-119A-49DA-BD12-AAC58B377D80}" type="slidenum">
              <a:rPr lang="en-US" smtClean="0"/>
              <a:pPr/>
              <a:t>9</a:t>
            </a:fld>
            <a:endParaRPr lang="en-US" dirty="0"/>
          </a:p>
        </p:txBody>
      </p:sp>
    </p:spTree>
    <p:extLst>
      <p:ext uri="{BB962C8B-B14F-4D97-AF65-F5344CB8AC3E}">
        <p14:creationId xmlns:p14="http://schemas.microsoft.com/office/powerpoint/2010/main" val="969928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1685</TotalTime>
  <Words>1036</Words>
  <Application>Microsoft Office PowerPoint</Application>
  <PresentationFormat>On-screen Show (4:3)</PresentationFormat>
  <Paragraphs>155</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Calibri Light</vt:lpstr>
      <vt:lpstr>Courier New</vt:lpstr>
      <vt:lpstr>Segoe UI</vt:lpstr>
      <vt:lpstr>Segoe UI Light</vt:lpstr>
      <vt:lpstr>Segoe UI Semilight</vt:lpstr>
      <vt:lpstr>Retrospect</vt:lpstr>
      <vt:lpstr>Analýza prúdu údajov   </vt:lpstr>
      <vt:lpstr>Prúd údajov - model</vt:lpstr>
      <vt:lpstr>Prúd údajov - obmedzenia</vt:lpstr>
      <vt:lpstr>Motivácia – ilustračná aplikácia</vt:lpstr>
      <vt:lpstr>Existujúce reprezentácie</vt:lpstr>
      <vt:lpstr>Existujúce reprezentácie</vt:lpstr>
      <vt:lpstr>PowerPoint Presentation</vt:lpstr>
      <vt:lpstr>Nejednoznačné odporúčania pre výber reprezentácií a metrík podobnosti</vt:lpstr>
      <vt:lpstr>Transformácia prúdu údajov do symbolickej reprezentácie</vt:lpstr>
      <vt:lpstr>Návrh transformácie do symbolickej reprezentácie</vt:lpstr>
      <vt:lpstr>Symbolická reprezentácia</vt:lpstr>
      <vt:lpstr>Postup transformácie</vt:lpstr>
      <vt:lpstr>Zhlukovanie sekvencií</vt:lpstr>
      <vt:lpstr>Nadstavby nad základnou metódou</vt:lpstr>
      <vt:lpstr>Predbežný výsledky</vt:lpstr>
      <vt:lpstr>Predbežné výsledky klasifikácie</vt:lpstr>
      <vt:lpstr>Prebiehajúce experimenty</vt:lpstr>
      <vt:lpstr>Plán experimentov</vt:lpstr>
      <vt:lpstr>Zhrnutie a záver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Jakub Sevcech</dc:creator>
  <cp:lastModifiedBy>Jakub Sevcech</cp:lastModifiedBy>
  <cp:revision>92</cp:revision>
  <cp:lastPrinted>2015-01-29T22:39:26Z</cp:lastPrinted>
  <dcterms:created xsi:type="dcterms:W3CDTF">2015-01-19T13:35:29Z</dcterms:created>
  <dcterms:modified xsi:type="dcterms:W3CDTF">2015-01-29T22:40:24Z</dcterms:modified>
</cp:coreProperties>
</file>