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1.png" ContentType="image/png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0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3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_rels/slide3.xml.rels" ContentType="application/vnd.openxmlformats-package.relationships+xml"/>
  <Override PartName="/ppt/slides/_rels/slide13.xml.rels" ContentType="application/vnd.openxmlformats-package.relationships+xml"/>
  <Override PartName="/ppt/slides/_rels/slide2.xml.rels" ContentType="application/vnd.openxmlformats-package.relationships+xml"/>
  <Override PartName="/ppt/slides/_rels/slide1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11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theme/theme1.xml" ContentType="application/vnd.openxmlformats-officedocument.them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815292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612720" y="3947760"/>
            <a:ext cx="815292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397836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790160" y="1600200"/>
            <a:ext cx="397836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4790160" y="3947760"/>
            <a:ext cx="397836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12720" y="3947760"/>
            <a:ext cx="397836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397836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4790160" y="1600200"/>
            <a:ext cx="397836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612720" y="1600200"/>
            <a:ext cx="8152920" cy="4495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8152920" cy="44953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3978360" cy="44953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790160" y="1600200"/>
            <a:ext cx="3978360" cy="44953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612720" y="228600"/>
            <a:ext cx="8152920" cy="5866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397836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612720" y="3947760"/>
            <a:ext cx="397836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790160" y="1600200"/>
            <a:ext cx="3978360" cy="44953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subTitle"/>
          </p:nvPr>
        </p:nvSpPr>
        <p:spPr>
          <a:xfrm>
            <a:off x="612720" y="1600200"/>
            <a:ext cx="8152920" cy="4495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3978360" cy="44953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790160" y="1600200"/>
            <a:ext cx="397836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790160" y="3947760"/>
            <a:ext cx="397836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397836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790160" y="1600200"/>
            <a:ext cx="397836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612720" y="3947760"/>
            <a:ext cx="815256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815292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612720" y="3947760"/>
            <a:ext cx="815292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397836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790160" y="1600200"/>
            <a:ext cx="397836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4790160" y="3947760"/>
            <a:ext cx="397836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12720" y="3947760"/>
            <a:ext cx="397836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397836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4790160" y="1600200"/>
            <a:ext cx="397836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8152920" cy="44953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3978360" cy="44953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790160" y="1600200"/>
            <a:ext cx="3978360" cy="44953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subTitle"/>
          </p:nvPr>
        </p:nvSpPr>
        <p:spPr>
          <a:xfrm>
            <a:off x="612720" y="228600"/>
            <a:ext cx="8152920" cy="5866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397836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12720" y="3947760"/>
            <a:ext cx="397836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790160" y="1600200"/>
            <a:ext cx="3978360" cy="44953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3978360" cy="44953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790160" y="1600200"/>
            <a:ext cx="397836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790160" y="3947760"/>
            <a:ext cx="397836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7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12720" y="1600200"/>
            <a:ext cx="397836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790160" y="1600200"/>
            <a:ext cx="397836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612720" y="3947760"/>
            <a:ext cx="8152560" cy="21438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ddc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1234440"/>
            <a:ext cx="9143640" cy="31968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" name="CustomShape 2"/>
          <p:cNvSpPr/>
          <p:nvPr/>
        </p:nvSpPr>
        <p:spPr>
          <a:xfrm>
            <a:off x="0" y="1280160"/>
            <a:ext cx="533160" cy="228240"/>
          </a:xfrm>
          <a:prstGeom prst="rect">
            <a:avLst/>
          </a:prstGeom>
          <a:solidFill>
            <a:srgbClr val="dd8047"/>
          </a:solidFill>
        </p:spPr>
      </p:sp>
      <p:sp>
        <p:nvSpPr>
          <p:cNvPr id="2" name="CustomShape 3"/>
          <p:cNvSpPr/>
          <p:nvPr/>
        </p:nvSpPr>
        <p:spPr>
          <a:xfrm>
            <a:off x="590400" y="1280160"/>
            <a:ext cx="8553240" cy="228240"/>
          </a:xfrm>
          <a:prstGeom prst="rect">
            <a:avLst/>
          </a:prstGeom>
          <a:solidFill>
            <a:srgbClr val="94b6d2"/>
          </a:solidFill>
        </p:spPr>
      </p:sp>
      <p:sp>
        <p:nvSpPr>
          <p:cNvPr id="3" name="CustomShape 4"/>
          <p:cNvSpPr/>
          <p:nvPr/>
        </p:nvSpPr>
        <p:spPr>
          <a:xfrm>
            <a:off x="0" y="5970960"/>
            <a:ext cx="9143640" cy="88668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4" name="CustomShape 5"/>
          <p:cNvSpPr/>
          <p:nvPr/>
        </p:nvSpPr>
        <p:spPr>
          <a:xfrm>
            <a:off x="-9000" y="6053400"/>
            <a:ext cx="2248920" cy="712800"/>
          </a:xfrm>
          <a:prstGeom prst="rect">
            <a:avLst/>
          </a:prstGeom>
          <a:solidFill>
            <a:srgbClr val="dd8047"/>
          </a:solidFill>
        </p:spPr>
      </p:sp>
      <p:sp>
        <p:nvSpPr>
          <p:cNvPr id="5" name="CustomShape 6"/>
          <p:cNvSpPr/>
          <p:nvPr/>
        </p:nvSpPr>
        <p:spPr>
          <a:xfrm>
            <a:off x="2359080" y="6044040"/>
            <a:ext cx="6784560" cy="712800"/>
          </a:xfrm>
          <a:prstGeom prst="rect">
            <a:avLst/>
          </a:prstGeom>
          <a:solidFill>
            <a:srgbClr val="94b6d2"/>
          </a:solidFill>
        </p:spPr>
      </p:sp>
      <p:sp>
        <p:nvSpPr>
          <p:cNvPr id="6" name="PlaceHolder 7"/>
          <p:cNvSpPr>
            <a:spLocks noGrp="1"/>
          </p:cNvSpPr>
          <p:nvPr>
            <p:ph type="title"/>
          </p:nvPr>
        </p:nvSpPr>
        <p:spPr>
          <a:xfrm>
            <a:off x="2362320" y="4038480"/>
            <a:ext cx="6476760" cy="182844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</a:pPr>
            <a:r>
              <a:rPr lang="sk-SK" sz="4400">
                <a:solidFill>
                  <a:srgbClr val="775f55"/>
                </a:solidFill>
                <a:latin typeface="Tw Cen MT"/>
              </a:rPr>
              <a:t>Click to edit the title text formatClick to edit Master title style</a:t>
            </a:r>
            <a:endParaRPr/>
          </a:p>
        </p:txBody>
      </p:sp>
      <p:sp>
        <p:nvSpPr>
          <p:cNvPr id="7" name="PlaceHolder 8"/>
          <p:cNvSpPr>
            <a:spLocks noGrp="1"/>
          </p:cNvSpPr>
          <p:nvPr>
            <p:ph type="dt"/>
          </p:nvPr>
        </p:nvSpPr>
        <p:spPr>
          <a:xfrm>
            <a:off x="76320" y="6068520"/>
            <a:ext cx="2057040" cy="6854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US" sz="2000">
                <a:solidFill>
                  <a:srgbClr val="ffffff"/>
                </a:solidFill>
                <a:latin typeface="Tw Cen MT"/>
              </a:rPr>
              <a:t>11/3/12</a:t>
            </a:r>
            <a:endParaRPr/>
          </a:p>
        </p:txBody>
      </p:sp>
      <p:sp>
        <p:nvSpPr>
          <p:cNvPr id="8" name="PlaceHolder 9"/>
          <p:cNvSpPr>
            <a:spLocks noGrp="1"/>
          </p:cNvSpPr>
          <p:nvPr>
            <p:ph type="ftr"/>
          </p:nvPr>
        </p:nvSpPr>
        <p:spPr>
          <a:xfrm>
            <a:off x="2085480" y="236520"/>
            <a:ext cx="5866920" cy="36468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9" name="PlaceHolder 10"/>
          <p:cNvSpPr>
            <a:spLocks noGrp="1"/>
          </p:cNvSpPr>
          <p:nvPr>
            <p:ph type="sldNum"/>
          </p:nvPr>
        </p:nvSpPr>
        <p:spPr>
          <a:xfrm>
            <a:off x="8001000" y="228600"/>
            <a:ext cx="837720" cy="3805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F1D11181-F1A1-41D1-A151-31D100C14101}" type="slidenum">
              <a:rPr lang="en-US">
                <a:solidFill>
                  <a:srgbClr val="775f55"/>
                </a:solidFill>
                <a:latin typeface="Tw Cen MT"/>
              </a:rPr>
              <a:t>&lt;number&gt;</a:t>
            </a:fld>
            <a:endParaRPr/>
          </a:p>
        </p:txBody>
      </p:sp>
      <p:sp>
        <p:nvSpPr>
          <p:cNvPr id="10" name="PlaceHolder 11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sk-SK"/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sk-SK"/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sk-SK"/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sk-SK"/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sk-SK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sk-SK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sk-SK"/>
              <a:t>Seventh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0" y="1234440"/>
            <a:ext cx="9143640" cy="31968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44" name="CustomShape 2"/>
          <p:cNvSpPr/>
          <p:nvPr/>
        </p:nvSpPr>
        <p:spPr>
          <a:xfrm>
            <a:off x="0" y="1280160"/>
            <a:ext cx="533160" cy="228240"/>
          </a:xfrm>
          <a:prstGeom prst="rect">
            <a:avLst/>
          </a:prstGeom>
          <a:solidFill>
            <a:srgbClr val="dd8047"/>
          </a:solidFill>
        </p:spPr>
      </p:sp>
      <p:sp>
        <p:nvSpPr>
          <p:cNvPr id="45" name="CustomShape 3"/>
          <p:cNvSpPr/>
          <p:nvPr/>
        </p:nvSpPr>
        <p:spPr>
          <a:xfrm>
            <a:off x="590400" y="1280160"/>
            <a:ext cx="8553240" cy="228240"/>
          </a:xfrm>
          <a:prstGeom prst="rect">
            <a:avLst/>
          </a:prstGeom>
          <a:solidFill>
            <a:srgbClr val="94b6d2"/>
          </a:solidFill>
        </p:spPr>
      </p:sp>
      <p:sp>
        <p:nvSpPr>
          <p:cNvPr id="46" name="PlaceHolder 4"/>
          <p:cNvSpPr>
            <a:spLocks noGrp="1"/>
          </p:cNvSpPr>
          <p:nvPr>
            <p:ph type="title"/>
          </p:nvPr>
        </p:nvSpPr>
        <p:spPr>
          <a:xfrm>
            <a:off x="612720" y="228600"/>
            <a:ext cx="8152920" cy="99036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sk-SK" sz="4400">
                <a:solidFill>
                  <a:srgbClr val="775f55"/>
                </a:solidFill>
                <a:latin typeface="Tw Cen MT"/>
              </a:rPr>
              <a:t>Click to edit the title text formatClick to edit Master title style</a:t>
            </a:r>
            <a:endParaRPr/>
          </a:p>
        </p:txBody>
      </p:sp>
      <p:sp>
        <p:nvSpPr>
          <p:cNvPr id="47" name="PlaceHolder 5"/>
          <p:cNvSpPr>
            <a:spLocks noGrp="1"/>
          </p:cNvSpPr>
          <p:nvPr>
            <p:ph type="dt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Tw Cen MT"/>
              </a:rPr>
              <a:t>11/3/12</a:t>
            </a:r>
            <a:endParaRPr/>
          </a:p>
        </p:txBody>
      </p:sp>
      <p:sp>
        <p:nvSpPr>
          <p:cNvPr id="48" name="PlaceHolder 6"/>
          <p:cNvSpPr>
            <a:spLocks noGrp="1"/>
          </p:cNvSpPr>
          <p:nvPr>
            <p:ph type="ftr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49" name="PlaceHolder 7"/>
          <p:cNvSpPr>
            <a:spLocks noGrp="1"/>
          </p:cNvSpPr>
          <p:nvPr>
            <p:ph type="sldNum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2121C1B1-B1E1-4131-A101-513191C1D1E1}" type="slidenum">
              <a:rPr lang="en-US">
                <a:solidFill>
                  <a:srgbClr val="ffffff"/>
                </a:solidFill>
                <a:latin typeface="Tw Cen MT"/>
              </a:rPr>
              <a:t>&lt;number&gt;</a:t>
            </a:fld>
            <a:endParaRPr/>
          </a:p>
        </p:txBody>
      </p:sp>
      <p:sp>
        <p:nvSpPr>
          <p:cNvPr id="50" name="PlaceHolder 8"/>
          <p:cNvSpPr>
            <a:spLocks noGrp="1"/>
          </p:cNvSpPr>
          <p:nvPr>
            <p:ph type="body"/>
          </p:nvPr>
        </p:nvSpPr>
        <p:spPr>
          <a:xfrm>
            <a:off x="612720" y="1600200"/>
            <a:ext cx="8152920" cy="449532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45000"/>
              <a:buFont typeface="StarSymbol"/>
              <a:buChar char=""/>
            </a:pPr>
            <a:r>
              <a:rPr lang="sk-SK" sz="2900">
                <a:solidFill>
                  <a:srgbClr val="000000"/>
                </a:solidFill>
                <a:latin typeface="Tw Cen MT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sk-SK" sz="2900">
                <a:solidFill>
                  <a:srgbClr val="000000"/>
                </a:solidFill>
                <a:latin typeface="Tw Cen MT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sk-SK" sz="2900">
                <a:solidFill>
                  <a:srgbClr val="000000"/>
                </a:solidFill>
                <a:latin typeface="Tw Cen MT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sk-SK" sz="2900">
                <a:solidFill>
                  <a:srgbClr val="000000"/>
                </a:solidFill>
                <a:latin typeface="Tw Cen MT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sk-SK" sz="2900">
                <a:solidFill>
                  <a:srgbClr val="000000"/>
                </a:solidFill>
                <a:latin typeface="Tw Cen MT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sk-SK" sz="2900">
                <a:solidFill>
                  <a:srgbClr val="000000"/>
                </a:solidFill>
                <a:latin typeface="Tw Cen MT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SzPct val="60000"/>
              <a:buFont charset="2" typeface="Wingdings"/>
              <a:buChar char=""/>
            </a:pPr>
            <a:r>
              <a:rPr lang="sk-SK" sz="2900">
                <a:solidFill>
                  <a:srgbClr val="000000"/>
                </a:solidFill>
                <a:latin typeface="Tw Cen MT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SzPct val="70000"/>
              <a:buFont charset="2" typeface="Wingdings 2"/>
              <a:buChar char=""/>
            </a:pPr>
            <a:r>
              <a:rPr lang="sk-SK" sz="2600">
                <a:solidFill>
                  <a:srgbClr val="000000"/>
                </a:solidFill>
                <a:latin typeface="Tw Cen MT"/>
              </a:rPr>
              <a:t>Second level</a:t>
            </a:r>
            <a:endParaRPr/>
          </a:p>
          <a:p>
            <a:pPr lvl="1">
              <a:buSzPct val="70000"/>
              <a:buFont charset="2" typeface="Wingdings 2"/>
              <a:buChar char=""/>
            </a:pPr>
            <a:r>
              <a:rPr lang="sk-SK" sz="2300">
                <a:solidFill>
                  <a:srgbClr val="000000"/>
                </a:solidFill>
                <a:latin typeface="Tw Cen MT"/>
              </a:rPr>
              <a:t>Third level</a:t>
            </a:r>
            <a:endParaRPr/>
          </a:p>
          <a:p>
            <a:pPr lvl="2">
              <a:buSzPct val="75000"/>
              <a:buFont charset="2" typeface="Wingdings"/>
              <a:buChar char=""/>
            </a:pPr>
            <a:r>
              <a:rPr lang="sk-SK" sz="2000">
                <a:solidFill>
                  <a:srgbClr val="000000"/>
                </a:solidFill>
                <a:latin typeface="Tw Cen MT"/>
              </a:rPr>
              <a:t>Fourth level</a:t>
            </a:r>
            <a:endParaRPr/>
          </a:p>
          <a:p>
            <a:pPr lvl="3">
              <a:buSzPct val="75000"/>
              <a:buFont charset="2" typeface="Wingdings"/>
              <a:buChar char=""/>
            </a:pPr>
            <a:r>
              <a:rPr lang="sk-SK" sz="2000">
                <a:solidFill>
                  <a:srgbClr val="000000"/>
                </a:solidFill>
                <a:latin typeface="Tw Cen MT"/>
              </a:rPr>
              <a:t>Fifth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hyperlink" Target="http://www.elasticsearch.org/" TargetMode="External"/><Relationship Id="rId2" Type="http://schemas.openxmlformats.org/officeDocument/2006/relationships/hyperlink" Target="https://github.com/karmi/tire" TargetMode="External"/><Relationship Id="rId3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hyperlink" Target="http://www.youtube.com/watch?v=l4ReamjCxHo" TargetMode="External"/><Relationship Id="rId2" Type="http://schemas.openxmlformats.org/officeDocument/2006/relationships/hyperlink" Target="http://www.elasticsearch.org/guide/reference/modules/gateway/hadoop.html" TargetMode="External"/><Relationship Id="rId3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hyperlink" Target="http://sphinxsearch.com/" TargetMode="External"/><Relationship Id="rId2" Type="http://schemas.openxmlformats.org/officeDocument/2006/relationships/hyperlink" Target="http://freelancing-god.github.com/" TargetMode="External"/><Relationship Id="rId3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hyperlink" Target="http://lucene.apache.org/solr/" TargetMode="External"/><Relationship Id="rId2" Type="http://schemas.openxmlformats.org/officeDocument/2006/relationships/hyperlink" Target="http://outoftime.github.com/sunspot/" TargetMode="External"/><Relationship Id="rId3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1"/>
          <p:cNvSpPr txBox="1"/>
          <p:nvPr/>
        </p:nvSpPr>
        <p:spPr>
          <a:xfrm>
            <a:off x="611640" y="188640"/>
            <a:ext cx="8208720" cy="280800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</a:pPr>
            <a:r>
              <a:rPr b="1" lang="sk-SK" sz="4400">
                <a:solidFill>
                  <a:srgbClr val="775f55"/>
                </a:solidFill>
                <a:latin typeface="Tw Cen MT"/>
              </a:rPr>
              <a:t>Tools for Text </a:t>
            </a:r>
            <a:r>
              <a:rPr b="1" lang="sk-SK" sz="4400">
                <a:solidFill>
                  <a:srgbClr val="775f55"/>
                </a:solidFill>
                <a:latin typeface="Tw Cen MT"/>
              </a:rPr>
              <a:t>
</a:t>
            </a:r>
            <a:r>
              <a:rPr b="1" lang="sk-SK" sz="4400">
                <a:solidFill>
                  <a:srgbClr val="775f55"/>
                </a:solidFill>
                <a:latin typeface="Tw Cen MT"/>
              </a:rPr>
              <a:t>Indexing and Search</a:t>
            </a:r>
            <a:endParaRPr/>
          </a:p>
        </p:txBody>
      </p:sp>
      <p:sp>
        <p:nvSpPr>
          <p:cNvPr id="84" name="TextShape 2"/>
          <p:cNvSpPr txBox="1"/>
          <p:nvPr/>
        </p:nvSpPr>
        <p:spPr>
          <a:xfrm>
            <a:off x="611640" y="4293000"/>
            <a:ext cx="2736000" cy="119880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en-US" sz="2600">
                <a:solidFill>
                  <a:srgbClr val="ffffff"/>
                </a:solidFill>
                <a:latin typeface="Tw Cen MT"/>
              </a:rPr>
              <a:t>Dušan Zeleník</a:t>
            </a:r>
            <a:endParaRPr/>
          </a:p>
        </p:txBody>
      </p:sp>
      <p:sp>
        <p:nvSpPr>
          <p:cNvPr id="85" name="CustomShape 3"/>
          <p:cNvSpPr/>
          <p:nvPr/>
        </p:nvSpPr>
        <p:spPr>
          <a:xfrm>
            <a:off x="0" y="3213000"/>
            <a:ext cx="3347640" cy="8384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3200">
                <a:solidFill>
                  <a:srgbClr val="8b8b8b"/>
                </a:solidFill>
                <a:latin typeface="Tw Cen MT"/>
              </a:rPr>
              <a:t>PeWe 2012</a:t>
            </a:r>
            <a:endParaRPr/>
          </a:p>
        </p:txBody>
      </p:sp>
      <p:sp>
        <p:nvSpPr>
          <p:cNvPr id="86" name="CustomShape 4"/>
          <p:cNvSpPr/>
          <p:nvPr/>
        </p:nvSpPr>
        <p:spPr>
          <a:xfrm>
            <a:off x="611640" y="6093360"/>
            <a:ext cx="1728000" cy="6476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en-US" sz="3200">
                <a:solidFill>
                  <a:srgbClr val="ffffff"/>
                </a:solidFill>
                <a:latin typeface="Tw Cen MT"/>
              </a:rPr>
              <a:t>FIIT STU</a:t>
            </a:r>
            <a:endParaRPr/>
          </a:p>
        </p:txBody>
      </p:sp>
      <p:sp>
        <p:nvSpPr>
          <p:cNvPr id="87" name="CustomShape 5"/>
          <p:cNvSpPr/>
          <p:nvPr/>
        </p:nvSpPr>
        <p:spPr>
          <a:xfrm>
            <a:off x="2483640" y="6093360"/>
            <a:ext cx="5688360" cy="64764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en-US" sz="3200">
                <a:solidFill>
                  <a:srgbClr val="ffffff"/>
                </a:solidFill>
                <a:latin typeface="Tw Cen MT"/>
              </a:rPr>
              <a:t>zelenik@fiit.stuba.sk</a:t>
            </a:r>
            <a:endParaRPr/>
          </a:p>
        </p:txBody>
      </p:sp>
      <p:pic>
        <p:nvPicPr>
          <p:cNvPr descr="" id="88" name="Picture 1"/>
          <p:cNvPicPr/>
          <p:nvPr/>
        </p:nvPicPr>
        <p:blipFill>
          <a:blip r:embed="rId1"/>
          <a:stretch>
            <a:fillRect/>
          </a:stretch>
        </p:blipFill>
        <p:spPr>
          <a:xfrm>
            <a:off x="4068000" y="3357000"/>
            <a:ext cx="4392000" cy="1426320"/>
          </a:xfrm>
          <a:prstGeom prst="rect">
            <a:avLst/>
          </a:prstGeom>
          <a:ln w="108000">
            <a:solidFill>
              <a:srgbClr val="4c4545"/>
            </a:solidFill>
            <a:round/>
          </a:ln>
        </p:spPr>
      </p:pic>
    </p:spTree>
  </p:cSld>
  <p:timing>
    <p:tnLst>
      <p:par>
        <p:cTn dur="indefinite" id="1" nodeType="tmRoot" restart="never">
          <p:childTnLst>
            <p:seq>
              <p:cTn id="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612720" y="228600"/>
            <a:ext cx="8152920" cy="99036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sk-SK" sz="4400">
                <a:solidFill>
                  <a:srgbClr val="775f55"/>
                </a:solidFill>
                <a:latin typeface="Tw Cen MT"/>
              </a:rPr>
              <a:t>Sunspot</a:t>
            </a:r>
            <a:endParaRPr/>
          </a:p>
        </p:txBody>
      </p:sp>
      <p:sp>
        <p:nvSpPr>
          <p:cNvPr id="107" name="TextShape 2"/>
          <p:cNvSpPr txBox="1"/>
          <p:nvPr/>
        </p:nvSpPr>
        <p:spPr>
          <a:xfrm>
            <a:off x="612720" y="1600200"/>
            <a:ext cx="8152920" cy="44953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sk-SK" sz="2400">
                <a:solidFill>
                  <a:srgbClr val="000000"/>
                </a:solidFill>
                <a:latin typeface="Tw Cen MT"/>
                <a:ea typeface="Tahoma"/>
              </a:rPr>
              <a:t>DSL</a:t>
            </a:r>
            <a:endParaRPr/>
          </a:p>
          <a:p>
            <a:pPr>
              <a:lnSpc>
                <a:spcPct val="100000"/>
              </a:lnSpc>
            </a:pPr>
            <a:r>
              <a:rPr b="1" lang="sk-SK" sz="2400">
                <a:solidFill>
                  <a:srgbClr val="000000"/>
                </a:solidFill>
                <a:latin typeface="Tw Cen MT"/>
                <a:ea typeface="Tahoma"/>
              </a:rPr>
              <a:t>Solr highlighting</a:t>
            </a:r>
            <a:endParaRPr/>
          </a:p>
          <a:p>
            <a:pPr>
              <a:lnSpc>
                <a:spcPct val="100000"/>
              </a:lnSpc>
            </a:pPr>
            <a:r>
              <a:rPr b="1" lang="sk-SK" sz="2400">
                <a:solidFill>
                  <a:srgbClr val="000000"/>
                </a:solidFill>
                <a:latin typeface="Tw Cen MT"/>
                <a:ea typeface="Tahoma"/>
              </a:rPr>
              <a:t>Class hierarchy</a:t>
            </a:r>
            <a:endParaRPr/>
          </a:p>
          <a:p>
            <a:pPr>
              <a:lnSpc>
                <a:spcPct val="100000"/>
              </a:lnSpc>
            </a:pPr>
            <a:r>
              <a:rPr b="1" lang="sk-SK" sz="2400">
                <a:solidFill>
                  <a:srgbClr val="000000"/>
                </a:solidFill>
                <a:latin typeface="Tw Cen MT"/>
                <a:ea typeface="Tahoma"/>
              </a:rPr>
              <a:t>Facets</a:t>
            </a:r>
            <a:endParaRPr/>
          </a:p>
          <a:p>
            <a:pPr>
              <a:lnSpc>
                <a:spcPct val="100000"/>
              </a:lnSpc>
            </a:pPr>
            <a:r>
              <a:rPr b="1" lang="sk-SK" sz="2400">
                <a:solidFill>
                  <a:srgbClr val="000000"/>
                </a:solidFill>
                <a:latin typeface="Tw Cen MT"/>
                <a:ea typeface="Tahoma"/>
              </a:rPr>
              <a:t>Geographical searches</a:t>
            </a:r>
            <a:endParaRPr/>
          </a:p>
          <a:p>
            <a:pPr>
              <a:lnSpc>
                <a:spcPct val="100000"/>
              </a:lnSpc>
            </a:pPr>
            <a:r>
              <a:rPr b="1" lang="sk-SK" sz="2400">
                <a:solidFill>
                  <a:srgbClr val="000000"/>
                </a:solidFill>
                <a:latin typeface="Tw Cen MT"/>
                <a:ea typeface="Tahoma"/>
              </a:rPr>
              <a:t>WillPaginate support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sk-SK" sz="2400">
                <a:solidFill>
                  <a:srgbClr val="000000"/>
                </a:solidFill>
                <a:latin typeface="Tw Cen MT"/>
                <a:ea typeface="Tahoma"/>
              </a:rPr>
              <a:t>Lucene analyzers (tokenizers, filters …)</a:t>
            </a:r>
            <a:endParaRPr/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612720" y="228600"/>
            <a:ext cx="8152920" cy="99036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sk-SK" sz="4400">
                <a:solidFill>
                  <a:srgbClr val="775f55"/>
                </a:solidFill>
                <a:latin typeface="Tw Cen MT"/>
              </a:rPr>
              <a:t>ElasticSearch</a:t>
            </a:r>
            <a:endParaRPr/>
          </a:p>
        </p:txBody>
      </p:sp>
      <p:sp>
        <p:nvSpPr>
          <p:cNvPr id="109" name="TextShape 2"/>
          <p:cNvSpPr txBox="1"/>
          <p:nvPr/>
        </p:nvSpPr>
        <p:spPr>
          <a:xfrm>
            <a:off x="612720" y="1600200"/>
            <a:ext cx="8152920" cy="44953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60000"/>
              <a:buFont charset="2" typeface="Wingdings"/>
              <a:buChar char=""/>
            </a:pPr>
            <a:r>
              <a:rPr lang="sk-SK" sz="2900">
                <a:solidFill>
                  <a:srgbClr val="000000"/>
                </a:solidFill>
                <a:latin typeface="Tw Cen MT"/>
              </a:rPr>
              <a:t>Standalone server based on Solr</a:t>
            </a:r>
            <a:endParaRPr/>
          </a:p>
          <a:p>
            <a:pPr lvl="1">
              <a:lnSpc>
                <a:spcPct val="100000"/>
              </a:lnSpc>
              <a:buSzPct val="70000"/>
              <a:buFont charset="2" typeface="Wingdings 2"/>
              <a:buChar char=""/>
            </a:pPr>
            <a:r>
              <a:rPr lang="sk-SK" sz="2600">
                <a:solidFill>
                  <a:srgbClr val="000000"/>
                </a:solidFill>
                <a:latin typeface="Tw Cen MT"/>
              </a:rPr>
              <a:t>(</a:t>
            </a:r>
            <a:r>
              <a:rPr lang="sk-SK" sz="2600" u="sng">
                <a:solidFill>
                  <a:srgbClr val="f7b615"/>
                </a:solidFill>
                <a:latin typeface="Tw Cen MT"/>
                <a:hlinkClick r:id="rId1"/>
              </a:rPr>
              <a:t>http://www.elasticsearch.org/</a:t>
            </a:r>
            <a:r>
              <a:rPr lang="sk-SK" sz="2600">
                <a:solidFill>
                  <a:srgbClr val="000000"/>
                </a:solidFill>
                <a:latin typeface="Tw Cen MT"/>
              </a:rPr>
              <a:t>)</a:t>
            </a:r>
            <a:endParaRPr/>
          </a:p>
          <a:p>
            <a:pPr>
              <a:lnSpc>
                <a:spcPct val="100000"/>
              </a:lnSpc>
              <a:buSzPct val="60000"/>
              <a:buFont charset="2" typeface="Wingdings"/>
              <a:buChar char=""/>
            </a:pPr>
            <a:r>
              <a:rPr lang="sk-SK" sz="2900">
                <a:solidFill>
                  <a:srgbClr val="000000"/>
                </a:solidFill>
                <a:latin typeface="Tw Cen MT"/>
              </a:rPr>
              <a:t>Tire (Rails Gem), better than nothing</a:t>
            </a:r>
            <a:endParaRPr/>
          </a:p>
          <a:p>
            <a:pPr lvl="1">
              <a:lnSpc>
                <a:spcPct val="100000"/>
              </a:lnSpc>
              <a:buSzPct val="70000"/>
              <a:buFont charset="2" typeface="Wingdings 2"/>
              <a:buChar char=""/>
            </a:pPr>
            <a:r>
              <a:rPr lang="sk-SK" sz="2600" u="sng">
                <a:solidFill>
                  <a:srgbClr val="f7b615"/>
                </a:solidFill>
                <a:latin typeface="Tw Cen MT"/>
                <a:hlinkClick r:id="rId2"/>
              </a:rPr>
              <a:t>https://github.com/karmi/tire</a:t>
            </a:r>
            <a:endParaRPr/>
          </a:p>
          <a:p>
            <a:pPr lvl="1">
              <a:lnSpc>
                <a:spcPct val="100000"/>
              </a:lnSpc>
              <a:buSzPct val="70000"/>
              <a:buFont charset="2" typeface="Wingdings 2"/>
              <a:buChar char=""/>
            </a:pPr>
            <a:r>
              <a:rPr lang="sk-SK" sz="2600">
                <a:solidFill>
                  <a:srgbClr val="000000"/>
                </a:solidFill>
                <a:latin typeface="Tw Cen MT"/>
              </a:rPr>
              <a:t>communicates with DB and ElasticSearch server</a:t>
            </a:r>
            <a:endParaRPr/>
          </a:p>
          <a:p>
            <a:endParaRPr/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612720" y="228600"/>
            <a:ext cx="8152920" cy="99036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sk-SK" sz="4400">
                <a:solidFill>
                  <a:srgbClr val="775f55"/>
                </a:solidFill>
                <a:latin typeface="Tw Cen MT"/>
              </a:rPr>
              <a:t>Tire</a:t>
            </a:r>
            <a:endParaRPr/>
          </a:p>
        </p:txBody>
      </p:sp>
      <p:sp>
        <p:nvSpPr>
          <p:cNvPr id="111" name="TextShape 2"/>
          <p:cNvSpPr txBox="1"/>
          <p:nvPr/>
        </p:nvSpPr>
        <p:spPr>
          <a:xfrm>
            <a:off x="612720" y="1600200"/>
            <a:ext cx="7847280" cy="44953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sk-SK" sz="1600">
                <a:solidFill>
                  <a:srgbClr val="000000"/>
                </a:solidFill>
                <a:latin typeface="Tahoma"/>
                <a:ea typeface="Tahoma"/>
              </a:rPr>
              <a:t>class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 Hero &lt; ActiveRecord::Base</a:t>
            </a:r>
            <a:endParaRPr/>
          </a:p>
          <a:p>
            <a:pPr>
              <a:lnSpc>
                <a:spcPct val="100000"/>
              </a:lnSpc>
            </a:pP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	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 </a:t>
            </a:r>
            <a:r>
              <a:rPr b="1" lang="sk-SK" sz="1600">
                <a:solidFill>
                  <a:srgbClr val="000000"/>
                </a:solidFill>
                <a:latin typeface="Tahoma"/>
                <a:ea typeface="Tahoma"/>
              </a:rPr>
              <a:t>include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 Tire::Model::Search</a:t>
            </a:r>
            <a:endParaRPr/>
          </a:p>
          <a:p>
            <a:pPr>
              <a:lnSpc>
                <a:spcPct val="100000"/>
              </a:lnSpc>
            </a:pP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      </a:t>
            </a:r>
            <a:r>
              <a:rPr b="1" lang="sk-SK" sz="1600">
                <a:solidFill>
                  <a:srgbClr val="000000"/>
                </a:solidFill>
                <a:latin typeface="Tahoma"/>
                <a:ea typeface="Tahoma"/>
              </a:rPr>
              <a:t>include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 Tire::Model::Callbacks</a:t>
            </a:r>
            <a:endParaRPr/>
          </a:p>
          <a:p>
            <a:pPr>
              <a:lnSpc>
                <a:spcPct val="100000"/>
              </a:lnSpc>
            </a:pP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      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mapping </a:t>
            </a:r>
            <a:r>
              <a:rPr b="1" lang="sk-SK" sz="1600">
                <a:solidFill>
                  <a:srgbClr val="000000"/>
                </a:solidFill>
                <a:latin typeface="Tahoma"/>
                <a:ea typeface="Tahoma"/>
              </a:rPr>
              <a:t>do</a:t>
            </a:r>
            <a:endParaRPr/>
          </a:p>
          <a:p>
            <a:pPr>
              <a:lnSpc>
                <a:spcPct val="100000"/>
              </a:lnSpc>
            </a:pP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      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	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indexes :</a:t>
            </a:r>
            <a:r>
              <a:rPr b="1" lang="sk-SK" sz="1600">
                <a:solidFill>
                  <a:srgbClr val="002060"/>
                </a:solidFill>
                <a:latin typeface="Tahoma"/>
                <a:ea typeface="Tahoma"/>
              </a:rPr>
              <a:t>description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,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	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:</a:t>
            </a:r>
            <a:r>
              <a:rPr b="1" lang="sk-SK" sz="1600">
                <a:solidFill>
                  <a:srgbClr val="002060"/>
                </a:solidFill>
                <a:latin typeface="Tahoma"/>
                <a:ea typeface="Tahoma"/>
              </a:rPr>
              <a:t>type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 =&gt; 'string‘, :</a:t>
            </a:r>
            <a:r>
              <a:rPr b="1" lang="sk-SK" sz="1600">
                <a:solidFill>
                  <a:srgbClr val="002060"/>
                </a:solidFill>
                <a:latin typeface="Tahoma"/>
                <a:ea typeface="Tahoma"/>
              </a:rPr>
              <a:t>analyzer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 =&gt; 'snowball‘</a:t>
            </a:r>
            <a:endParaRPr/>
          </a:p>
          <a:p>
            <a:pPr>
              <a:lnSpc>
                <a:spcPct val="100000"/>
              </a:lnSpc>
            </a:pP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	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	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indexes :</a:t>
            </a:r>
            <a:r>
              <a:rPr b="1" lang="sk-SK" sz="1600">
                <a:solidFill>
                  <a:srgbClr val="002060"/>
                </a:solidFill>
                <a:latin typeface="Tahoma"/>
                <a:ea typeface="Tahoma"/>
              </a:rPr>
              <a:t>name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,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	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	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:</a:t>
            </a:r>
            <a:r>
              <a:rPr b="1" lang="sk-SK" sz="1600">
                <a:solidFill>
                  <a:srgbClr val="002060"/>
                </a:solidFill>
                <a:latin typeface="Tahoma"/>
                <a:ea typeface="Tahoma"/>
              </a:rPr>
              <a:t>type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 =&gt; 'string'</a:t>
            </a:r>
            <a:endParaRPr/>
          </a:p>
          <a:p>
            <a:pPr>
              <a:lnSpc>
                <a:spcPct val="100000"/>
              </a:lnSpc>
            </a:pP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	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	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indexes :</a:t>
            </a:r>
            <a:r>
              <a:rPr b="1" lang="sk-SK" sz="1600">
                <a:solidFill>
                  <a:srgbClr val="002060"/>
                </a:solidFill>
                <a:latin typeface="Tahoma"/>
                <a:ea typeface="Tahoma"/>
              </a:rPr>
              <a:t>died_at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,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	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	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:</a:t>
            </a:r>
            <a:r>
              <a:rPr b="1" lang="sk-SK" sz="1600">
                <a:solidFill>
                  <a:srgbClr val="002060"/>
                </a:solidFill>
                <a:latin typeface="Tahoma"/>
                <a:ea typeface="Tahoma"/>
              </a:rPr>
              <a:t>type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 =&gt; ‘time‘</a:t>
            </a:r>
            <a:endParaRPr/>
          </a:p>
          <a:p>
            <a:pPr>
              <a:lnSpc>
                <a:spcPct val="100000"/>
              </a:lnSpc>
            </a:pP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	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	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indexes :</a:t>
            </a:r>
            <a:r>
              <a:rPr b="1" lang="sk-SK" sz="1600">
                <a:solidFill>
                  <a:srgbClr val="002060"/>
                </a:solidFill>
                <a:latin typeface="Tahoma"/>
                <a:ea typeface="Tahoma"/>
              </a:rPr>
              <a:t>summoned_at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,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	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:</a:t>
            </a:r>
            <a:r>
              <a:rPr b="1" lang="sk-SK" sz="1600">
                <a:solidFill>
                  <a:srgbClr val="002060"/>
                </a:solidFill>
                <a:latin typeface="Tahoma"/>
                <a:ea typeface="Tahoma"/>
              </a:rPr>
              <a:t>type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 =&gt; ‘time‘</a:t>
            </a:r>
            <a:endParaRPr/>
          </a:p>
          <a:p>
            <a:pPr>
              <a:lnSpc>
                <a:spcPct val="100000"/>
              </a:lnSpc>
            </a:pP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      </a:t>
            </a:r>
            <a:r>
              <a:rPr b="1" lang="sk-SK" sz="1600">
                <a:solidFill>
                  <a:srgbClr val="000000"/>
                </a:solidFill>
                <a:latin typeface="Tahoma"/>
                <a:ea typeface="Tahoma"/>
              </a:rPr>
              <a:t>end</a:t>
            </a:r>
            <a:endParaRPr/>
          </a:p>
          <a:p>
            <a:pPr>
              <a:lnSpc>
                <a:spcPct val="100000"/>
              </a:lnSpc>
            </a:pPr>
            <a:r>
              <a:rPr b="1" lang="sk-SK" sz="1600">
                <a:solidFill>
                  <a:srgbClr val="000000"/>
                </a:solidFill>
                <a:latin typeface="Tahoma"/>
                <a:ea typeface="Tahoma"/>
              </a:rPr>
              <a:t>end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Hero.search ‘muscles'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12" name="CustomShape 3"/>
          <p:cNvSpPr/>
          <p:nvPr/>
        </p:nvSpPr>
        <p:spPr>
          <a:xfrm>
            <a:off x="5040720" y="5301360"/>
            <a:ext cx="4102920" cy="4495320"/>
          </a:xfrm>
          <a:prstGeom prst="rect">
            <a:avLst/>
          </a:prstGeom>
        </p:spPr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612720" y="228600"/>
            <a:ext cx="8152920" cy="99036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sk-SK" sz="4400">
                <a:solidFill>
                  <a:srgbClr val="775f55"/>
                </a:solidFill>
                <a:latin typeface="Tw Cen MT"/>
              </a:rPr>
              <a:t>ElasticSearch</a:t>
            </a:r>
            <a:endParaRPr/>
          </a:p>
        </p:txBody>
      </p:sp>
      <p:sp>
        <p:nvSpPr>
          <p:cNvPr id="114" name="CustomShape 2"/>
          <p:cNvSpPr/>
          <p:nvPr/>
        </p:nvSpPr>
        <p:spPr>
          <a:xfrm>
            <a:off x="611640" y="1917000"/>
            <a:ext cx="7344360" cy="374796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en-US" sz="2400">
                <a:solidFill>
                  <a:srgbClr val="000000"/>
                </a:solidFill>
                <a:latin typeface="Tw Cen MT"/>
              </a:rPr>
              <a:t>ADVANTAGES OF SOLR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2400">
                <a:solidFill>
                  <a:srgbClr val="000000"/>
                </a:solidFill>
                <a:latin typeface="Tw Cen MT"/>
              </a:rPr>
              <a:t>REST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2400">
                <a:solidFill>
                  <a:srgbClr val="000000"/>
                </a:solidFill>
                <a:latin typeface="Tw Cen MT"/>
              </a:rPr>
              <a:t>DISTRIBUTED!!!</a:t>
            </a:r>
            <a:endParaRPr/>
          </a:p>
          <a:p>
            <a:pPr>
              <a:lnSpc>
                <a:spcPct val="100000"/>
              </a:lnSpc>
            </a:pPr>
            <a:r>
              <a:rPr lang="en-US" sz="2400" u="sng">
                <a:solidFill>
                  <a:srgbClr val="f7b615"/>
                </a:solidFill>
                <a:latin typeface="Tw Cen MT"/>
                <a:hlinkClick r:id="rId1"/>
              </a:rPr>
              <a:t>http://www.youtube.com/watch?v=l4ReamjCxHo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Tw Cen MT"/>
              </a:rPr>
              <a:t>For instance, Hadoop …</a:t>
            </a:r>
            <a:endParaRPr/>
          </a:p>
          <a:p>
            <a:pPr>
              <a:lnSpc>
                <a:spcPct val="100000"/>
              </a:lnSpc>
            </a:pPr>
            <a:r>
              <a:rPr lang="en-US" sz="2400" u="sng">
                <a:solidFill>
                  <a:srgbClr val="f7b615"/>
                </a:solidFill>
                <a:latin typeface="Tw Cen MT"/>
                <a:hlinkClick r:id="rId2"/>
              </a:rPr>
              <a:t>http://www.elasticsearch.org/guide/reference/modules/gateway/hadoop.html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Tw Cen MT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612720" y="228600"/>
            <a:ext cx="8152920" cy="99036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sk-SK" sz="4400">
                <a:solidFill>
                  <a:srgbClr val="775f55"/>
                </a:solidFill>
                <a:latin typeface="Tw Cen MT"/>
              </a:rPr>
              <a:t>Searching using SQL LIKE</a:t>
            </a:r>
            <a:endParaRPr/>
          </a:p>
        </p:txBody>
      </p:sp>
      <p:sp>
        <p:nvSpPr>
          <p:cNvPr id="90" name="TextShape 2"/>
          <p:cNvSpPr txBox="1"/>
          <p:nvPr/>
        </p:nvSpPr>
        <p:spPr>
          <a:xfrm>
            <a:off x="612720" y="1600200"/>
            <a:ext cx="8152920" cy="44953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60000"/>
              <a:buFont charset="2" typeface="Wingdings"/>
              <a:buChar char=""/>
            </a:pPr>
            <a:r>
              <a:rPr lang="sk-SK" sz="2000">
                <a:solidFill>
                  <a:srgbClr val="000000"/>
                </a:solidFill>
                <a:latin typeface="Tahoma"/>
                <a:ea typeface="Tahoma"/>
              </a:rPr>
              <a:t>CREATE INDEX names_index ON heroes(name)</a:t>
            </a:r>
            <a:endParaRPr/>
          </a:p>
          <a:p>
            <a:pPr>
              <a:lnSpc>
                <a:spcPct val="100000"/>
              </a:lnSpc>
              <a:buSzPct val="60000"/>
              <a:buFont charset="2" typeface="Wingdings"/>
              <a:buChar char=""/>
            </a:pPr>
            <a:r>
              <a:rPr lang="sk-SK" sz="2000">
                <a:solidFill>
                  <a:srgbClr val="000000"/>
                </a:solidFill>
                <a:latin typeface="Tahoma"/>
                <a:ea typeface="Tahoma"/>
              </a:rPr>
              <a:t>SELECT name FROM heroes WHERE name LIKE “zelen%”</a:t>
            </a:r>
            <a:endParaRPr/>
          </a:p>
          <a:p>
            <a:pPr lvl="1">
              <a:lnSpc>
                <a:spcPct val="100000"/>
              </a:lnSpc>
              <a:buSzPct val="70000"/>
              <a:buFont charset="2" typeface="Wingdings 2"/>
              <a:buChar char=""/>
            </a:pPr>
            <a:r>
              <a:rPr lang="sk-SK" sz="1700">
                <a:solidFill>
                  <a:srgbClr val="000000"/>
                </a:solidFill>
                <a:latin typeface="Tahoma"/>
                <a:ea typeface="Tahoma"/>
              </a:rPr>
              <a:t>will use names_index, ok</a:t>
            </a:r>
            <a:endParaRPr/>
          </a:p>
          <a:p>
            <a:pPr>
              <a:lnSpc>
                <a:spcPct val="100000"/>
              </a:lnSpc>
              <a:buSzPct val="60000"/>
              <a:buFont charset="2" typeface="Wingdings"/>
              <a:buChar char=""/>
            </a:pPr>
            <a:r>
              <a:rPr lang="sk-SK" sz="2000">
                <a:solidFill>
                  <a:srgbClr val="000000"/>
                </a:solidFill>
                <a:latin typeface="Tahoma"/>
                <a:ea typeface="Tahoma"/>
              </a:rPr>
              <a:t>SELECT name FROM heroes WHERE name LIKE “%ik”</a:t>
            </a:r>
            <a:endParaRPr/>
          </a:p>
          <a:p>
            <a:pPr lvl="1">
              <a:lnSpc>
                <a:spcPct val="100000"/>
              </a:lnSpc>
              <a:buSzPct val="70000"/>
              <a:buFont charset="2" typeface="Wingdings 2"/>
              <a:buChar char=""/>
            </a:pPr>
            <a:r>
              <a:rPr lang="sk-SK" sz="1700">
                <a:solidFill>
                  <a:srgbClr val="000000"/>
                </a:solidFill>
                <a:latin typeface="Tahoma"/>
                <a:ea typeface="Tahoma"/>
              </a:rPr>
              <a:t>won’t use names_index (seriously don’t do that)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60000"/>
              <a:buFont charset="2" typeface="Wingdings"/>
              <a:buChar char=""/>
            </a:pPr>
            <a:r>
              <a:rPr lang="sk-SK" sz="2000">
                <a:solidFill>
                  <a:srgbClr val="000000"/>
                </a:solidFill>
                <a:latin typeface="Tahoma"/>
                <a:ea typeface="Tahoma"/>
              </a:rPr>
              <a:t>CREATE FULLTEXT INDEX names_fullindex ON heroes(name)</a:t>
            </a:r>
            <a:endParaRPr/>
          </a:p>
          <a:p>
            <a:pPr>
              <a:lnSpc>
                <a:spcPct val="100000"/>
              </a:lnSpc>
              <a:buSzPct val="60000"/>
              <a:buFont charset="2" typeface="Wingdings"/>
              <a:buChar char=""/>
            </a:pPr>
            <a:r>
              <a:rPr lang="sk-SK" sz="2000">
                <a:solidFill>
                  <a:srgbClr val="000000"/>
                </a:solidFill>
                <a:latin typeface="Tahoma"/>
                <a:ea typeface="Tahoma"/>
              </a:rPr>
              <a:t>SELECT name FROM heroes MATCH(name) AGAINST(“%ik”)</a:t>
            </a:r>
            <a:endParaRPr/>
          </a:p>
          <a:p>
            <a:pPr lvl="1">
              <a:lnSpc>
                <a:spcPct val="100000"/>
              </a:lnSpc>
              <a:buSzPct val="70000"/>
              <a:buFont charset="2" typeface="Wingdings 2"/>
              <a:buChar char=""/>
            </a:pPr>
            <a:r>
              <a:rPr lang="sk-SK" sz="1700">
                <a:solidFill>
                  <a:srgbClr val="000000"/>
                </a:solidFill>
                <a:latin typeface="Tahoma"/>
                <a:ea typeface="Tahoma"/>
              </a:rPr>
              <a:t>will use </a:t>
            </a:r>
            <a:r>
              <a:rPr lang="sk-SK">
                <a:solidFill>
                  <a:srgbClr val="000000"/>
                </a:solidFill>
                <a:latin typeface="Tahoma"/>
                <a:ea typeface="Tahoma"/>
              </a:rPr>
              <a:t>names_fullindex</a:t>
            </a:r>
            <a:endParaRPr/>
          </a:p>
          <a:p>
            <a:pPr>
              <a:lnSpc>
                <a:spcPct val="100000"/>
              </a:lnSpc>
              <a:buSzPct val="60000"/>
              <a:buFont charset="2" typeface="Wingdings"/>
              <a:buChar char=""/>
            </a:pPr>
            <a:r>
              <a:rPr lang="sk-SK" sz="2000">
                <a:solidFill>
                  <a:srgbClr val="000000"/>
                </a:solidFill>
                <a:latin typeface="Tahoma"/>
                <a:ea typeface="Tahoma"/>
              </a:rPr>
              <a:t>SELECT name FROM heroes MATCH(name) AGAINST(“ze%ik”)</a:t>
            </a:r>
            <a:endParaRPr/>
          </a:p>
          <a:p>
            <a:pPr lvl="1">
              <a:lnSpc>
                <a:spcPct val="100000"/>
              </a:lnSpc>
              <a:buSzPct val="70000"/>
              <a:buFont charset="2" typeface="Wingdings 2"/>
              <a:buChar char=""/>
            </a:pPr>
            <a:r>
              <a:rPr lang="sk-SK" sz="1700">
                <a:solidFill>
                  <a:srgbClr val="000000"/>
                </a:solidFill>
                <a:latin typeface="Tahoma"/>
                <a:ea typeface="Tahoma"/>
              </a:rPr>
              <a:t>won’t use 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names_fullindex</a:t>
            </a:r>
            <a:r>
              <a:rPr lang="sk-SK" sz="1700">
                <a:solidFill>
                  <a:srgbClr val="000000"/>
                </a:solidFill>
                <a:latin typeface="Tahoma"/>
                <a:ea typeface="Tahoma"/>
              </a:rPr>
              <a:t>(seriously don’t do that)</a:t>
            </a:r>
            <a:endParaRPr/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612720" y="228600"/>
            <a:ext cx="8152920" cy="99036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sk-SK" sz="4400">
                <a:solidFill>
                  <a:srgbClr val="775f55"/>
                </a:solidFill>
                <a:latin typeface="Tw Cen MT"/>
              </a:rPr>
              <a:t>Search Engines for TEXT</a:t>
            </a:r>
            <a:endParaRPr/>
          </a:p>
        </p:txBody>
      </p:sp>
      <p:sp>
        <p:nvSpPr>
          <p:cNvPr id="92" name="TextShape 2"/>
          <p:cNvSpPr txBox="1"/>
          <p:nvPr/>
        </p:nvSpPr>
        <p:spPr>
          <a:xfrm>
            <a:off x="612720" y="1600200"/>
            <a:ext cx="8152920" cy="44953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60000"/>
              <a:buFont charset="2" typeface="Wingdings"/>
              <a:buChar char=""/>
            </a:pPr>
            <a:r>
              <a:rPr lang="sk-SK" sz="2900">
                <a:solidFill>
                  <a:srgbClr val="000000"/>
                </a:solidFill>
                <a:latin typeface="Tw Cen MT"/>
              </a:rPr>
              <a:t>Lucene </a:t>
            </a:r>
            <a:endParaRPr/>
          </a:p>
          <a:p>
            <a:pPr lvl="1">
              <a:lnSpc>
                <a:spcPct val="100000"/>
              </a:lnSpc>
              <a:buSzPct val="70000"/>
              <a:buFont charset="2" typeface="Wingdings 2"/>
              <a:buChar char=""/>
            </a:pPr>
            <a:r>
              <a:rPr lang="sk-SK" sz="2600">
                <a:solidFill>
                  <a:srgbClr val="000000"/>
                </a:solidFill>
                <a:latin typeface="Tw Cen MT"/>
              </a:rPr>
              <a:t>Lucene Core - Java (library)</a:t>
            </a:r>
            <a:endParaRPr/>
          </a:p>
          <a:p>
            <a:pPr lvl="1">
              <a:buSzPct val="70000"/>
              <a:buFont charset="2" typeface="Wingdings 2"/>
              <a:buChar char=""/>
            </a:pPr>
            <a:r>
              <a:rPr lang="sk-SK" sz="2300">
                <a:solidFill>
                  <a:srgbClr val="000000"/>
                </a:solidFill>
                <a:latin typeface="Tw Cen MT"/>
              </a:rPr>
              <a:t>Ferret …</a:t>
            </a:r>
            <a:endParaRPr/>
          </a:p>
          <a:p>
            <a:pPr lvl="1">
              <a:lnSpc>
                <a:spcPct val="100000"/>
              </a:lnSpc>
              <a:buSzPct val="70000"/>
              <a:buFont charset="2" typeface="Wingdings 2"/>
              <a:buChar char=""/>
            </a:pPr>
            <a:r>
              <a:rPr lang="sk-SK" sz="2600">
                <a:solidFill>
                  <a:srgbClr val="000000"/>
                </a:solidFill>
                <a:latin typeface="Tw Cen MT"/>
              </a:rPr>
              <a:t>Solr - Java (standalone server)</a:t>
            </a:r>
            <a:endParaRPr/>
          </a:p>
          <a:p>
            <a:pPr lvl="1">
              <a:buSzPct val="70000"/>
              <a:buFont charset="2" typeface="Wingdings 2"/>
              <a:buChar char=""/>
            </a:pPr>
            <a:r>
              <a:rPr lang="sk-SK" sz="2300">
                <a:solidFill>
                  <a:srgbClr val="000000"/>
                </a:solidFill>
                <a:latin typeface="Tw Cen MT"/>
              </a:rPr>
              <a:t>Sunspot …</a:t>
            </a:r>
            <a:endParaRPr/>
          </a:p>
          <a:p>
            <a:pPr lvl="1">
              <a:lnSpc>
                <a:spcPct val="100000"/>
              </a:lnSpc>
              <a:buSzPct val="70000"/>
              <a:buFont charset="2" typeface="Wingdings 2"/>
              <a:buChar char=""/>
            </a:pPr>
            <a:r>
              <a:rPr lang="sk-SK" sz="2600">
                <a:solidFill>
                  <a:srgbClr val="000000"/>
                </a:solidFill>
                <a:latin typeface="Tw Cen MT"/>
              </a:rPr>
              <a:t>ElasticSearch - Lucene Core</a:t>
            </a:r>
            <a:endParaRPr/>
          </a:p>
          <a:p>
            <a:pPr lvl="1">
              <a:buSzPct val="70000"/>
              <a:buFont charset="2" typeface="Wingdings 2"/>
              <a:buChar char=""/>
            </a:pPr>
            <a:r>
              <a:rPr lang="sk-SK" sz="2300">
                <a:solidFill>
                  <a:srgbClr val="000000"/>
                </a:solidFill>
                <a:latin typeface="Tw Cen MT"/>
              </a:rPr>
              <a:t>Tire …</a:t>
            </a:r>
            <a:endParaRPr/>
          </a:p>
          <a:p>
            <a:pPr>
              <a:lnSpc>
                <a:spcPct val="100000"/>
              </a:lnSpc>
              <a:buSzPct val="60000"/>
              <a:buFont charset="2" typeface="Wingdings"/>
              <a:buChar char=""/>
            </a:pPr>
            <a:r>
              <a:rPr lang="sk-SK" sz="2900">
                <a:solidFill>
                  <a:srgbClr val="000000"/>
                </a:solidFill>
                <a:latin typeface="Tw Cen MT"/>
              </a:rPr>
              <a:t>Sphinx – C++</a:t>
            </a:r>
            <a:endParaRPr/>
          </a:p>
          <a:p>
            <a:pPr lvl="1">
              <a:lnSpc>
                <a:spcPct val="100000"/>
              </a:lnSpc>
              <a:buSzPct val="70000"/>
              <a:buFont charset="2" typeface="Wingdings 2"/>
              <a:buChar char=""/>
            </a:pPr>
            <a:r>
              <a:rPr lang="sk-SK" sz="2600">
                <a:solidFill>
                  <a:srgbClr val="000000"/>
                </a:solidFill>
                <a:latin typeface="Tw Cen MT"/>
              </a:rPr>
              <a:t>Thinking Sphinx</a:t>
            </a:r>
            <a:endParaRPr/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612720" y="228600"/>
            <a:ext cx="8152920" cy="99036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sk-SK" sz="4400">
                <a:solidFill>
                  <a:srgbClr val="775f55"/>
                </a:solidFill>
                <a:latin typeface="Tw Cen MT"/>
              </a:rPr>
              <a:t>Lucene vs. Sphinx</a:t>
            </a:r>
            <a:endParaRPr/>
          </a:p>
        </p:txBody>
      </p:sp>
      <p:graphicFrame>
        <p:nvGraphicFramePr>
          <p:cNvPr id="94" name="Table 2"/>
          <p:cNvGraphicFramePr/>
          <p:nvPr/>
        </p:nvGraphicFramePr>
        <p:xfrm>
          <a:off x="899640" y="1917000"/>
          <a:ext cx="7344360" cy="4179600"/>
        </p:xfrm>
        <a:graphic>
          <a:graphicData uri="http://schemas.openxmlformats.org/drawingml/2006/table">
            <a:tbl>
              <a:tblPr/>
              <a:tblGrid>
                <a:gridCol w="3672360"/>
                <a:gridCol w="3672000"/>
              </a:tblGrid>
              <a:tr h="5828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2800">
                          <a:solidFill>
                            <a:srgbClr val="ffffff"/>
                          </a:solidFill>
                          <a:latin typeface="Tw Cen MT"/>
                        </a:rPr>
                        <a:t>Lucene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2800">
                          <a:solidFill>
                            <a:srgbClr val="ffffff"/>
                          </a:solidFill>
                          <a:latin typeface="Tw Cen MT"/>
                        </a:rPr>
                        <a:t>Sphinx</a:t>
                      </a:r>
                      <a:endParaRPr/>
                    </a:p>
                  </a:txBody>
                  <a:tcPr/>
                </a:tc>
              </a:tr>
              <a:tr h="5828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w Cen MT"/>
                        </a:rPr>
                        <a:t>live index update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w Cen MT"/>
                        </a:rPr>
                        <a:t>delta indexes :(</a:t>
                      </a:r>
                      <a:endParaRPr/>
                    </a:p>
                  </a:txBody>
                  <a:tcPr/>
                </a:tc>
              </a:tr>
              <a:tr h="5828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w Cen MT"/>
                        </a:rPr>
                        <a:t>only wraps ODBC tables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w Cen MT"/>
                        </a:rPr>
                        <a:t>direct import (ODBC)</a:t>
                      </a:r>
                      <a:endParaRPr/>
                    </a:p>
                  </a:txBody>
                  <a:tcPr/>
                </a:tc>
              </a:tr>
              <a:tr h="5828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w Cen MT"/>
                        </a:rPr>
                        <a:t>Java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w Cen MT"/>
                        </a:rPr>
                        <a:t>C++</a:t>
                      </a:r>
                      <a:endParaRPr/>
                    </a:p>
                  </a:txBody>
                  <a:tcPr/>
                </a:tc>
              </a:tr>
              <a:tr h="5828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w Cen MT"/>
                        </a:rPr>
                        <a:t>very scalable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w Cen MT"/>
                        </a:rPr>
                        <a:t>very scalable</a:t>
                      </a:r>
                      <a:endParaRPr/>
                    </a:p>
                  </a:txBody>
                  <a:tcPr/>
                </a:tc>
              </a:tr>
              <a:tr h="68292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w Cen MT"/>
                        </a:rPr>
                        <a:t>Wikipedia, Digg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w Cen MT"/>
                        </a:rPr>
                        <a:t>Mininova, Slashdot, DoTankoch</a:t>
                      </a:r>
                      <a:endParaRPr/>
                    </a:p>
                  </a:txBody>
                  <a:tcPr/>
                </a:tc>
              </a:tr>
              <a:tr h="58248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w Cen MT"/>
                        </a:rPr>
                        <a:t>free, opensource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w Cen MT"/>
                        </a:rPr>
                        <a:t>free, opensource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timing>
    <p:tnLst>
      <p:par>
        <p:cTn dur="indefinite" id="3" nodeType="tmRoot" restart="never">
          <p:childTnLst>
            <p:seq>
              <p:cTn id="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612720" y="228600"/>
            <a:ext cx="8152920" cy="99036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sk-SK" sz="4400">
                <a:solidFill>
                  <a:srgbClr val="775f55"/>
                </a:solidFill>
                <a:latin typeface="Tw Cen MT"/>
              </a:rPr>
              <a:t>Sphinx</a:t>
            </a:r>
            <a:endParaRPr/>
          </a:p>
        </p:txBody>
      </p:sp>
      <p:sp>
        <p:nvSpPr>
          <p:cNvPr id="96" name="TextShape 2"/>
          <p:cNvSpPr txBox="1"/>
          <p:nvPr/>
        </p:nvSpPr>
        <p:spPr>
          <a:xfrm>
            <a:off x="612720" y="1600200"/>
            <a:ext cx="8152920" cy="44953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60000"/>
              <a:buFont charset="2" typeface="Wingdings"/>
              <a:buChar char=""/>
            </a:pPr>
            <a:r>
              <a:rPr lang="sk-SK" sz="2900">
                <a:solidFill>
                  <a:srgbClr val="000000"/>
                </a:solidFill>
                <a:latin typeface="Tw Cen MT"/>
              </a:rPr>
              <a:t>Standalone server (</a:t>
            </a:r>
            <a:r>
              <a:rPr lang="sk-SK" sz="2900" u="sng">
                <a:solidFill>
                  <a:srgbClr val="f7b615"/>
                </a:solidFill>
                <a:latin typeface="Tw Cen MT"/>
                <a:hlinkClick r:id="rId1"/>
              </a:rPr>
              <a:t>http://sphinxsearch.com/</a:t>
            </a:r>
            <a:r>
              <a:rPr lang="sk-SK" sz="2900">
                <a:solidFill>
                  <a:srgbClr val="000000"/>
                </a:solidFill>
                <a:latin typeface="Tw Cen MT"/>
              </a:rPr>
              <a:t>)</a:t>
            </a:r>
            <a:endParaRPr/>
          </a:p>
          <a:p>
            <a:pPr>
              <a:lnSpc>
                <a:spcPct val="100000"/>
              </a:lnSpc>
              <a:buSzPct val="60000"/>
              <a:buFont charset="2" typeface="Wingdings"/>
              <a:buChar char=""/>
            </a:pPr>
            <a:r>
              <a:rPr lang="sk-SK" sz="2900">
                <a:solidFill>
                  <a:srgbClr val="000000"/>
                </a:solidFill>
                <a:latin typeface="Tw Cen MT"/>
              </a:rPr>
              <a:t>Thinking Sphinx (Rails Gem – MVC)</a:t>
            </a:r>
            <a:endParaRPr/>
          </a:p>
          <a:p>
            <a:pPr lvl="1">
              <a:lnSpc>
                <a:spcPct val="100000"/>
              </a:lnSpc>
              <a:buSzPct val="70000"/>
              <a:buFont charset="2" typeface="Wingdings 2"/>
              <a:buChar char=""/>
            </a:pPr>
            <a:r>
              <a:rPr lang="sk-SK" sz="2600" u="sng">
                <a:solidFill>
                  <a:srgbClr val="f7b615"/>
                </a:solidFill>
                <a:latin typeface="Tw Cen MT"/>
                <a:hlinkClick r:id="rId2"/>
              </a:rPr>
              <a:t>http://freelancing-god.github.com/</a:t>
            </a:r>
            <a:endParaRPr/>
          </a:p>
          <a:p>
            <a:pPr lvl="1">
              <a:lnSpc>
                <a:spcPct val="100000"/>
              </a:lnSpc>
              <a:buSzPct val="70000"/>
              <a:buFont charset="2" typeface="Wingdings 2"/>
              <a:buChar char=""/>
            </a:pPr>
            <a:r>
              <a:rPr lang="sk-SK" sz="2600">
                <a:solidFill>
                  <a:srgbClr val="000000"/>
                </a:solidFill>
                <a:latin typeface="Tw Cen MT"/>
              </a:rPr>
              <a:t>works directly with DB and Sphinx server</a:t>
            </a:r>
            <a:endParaRPr/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612720" y="228600"/>
            <a:ext cx="8152920" cy="99036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sk-SK" sz="4400">
                <a:solidFill>
                  <a:srgbClr val="775f55"/>
                </a:solidFill>
                <a:latin typeface="Tw Cen MT"/>
              </a:rPr>
              <a:t>Thinking Sphinx</a:t>
            </a:r>
            <a:endParaRPr/>
          </a:p>
        </p:txBody>
      </p:sp>
      <p:sp>
        <p:nvSpPr>
          <p:cNvPr id="98" name="TextShape 2"/>
          <p:cNvSpPr txBox="1"/>
          <p:nvPr/>
        </p:nvSpPr>
        <p:spPr>
          <a:xfrm>
            <a:off x="612720" y="1600200"/>
            <a:ext cx="8152920" cy="44953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sk-SK" sz="1600">
                <a:solidFill>
                  <a:srgbClr val="000000"/>
                </a:solidFill>
                <a:latin typeface="Tahoma"/>
                <a:ea typeface="Tahoma"/>
              </a:rPr>
              <a:t>class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 Hero &lt; ActiveRecord::Base</a:t>
            </a:r>
            <a:endParaRPr/>
          </a:p>
          <a:p>
            <a:pPr>
              <a:lnSpc>
                <a:spcPct val="100000"/>
              </a:lnSpc>
            </a:pP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   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define_index </a:t>
            </a:r>
            <a:r>
              <a:rPr b="1" lang="sk-SK" sz="1600">
                <a:solidFill>
                  <a:srgbClr val="000000"/>
                </a:solidFill>
                <a:latin typeface="Tahoma"/>
                <a:ea typeface="Tahoma"/>
              </a:rPr>
              <a:t>do</a:t>
            </a:r>
            <a:endParaRPr/>
          </a:p>
          <a:p>
            <a:pPr>
              <a:lnSpc>
                <a:spcPct val="100000"/>
              </a:lnSpc>
            </a:pP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     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indexes description, </a:t>
            </a:r>
            <a:r>
              <a:rPr b="1" lang="sk-SK" sz="1600">
                <a:solidFill>
                  <a:srgbClr val="002060"/>
                </a:solidFill>
                <a:latin typeface="Tahoma"/>
                <a:ea typeface="Tahoma"/>
              </a:rPr>
              <a:t>:sortable 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=&gt; </a:t>
            </a:r>
            <a:r>
              <a:rPr b="1" lang="sk-SK" sz="1600">
                <a:solidFill>
                  <a:srgbClr val="000000"/>
                </a:solidFill>
                <a:latin typeface="Tahoma"/>
                <a:ea typeface="Tahoma"/>
              </a:rPr>
              <a:t>true</a:t>
            </a:r>
            <a:endParaRPr/>
          </a:p>
          <a:p>
            <a:pPr>
              <a:lnSpc>
                <a:spcPct val="100000"/>
              </a:lnSpc>
            </a:pP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     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indexes sidekick(</a:t>
            </a:r>
            <a:r>
              <a:rPr b="1" lang="sk-SK" sz="1600">
                <a:solidFill>
                  <a:srgbClr val="002060"/>
                </a:solidFill>
                <a:latin typeface="Tahoma"/>
                <a:ea typeface="Tahoma"/>
              </a:rPr>
              <a:t>:name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), </a:t>
            </a:r>
            <a:r>
              <a:rPr b="1" lang="sk-SK" sz="1600">
                <a:solidFill>
                  <a:srgbClr val="002060"/>
                </a:solidFill>
                <a:latin typeface="Tahoma"/>
                <a:ea typeface="Tahoma"/>
              </a:rPr>
              <a:t>:as 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=&gt; </a:t>
            </a:r>
            <a:r>
              <a:rPr b="1" lang="sk-SK" sz="1600">
                <a:solidFill>
                  <a:srgbClr val="002060"/>
                </a:solidFill>
                <a:latin typeface="Tahoma"/>
                <a:ea typeface="Tahoma"/>
              </a:rPr>
              <a:t>:sidekick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, </a:t>
            </a:r>
            <a:r>
              <a:rPr b="1" lang="sk-SK" sz="1600">
                <a:solidFill>
                  <a:srgbClr val="002060"/>
                </a:solidFill>
                <a:latin typeface="Tahoma"/>
                <a:ea typeface="Tahoma"/>
              </a:rPr>
              <a:t>:sortable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 =&gt; </a:t>
            </a:r>
            <a:r>
              <a:rPr b="1" lang="sk-SK" sz="1600">
                <a:solidFill>
                  <a:srgbClr val="000000"/>
                </a:solidFill>
                <a:latin typeface="Tahoma"/>
                <a:ea typeface="Tahoma"/>
              </a:rPr>
              <a:t>true</a:t>
            </a:r>
            <a:endParaRPr/>
          </a:p>
          <a:p>
            <a:pPr>
              <a:lnSpc>
                <a:spcPct val="100000"/>
              </a:lnSpc>
            </a:pP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     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has sidekick, summoned_at, died_at</a:t>
            </a:r>
            <a:endParaRPr/>
          </a:p>
          <a:p>
            <a:pPr>
              <a:lnSpc>
                <a:spcPct val="100000"/>
              </a:lnSpc>
            </a:pP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  </a:t>
            </a:r>
            <a:r>
              <a:rPr b="1" lang="sk-SK" sz="1600">
                <a:solidFill>
                  <a:srgbClr val="000000"/>
                </a:solidFill>
                <a:latin typeface="Tahoma"/>
                <a:ea typeface="Tahoma"/>
              </a:rPr>
              <a:t>end</a:t>
            </a:r>
            <a:endParaRPr/>
          </a:p>
          <a:p>
            <a:pPr>
              <a:lnSpc>
                <a:spcPct val="100000"/>
              </a:lnSpc>
            </a:pPr>
            <a:r>
              <a:rPr b="1" lang="sk-SK" sz="1600">
                <a:solidFill>
                  <a:srgbClr val="000000"/>
                </a:solidFill>
                <a:latin typeface="Tahoma"/>
                <a:ea typeface="Tahoma"/>
              </a:rPr>
              <a:t>end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Hero.search “zelenik”</a:t>
            </a:r>
            <a:endParaRPr/>
          </a:p>
          <a:p>
            <a:pPr>
              <a:lnSpc>
                <a:spcPct val="100000"/>
              </a:lnSpc>
            </a:pP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Hero.search </a:t>
            </a:r>
            <a:r>
              <a:rPr b="1" lang="sk-SK" sz="1600">
                <a:solidFill>
                  <a:srgbClr val="002060"/>
                </a:solidFill>
                <a:latin typeface="Tahoma"/>
                <a:ea typeface="Tahoma"/>
              </a:rPr>
              <a:t>:conditions 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=&gt; {</a:t>
            </a:r>
            <a:r>
              <a:rPr b="1" lang="sk-SK" sz="1600">
                <a:solidFill>
                  <a:srgbClr val="000000"/>
                </a:solidFill>
                <a:latin typeface="Tahoma"/>
                <a:ea typeface="Tahoma"/>
              </a:rPr>
              <a:t>:</a:t>
            </a:r>
            <a:r>
              <a:rPr b="1" lang="sk-SK" sz="1600">
                <a:solidFill>
                  <a:srgbClr val="002060"/>
                </a:solidFill>
                <a:latin typeface="Tahoma"/>
                <a:ea typeface="Tahoma"/>
              </a:rPr>
              <a:t>sidekick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=&gt; “simko”},</a:t>
            </a:r>
            <a:endParaRPr/>
          </a:p>
          <a:p>
            <a:pPr>
              <a:lnSpc>
                <a:spcPct val="100000"/>
              </a:lnSpc>
            </a:pP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	</a:t>
            </a:r>
            <a:r>
              <a:rPr b="1" lang="sk-SK" sz="1600">
                <a:solidFill>
                  <a:srgbClr val="002060"/>
                </a:solidFill>
                <a:latin typeface="Tahoma"/>
                <a:ea typeface="Tahoma"/>
              </a:rPr>
              <a:t>:match_mode 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=&gt; </a:t>
            </a:r>
            <a:r>
              <a:rPr b="1" lang="sk-SK" sz="1600">
                <a:solidFill>
                  <a:srgbClr val="002060"/>
                </a:solidFill>
                <a:latin typeface="Tahoma"/>
                <a:ea typeface="Tahoma"/>
              </a:rPr>
              <a:t>:any 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#(</a:t>
            </a:r>
            <a:r>
              <a:rPr b="1" lang="sk-SK" sz="1600">
                <a:solidFill>
                  <a:srgbClr val="002060"/>
                </a:solidFill>
                <a:latin typeface="Tahoma"/>
                <a:ea typeface="Tahoma"/>
              </a:rPr>
              <a:t>:all</a:t>
            </a:r>
            <a:r>
              <a:rPr lang="sk-SK" sz="1600">
                <a:solidFill>
                  <a:srgbClr val="002060"/>
                </a:solidFill>
                <a:latin typeface="Tahoma"/>
                <a:ea typeface="Tahoma"/>
              </a:rPr>
              <a:t>,</a:t>
            </a:r>
            <a:r>
              <a:rPr b="1" lang="sk-SK" sz="1600">
                <a:solidFill>
                  <a:srgbClr val="002060"/>
                </a:solidFill>
                <a:latin typeface="Tahoma"/>
                <a:ea typeface="Tahoma"/>
              </a:rPr>
              <a:t> :any</a:t>
            </a:r>
            <a:r>
              <a:rPr lang="sk-SK" sz="1600">
                <a:solidFill>
                  <a:srgbClr val="002060"/>
                </a:solidFill>
                <a:latin typeface="Tahoma"/>
                <a:ea typeface="Tahoma"/>
              </a:rPr>
              <a:t>,</a:t>
            </a:r>
            <a:r>
              <a:rPr b="1" lang="sk-SK" sz="1600">
                <a:solidFill>
                  <a:srgbClr val="002060"/>
                </a:solidFill>
                <a:latin typeface="Tahoma"/>
                <a:ea typeface="Tahoma"/>
              </a:rPr>
              <a:t> :phrase</a:t>
            </a:r>
            <a:r>
              <a:rPr lang="sk-SK" sz="1600">
                <a:solidFill>
                  <a:srgbClr val="002060"/>
                </a:solidFill>
                <a:latin typeface="Tahoma"/>
                <a:ea typeface="Tahoma"/>
              </a:rPr>
              <a:t>,</a:t>
            </a:r>
            <a:r>
              <a:rPr b="1" lang="sk-SK" sz="1600">
                <a:solidFill>
                  <a:srgbClr val="002060"/>
                </a:solidFill>
                <a:latin typeface="Tahoma"/>
                <a:ea typeface="Tahoma"/>
              </a:rPr>
              <a:t> :boolean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)</a:t>
            </a:r>
            <a:endParaRPr/>
          </a:p>
          <a:p>
            <a:pPr>
              <a:lnSpc>
                <a:spcPct val="100000"/>
              </a:lnSpc>
            </a:pP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	</a:t>
            </a:r>
            <a:r>
              <a:rPr b="1" lang="sk-SK" sz="1600">
                <a:solidFill>
                  <a:srgbClr val="002060"/>
                </a:solidFill>
                <a:latin typeface="Tahoma"/>
                <a:ea typeface="Tahoma"/>
              </a:rPr>
              <a:t>:order 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=&gt; </a:t>
            </a:r>
            <a:r>
              <a:rPr b="1" lang="sk-SK" sz="1600">
                <a:solidFill>
                  <a:srgbClr val="002060"/>
                </a:solidFill>
                <a:latin typeface="Tahoma"/>
                <a:ea typeface="Tahoma"/>
              </a:rPr>
              <a:t>:died_at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612720" y="228600"/>
            <a:ext cx="8152920" cy="99036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sk-SK" sz="4400">
                <a:solidFill>
                  <a:srgbClr val="775f55"/>
                </a:solidFill>
                <a:latin typeface="Tw Cen MT"/>
              </a:rPr>
              <a:t>Thinking Sphinx</a:t>
            </a:r>
            <a:endParaRPr/>
          </a:p>
        </p:txBody>
      </p:sp>
      <p:sp>
        <p:nvSpPr>
          <p:cNvPr id="100" name="TextShape 2"/>
          <p:cNvSpPr txBox="1"/>
          <p:nvPr/>
        </p:nvSpPr>
        <p:spPr>
          <a:xfrm>
            <a:off x="612720" y="1600200"/>
            <a:ext cx="8152920" cy="44953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sk-SK" sz="2400">
                <a:solidFill>
                  <a:srgbClr val="000000"/>
                </a:solidFill>
                <a:latin typeface="Tw Cen MT"/>
                <a:ea typeface="Tahoma"/>
              </a:rPr>
              <a:t>Excerpts</a:t>
            </a:r>
            <a:endParaRPr/>
          </a:p>
          <a:p>
            <a:pPr>
              <a:lnSpc>
                <a:spcPct val="100000"/>
              </a:lnSpc>
              <a:buSzPct val="60000"/>
              <a:buFont charset="2" typeface="Wingdings"/>
              <a:buChar char=""/>
            </a:pP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heroes = Hero.search “gigant”</a:t>
            </a:r>
            <a:endParaRPr/>
          </a:p>
          <a:p>
            <a:pPr>
              <a:lnSpc>
                <a:spcPct val="100000"/>
              </a:lnSpc>
              <a:buSzPct val="60000"/>
              <a:buFont charset="2" typeface="Wingdings"/>
              <a:buChar char=""/>
            </a:pP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heroes.excerpts.description</a:t>
            </a:r>
            <a:endParaRPr/>
          </a:p>
          <a:p>
            <a:pPr lvl="1">
              <a:lnSpc>
                <a:spcPct val="100000"/>
              </a:lnSpc>
              <a:buSzPct val="70000"/>
              <a:buFont charset="2" typeface="Wingdings 2"/>
              <a:buChar char=""/>
            </a:pP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… 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has abnormally </a:t>
            </a:r>
            <a:r>
              <a:rPr b="1" lang="sk-SK" sz="1600">
                <a:solidFill>
                  <a:srgbClr val="000000"/>
                </a:solidFill>
                <a:latin typeface="Tahoma"/>
                <a:ea typeface="Tahoma"/>
              </a:rPr>
              <a:t>gigant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 muscles ….</a:t>
            </a:r>
            <a:endParaRPr/>
          </a:p>
          <a:p>
            <a:pPr>
              <a:lnSpc>
                <a:spcPct val="100000"/>
              </a:lnSpc>
            </a:pPr>
            <a:r>
              <a:rPr b="1" lang="sk-SK" sz="2400">
                <a:solidFill>
                  <a:srgbClr val="000000"/>
                </a:solidFill>
                <a:latin typeface="Tw Cen MT"/>
                <a:ea typeface="Tahoma"/>
              </a:rPr>
              <a:t>Facets</a:t>
            </a:r>
            <a:endParaRPr/>
          </a:p>
          <a:p>
            <a:pPr>
              <a:lnSpc>
                <a:spcPct val="100000"/>
              </a:lnSpc>
              <a:buSzPct val="60000"/>
              <a:buFont charset="2" typeface="Wingdings"/>
              <a:buChar char=""/>
            </a:pP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indexes sidekick.name, </a:t>
            </a:r>
            <a:r>
              <a:rPr b="1" lang="sk-SK" sz="1600">
                <a:solidFill>
                  <a:srgbClr val="002060"/>
                </a:solidFill>
                <a:latin typeface="Tahoma"/>
                <a:ea typeface="Tahoma"/>
              </a:rPr>
              <a:t>:as 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=&gt; </a:t>
            </a:r>
            <a:r>
              <a:rPr b="1" lang="sk-SK" sz="1600">
                <a:solidFill>
                  <a:srgbClr val="000000"/>
                </a:solidFill>
                <a:latin typeface="Tahoma"/>
                <a:ea typeface="Tahoma"/>
              </a:rPr>
              <a:t>:</a:t>
            </a:r>
            <a:r>
              <a:rPr b="1" lang="sk-SK" sz="1600">
                <a:solidFill>
                  <a:srgbClr val="002060"/>
                </a:solidFill>
                <a:latin typeface="Tahoma"/>
                <a:ea typeface="Tahoma"/>
              </a:rPr>
              <a:t>sidekick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, </a:t>
            </a:r>
            <a:r>
              <a:rPr b="1" lang="sk-SK" sz="1600">
                <a:solidFill>
                  <a:srgbClr val="002060"/>
                </a:solidFill>
                <a:latin typeface="Tahoma"/>
                <a:ea typeface="Tahoma"/>
              </a:rPr>
              <a:t>:facet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 =&gt; </a:t>
            </a:r>
            <a:r>
              <a:rPr b="1" lang="sk-SK" sz="1600">
                <a:solidFill>
                  <a:srgbClr val="000000"/>
                </a:solidFill>
                <a:latin typeface="Tahoma"/>
                <a:ea typeface="Tahoma"/>
              </a:rPr>
              <a:t>true</a:t>
            </a:r>
            <a:endParaRPr/>
          </a:p>
          <a:p>
            <a:pPr>
              <a:lnSpc>
                <a:spcPct val="100000"/>
              </a:lnSpc>
            </a:pPr>
            <a:r>
              <a:rPr b="1" lang="sk-SK" sz="2400">
                <a:solidFill>
                  <a:srgbClr val="000000"/>
                </a:solidFill>
                <a:latin typeface="Tw Cen MT"/>
                <a:ea typeface="Tahoma"/>
              </a:rPr>
              <a:t>Geolocation</a:t>
            </a:r>
            <a:endParaRPr/>
          </a:p>
          <a:p>
            <a:pPr>
              <a:lnSpc>
                <a:spcPct val="100000"/>
              </a:lnSpc>
              <a:buSzPct val="60000"/>
              <a:buFont charset="2" typeface="Wingdings"/>
              <a:buChar char=""/>
            </a:pP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has "RADIANS(latitude)",  </a:t>
            </a:r>
            <a:r>
              <a:rPr b="1" lang="sk-SK" sz="1600">
                <a:solidFill>
                  <a:srgbClr val="002060"/>
                </a:solidFill>
                <a:latin typeface="Tahoma"/>
                <a:ea typeface="Tahoma"/>
              </a:rPr>
              <a:t>:as 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=&gt; </a:t>
            </a:r>
            <a:r>
              <a:rPr b="1" lang="sk-SK" sz="1600">
                <a:solidFill>
                  <a:srgbClr val="002060"/>
                </a:solidFill>
                <a:latin typeface="Tahoma"/>
                <a:ea typeface="Tahoma"/>
              </a:rPr>
              <a:t>:latitude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,  </a:t>
            </a:r>
            <a:r>
              <a:rPr b="1" lang="sk-SK" sz="1600">
                <a:solidFill>
                  <a:srgbClr val="002060"/>
                </a:solidFill>
                <a:latin typeface="Tahoma"/>
                <a:ea typeface="Tahoma"/>
              </a:rPr>
              <a:t>:type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 =&gt; </a:t>
            </a:r>
            <a:r>
              <a:rPr b="1" lang="sk-SK" sz="1600">
                <a:solidFill>
                  <a:srgbClr val="002060"/>
                </a:solidFill>
                <a:latin typeface="Tahoma"/>
                <a:ea typeface="Tahoma"/>
              </a:rPr>
              <a:t>:float</a:t>
            </a:r>
            <a:endParaRPr/>
          </a:p>
          <a:p>
            <a:pPr>
              <a:lnSpc>
                <a:spcPct val="100000"/>
              </a:lnSpc>
              <a:buSzPct val="60000"/>
              <a:buFont charset="2" typeface="Wingdings"/>
              <a:buChar char=""/>
            </a:pP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has "RADIANS(longitude)", </a:t>
            </a:r>
            <a:r>
              <a:rPr b="1" lang="sk-SK" sz="1600">
                <a:solidFill>
                  <a:srgbClr val="002060"/>
                </a:solidFill>
                <a:latin typeface="Tahoma"/>
                <a:ea typeface="Tahoma"/>
              </a:rPr>
              <a:t>:as 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=&gt; </a:t>
            </a:r>
            <a:r>
              <a:rPr b="1" lang="sk-SK" sz="1600">
                <a:solidFill>
                  <a:srgbClr val="002060"/>
                </a:solidFill>
                <a:latin typeface="Tahoma"/>
                <a:ea typeface="Tahoma"/>
              </a:rPr>
              <a:t>:longitude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, </a:t>
            </a:r>
            <a:r>
              <a:rPr b="1" lang="sk-SK" sz="1600">
                <a:solidFill>
                  <a:srgbClr val="002060"/>
                </a:solidFill>
                <a:latin typeface="Tahoma"/>
                <a:ea typeface="Tahoma"/>
              </a:rPr>
              <a:t>:type 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=&gt; :</a:t>
            </a:r>
            <a:r>
              <a:rPr b="1" lang="sk-SK" sz="1600">
                <a:solidFill>
                  <a:srgbClr val="002060"/>
                </a:solidFill>
                <a:latin typeface="Tahoma"/>
                <a:ea typeface="Tahoma"/>
              </a:rPr>
              <a:t>float</a:t>
            </a:r>
            <a:endParaRPr/>
          </a:p>
          <a:p>
            <a:pPr>
              <a:lnSpc>
                <a:spcPct val="100000"/>
              </a:lnSpc>
              <a:buSzPct val="60000"/>
              <a:buFont charset="2" typeface="Wingdings"/>
              <a:buChar char=""/>
            </a:pP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Place.search “zelenik", </a:t>
            </a:r>
            <a:endParaRPr/>
          </a:p>
          <a:p>
            <a:pPr>
              <a:lnSpc>
                <a:spcPct val="100000"/>
              </a:lnSpc>
            </a:pP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	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	</a:t>
            </a:r>
            <a:r>
              <a:rPr b="1" lang="sk-SK" sz="1600">
                <a:solidFill>
                  <a:srgbClr val="002060"/>
                </a:solidFill>
                <a:latin typeface="Tahoma"/>
                <a:ea typeface="Tahoma"/>
              </a:rPr>
              <a:t>:geo 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=&gt; [@lat, @lng],</a:t>
            </a:r>
            <a:endParaRPr/>
          </a:p>
          <a:p>
            <a:pPr>
              <a:lnSpc>
                <a:spcPct val="100000"/>
              </a:lnSpc>
            </a:pP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	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	</a:t>
            </a:r>
            <a:r>
              <a:rPr b="1" lang="sk-SK" sz="1600">
                <a:solidFill>
                  <a:srgbClr val="002060"/>
                </a:solidFill>
                <a:latin typeface="Tahoma"/>
                <a:ea typeface="Tahoma"/>
              </a:rPr>
              <a:t>:with 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=&gt; {"@geodist" =&gt; 0.0..10_000.0}</a:t>
            </a:r>
            <a:endParaRPr/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612720" y="228600"/>
            <a:ext cx="8152920" cy="99036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sk-SK" sz="4400">
                <a:solidFill>
                  <a:srgbClr val="775f55"/>
                </a:solidFill>
                <a:latin typeface="Tw Cen MT"/>
              </a:rPr>
              <a:t>Solr</a:t>
            </a:r>
            <a:endParaRPr/>
          </a:p>
        </p:txBody>
      </p:sp>
      <p:sp>
        <p:nvSpPr>
          <p:cNvPr id="102" name="TextShape 2"/>
          <p:cNvSpPr txBox="1"/>
          <p:nvPr/>
        </p:nvSpPr>
        <p:spPr>
          <a:xfrm>
            <a:off x="612720" y="1600200"/>
            <a:ext cx="8152920" cy="44953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  <a:buSzPct val="60000"/>
              <a:buFont charset="2" typeface="Wingdings"/>
              <a:buChar char=""/>
            </a:pPr>
            <a:r>
              <a:rPr lang="sk-SK" sz="2900">
                <a:solidFill>
                  <a:srgbClr val="000000"/>
                </a:solidFill>
                <a:latin typeface="Tw Cen MT"/>
              </a:rPr>
              <a:t>Standalone server (</a:t>
            </a:r>
            <a:r>
              <a:rPr lang="sk-SK" sz="2900" u="sng">
                <a:solidFill>
                  <a:srgbClr val="f7b615"/>
                </a:solidFill>
                <a:latin typeface="Tw Cen MT"/>
                <a:hlinkClick r:id="rId1"/>
              </a:rPr>
              <a:t>http://lucene.apache.org/solr/</a:t>
            </a:r>
            <a:r>
              <a:rPr lang="sk-SK" sz="2900">
                <a:solidFill>
                  <a:srgbClr val="000000"/>
                </a:solidFill>
                <a:latin typeface="Tw Cen MT"/>
              </a:rPr>
              <a:t>)</a:t>
            </a:r>
            <a:endParaRPr/>
          </a:p>
          <a:p>
            <a:pPr>
              <a:lnSpc>
                <a:spcPct val="100000"/>
              </a:lnSpc>
              <a:buSzPct val="60000"/>
              <a:buFont charset="2" typeface="Wingdings"/>
              <a:buChar char=""/>
            </a:pPr>
            <a:r>
              <a:rPr lang="sk-SK" sz="2900">
                <a:solidFill>
                  <a:srgbClr val="000000"/>
                </a:solidFill>
                <a:latin typeface="Tw Cen MT"/>
              </a:rPr>
              <a:t>Sunspot (Rails Gem)</a:t>
            </a:r>
            <a:endParaRPr/>
          </a:p>
          <a:p>
            <a:pPr lvl="1">
              <a:lnSpc>
                <a:spcPct val="100000"/>
              </a:lnSpc>
              <a:buSzPct val="70000"/>
              <a:buFont charset="2" typeface="Wingdings 2"/>
              <a:buChar char=""/>
            </a:pPr>
            <a:r>
              <a:rPr lang="sk-SK" sz="2600" u="sng">
                <a:solidFill>
                  <a:srgbClr val="f7b615"/>
                </a:solidFill>
                <a:latin typeface="Tw Cen MT"/>
                <a:hlinkClick r:id="rId2"/>
              </a:rPr>
              <a:t>http://outoftime.github.com/sunspot/</a:t>
            </a:r>
            <a:endParaRPr/>
          </a:p>
          <a:p>
            <a:pPr lvl="1">
              <a:lnSpc>
                <a:spcPct val="100000"/>
              </a:lnSpc>
              <a:buSzPct val="70000"/>
              <a:buFont charset="2" typeface="Wingdings 2"/>
              <a:buChar char=""/>
            </a:pPr>
            <a:r>
              <a:rPr lang="sk-SK" sz="2600">
                <a:solidFill>
                  <a:srgbClr val="000000"/>
                </a:solidFill>
                <a:latin typeface="Tw Cen MT"/>
              </a:rPr>
              <a:t>communicates with DB and Solr server</a:t>
            </a:r>
            <a:endParaRPr/>
          </a:p>
          <a:p>
            <a:endParaRPr/>
          </a:p>
          <a:p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612720" y="228600"/>
            <a:ext cx="8152920" cy="99036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sk-SK" sz="4400">
                <a:solidFill>
                  <a:srgbClr val="775f55"/>
                </a:solidFill>
                <a:latin typeface="Tw Cen MT"/>
              </a:rPr>
              <a:t>Sunspot</a:t>
            </a:r>
            <a:endParaRPr/>
          </a:p>
        </p:txBody>
      </p:sp>
      <p:sp>
        <p:nvSpPr>
          <p:cNvPr id="104" name="TextShape 2"/>
          <p:cNvSpPr txBox="1"/>
          <p:nvPr/>
        </p:nvSpPr>
        <p:spPr>
          <a:xfrm>
            <a:off x="612720" y="1600200"/>
            <a:ext cx="4102920" cy="44953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sk-SK" sz="1600">
                <a:solidFill>
                  <a:srgbClr val="000000"/>
                </a:solidFill>
                <a:latin typeface="Tahoma"/>
                <a:ea typeface="Tahoma"/>
              </a:rPr>
              <a:t>class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 Hero &lt; ActiveRecord::Base</a:t>
            </a:r>
            <a:endParaRPr/>
          </a:p>
          <a:p>
            <a:pPr>
              <a:lnSpc>
                <a:spcPct val="100000"/>
              </a:lnSpc>
            </a:pP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	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searchable </a:t>
            </a:r>
            <a:r>
              <a:rPr b="1" lang="sk-SK" sz="1600">
                <a:solidFill>
                  <a:srgbClr val="000000"/>
                </a:solidFill>
                <a:latin typeface="Tahoma"/>
                <a:ea typeface="Tahoma"/>
              </a:rPr>
              <a:t>do</a:t>
            </a:r>
            <a:endParaRPr/>
          </a:p>
          <a:p>
            <a:pPr>
              <a:lnSpc>
                <a:spcPct val="100000"/>
              </a:lnSpc>
            </a:pP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	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	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text :description</a:t>
            </a:r>
            <a:endParaRPr/>
          </a:p>
          <a:p>
            <a:pPr>
              <a:lnSpc>
                <a:spcPct val="100000"/>
              </a:lnSpc>
            </a:pP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	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	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string :sidekick </a:t>
            </a:r>
            <a:r>
              <a:rPr b="1" lang="sk-SK" sz="1600">
                <a:solidFill>
                  <a:srgbClr val="000000"/>
                </a:solidFill>
                <a:latin typeface="Tahoma"/>
                <a:ea typeface="Tahoma"/>
              </a:rPr>
              <a:t>do</a:t>
            </a:r>
            <a:endParaRPr/>
          </a:p>
          <a:p>
            <a:pPr>
              <a:lnSpc>
                <a:spcPct val="100000"/>
              </a:lnSpc>
            </a:pP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	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	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	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sidekick.name</a:t>
            </a:r>
            <a:endParaRPr/>
          </a:p>
          <a:p>
            <a:pPr>
              <a:lnSpc>
                <a:spcPct val="100000"/>
              </a:lnSpc>
            </a:pP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	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	</a:t>
            </a:r>
            <a:r>
              <a:rPr b="1" lang="sk-SK" sz="1600">
                <a:solidFill>
                  <a:srgbClr val="000000"/>
                </a:solidFill>
                <a:latin typeface="Tahoma"/>
                <a:ea typeface="Tahoma"/>
              </a:rPr>
              <a:t>end</a:t>
            </a:r>
            <a:endParaRPr/>
          </a:p>
          <a:p>
            <a:pPr>
              <a:lnSpc>
                <a:spcPct val="100000"/>
              </a:lnSpc>
            </a:pP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	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	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time :summoned_at</a:t>
            </a:r>
            <a:endParaRPr/>
          </a:p>
          <a:p>
            <a:pPr>
              <a:lnSpc>
                <a:spcPct val="100000"/>
              </a:lnSpc>
            </a:pP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	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	</a:t>
            </a: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time :died_at</a:t>
            </a:r>
            <a:endParaRPr/>
          </a:p>
          <a:p>
            <a:pPr>
              <a:lnSpc>
                <a:spcPct val="100000"/>
              </a:lnSpc>
            </a:pPr>
            <a:r>
              <a:rPr lang="sk-SK" sz="1600">
                <a:solidFill>
                  <a:srgbClr val="000000"/>
                </a:solidFill>
                <a:latin typeface="Tahoma"/>
                <a:ea typeface="Tahoma"/>
              </a:rPr>
              <a:t>	</a:t>
            </a:r>
            <a:r>
              <a:rPr b="1" lang="sk-SK" sz="1600">
                <a:solidFill>
                  <a:srgbClr val="000000"/>
                </a:solidFill>
                <a:latin typeface="Tahoma"/>
                <a:ea typeface="Tahoma"/>
              </a:rPr>
              <a:t>end</a:t>
            </a:r>
            <a:endParaRPr/>
          </a:p>
          <a:p>
            <a:pPr>
              <a:lnSpc>
                <a:spcPct val="100000"/>
              </a:lnSpc>
            </a:pPr>
            <a:r>
              <a:rPr b="1" lang="sk-SK" sz="1600">
                <a:solidFill>
                  <a:srgbClr val="000000"/>
                </a:solidFill>
                <a:latin typeface="Tahoma"/>
                <a:ea typeface="Tahoma"/>
              </a:rPr>
              <a:t>end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sk-SK" sz="1600">
                <a:solidFill>
                  <a:srgbClr val="000000"/>
                </a:solidFill>
                <a:latin typeface="Tw Cen MT"/>
                <a:ea typeface="Tahoma"/>
              </a:rPr>
              <a:t>…</a:t>
            </a:r>
            <a:endParaRPr/>
          </a:p>
        </p:txBody>
      </p:sp>
      <p:sp>
        <p:nvSpPr>
          <p:cNvPr id="105" name="CustomShape 3"/>
          <p:cNvSpPr/>
          <p:nvPr/>
        </p:nvSpPr>
        <p:spPr>
          <a:xfrm>
            <a:off x="4644000" y="1597320"/>
            <a:ext cx="4102920" cy="449532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ahoma"/>
                <a:ea typeface="Tahoma"/>
              </a:rPr>
              <a:t>Hero.search </a:t>
            </a:r>
            <a:r>
              <a:rPr b="1" lang="en-US" sz="1600">
                <a:solidFill>
                  <a:srgbClr val="000000"/>
                </a:solidFill>
                <a:latin typeface="Tahoma"/>
                <a:ea typeface="Tahoma"/>
              </a:rPr>
              <a:t>do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ahoma"/>
                <a:ea typeface="Tahoma"/>
              </a:rPr>
              <a:t>	</a:t>
            </a:r>
            <a:r>
              <a:rPr lang="en-US" sz="1600">
                <a:solidFill>
                  <a:srgbClr val="000000"/>
                </a:solidFill>
                <a:latin typeface="Tahoma"/>
                <a:ea typeface="Tahoma"/>
              </a:rPr>
              <a:t>fulltext ‘muscles'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ahoma"/>
                <a:ea typeface="Tahoma"/>
              </a:rPr>
              <a:t>	</a:t>
            </a:r>
            <a:r>
              <a:rPr b="1" lang="en-US" sz="1600">
                <a:solidFill>
                  <a:srgbClr val="000000"/>
                </a:solidFill>
                <a:latin typeface="Tahoma"/>
                <a:ea typeface="Tahoma"/>
              </a:rPr>
              <a:t>with</a:t>
            </a:r>
            <a:r>
              <a:rPr lang="en-US" sz="1600">
                <a:solidFill>
                  <a:srgbClr val="000000"/>
                </a:solidFill>
                <a:latin typeface="Tahoma"/>
                <a:ea typeface="Tahoma"/>
              </a:rPr>
              <a:t>(:died_at).less_than Time.now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ahoma"/>
                <a:ea typeface="Tahoma"/>
              </a:rPr>
              <a:t>	</a:t>
            </a:r>
            <a:r>
              <a:rPr lang="en-US" sz="1600">
                <a:solidFill>
                  <a:srgbClr val="000000"/>
                </a:solidFill>
                <a:latin typeface="Tahoma"/>
                <a:ea typeface="Tahoma"/>
              </a:rPr>
              <a:t>order_by :summoned_at, :desc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ahoma"/>
                <a:ea typeface="Tahoma"/>
              </a:rPr>
              <a:t>	</a:t>
            </a:r>
            <a:r>
              <a:rPr lang="en-US" sz="1600">
                <a:solidFill>
                  <a:srgbClr val="000000"/>
                </a:solidFill>
                <a:latin typeface="Tahoma"/>
                <a:ea typeface="Tahoma"/>
              </a:rPr>
              <a:t>paginate :page =&gt; 2, :per_page =&gt; 15</a:t>
            </a:r>
            <a:endParaRPr/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Tahoma"/>
                <a:ea typeface="Tahoma"/>
              </a:rPr>
              <a:t>	</a:t>
            </a:r>
            <a:r>
              <a:rPr lang="en-US" sz="1600">
                <a:solidFill>
                  <a:srgbClr val="000000"/>
                </a:solidFill>
                <a:latin typeface="Tahoma"/>
                <a:ea typeface="Tahoma"/>
              </a:rPr>
              <a:t>facet :sidekick</a:t>
            </a:r>
            <a:endParaRPr/>
          </a:p>
          <a:p>
            <a:pPr>
              <a:lnSpc>
                <a:spcPct val="100000"/>
              </a:lnSpc>
            </a:pPr>
            <a:r>
              <a:rPr b="1" lang="en-US" sz="1600">
                <a:solidFill>
                  <a:srgbClr val="000000"/>
                </a:solidFill>
                <a:latin typeface="Tahoma"/>
                <a:ea typeface="Tahoma"/>
              </a:rPr>
              <a:t>end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