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7760"/>
            <a:ext cx="815292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016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1272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5866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1272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79016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12720" y="3947760"/>
            <a:ext cx="81525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12720" y="3947760"/>
            <a:ext cx="815292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79016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1272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5866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272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160" y="394776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160" y="1600200"/>
            <a:ext cx="39783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7760"/>
            <a:ext cx="8152560" cy="2143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d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ffffff"/>
                </a:solidFill>
                <a:latin typeface="Tw Cen MT"/>
              </a:rPr>
              <a:t>11/3/12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D11181-F1A1-41D1-A151-31D100C14101}" type="slidenum">
              <a:rPr lang="en-US">
                <a:solidFill>
                  <a:srgbClr val="775f55"/>
                </a:solidFill>
                <a:latin typeface="Tw Cen MT"/>
              </a:rPr>
              <a:t>&lt;number&gt;</a:t>
            </a:fld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sk-SK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k-SK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k-SK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k-SK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k-SK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k-SK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4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</p:spPr>
      </p:sp>
      <p:sp>
        <p:nvSpPr>
          <p:cNvPr id="45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</p:spPr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w Cen MT"/>
              </a:rPr>
              <a:t>11/3/12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21C1B1-B1E1-4131-A101-513191C1D1E1}" type="slidenum">
              <a:rPr lang="en-US">
                <a:solidFill>
                  <a:srgbClr val="ffffff"/>
                </a:solidFill>
                <a:latin typeface="Tw Cen MT"/>
              </a:rPr>
              <a:t>&lt;number&gt;</a:t>
            </a:fld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Second level</a:t>
            </a:r>
            <a:endParaRPr/>
          </a:p>
          <a:p>
            <a:pPr lvl="1">
              <a:buSzPct val="70000"/>
              <a:buFont charset="2" typeface="Wingdings 2"/>
              <a:buChar char=""/>
            </a:pPr>
            <a:r>
              <a:rPr lang="sk-SK" sz="2300">
                <a:solidFill>
                  <a:srgbClr val="000000"/>
                </a:solidFill>
                <a:latin typeface="Tw Cen MT"/>
              </a:rPr>
              <a:t>Third level</a:t>
            </a:r>
            <a:endParaRPr/>
          </a:p>
          <a:p>
            <a:pPr lvl="2">
              <a:buSzPct val="75000"/>
              <a:buFont charset="2" typeface="Wingdings"/>
              <a:buChar char=""/>
            </a:pPr>
            <a:r>
              <a:rPr lang="sk-SK" sz="2000">
                <a:solidFill>
                  <a:srgbClr val="000000"/>
                </a:solidFill>
                <a:latin typeface="Tw Cen MT"/>
              </a:rPr>
              <a:t>Fourth level</a:t>
            </a:r>
            <a:endParaRPr/>
          </a:p>
          <a:p>
            <a:pPr lvl="3">
              <a:buSzPct val="75000"/>
              <a:buFont charset="2" typeface="Wingdings"/>
              <a:buChar char=""/>
            </a:pPr>
            <a:r>
              <a:rPr lang="sk-SK" sz="2000">
                <a:solidFill>
                  <a:srgbClr val="000000"/>
                </a:solidFill>
                <a:latin typeface="Tw Cen MT"/>
              </a:rPr>
              <a:t>Fifth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www.elasticsearch.org/" TargetMode="External"/><Relationship Id="rId2" Type="http://schemas.openxmlformats.org/officeDocument/2006/relationships/hyperlink" Target="https://github.com/karmi/tire" TargetMode="External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www.youtube.com/watch?v=l4ReamjCxHo" TargetMode="External"/><Relationship Id="rId2" Type="http://schemas.openxmlformats.org/officeDocument/2006/relationships/hyperlink" Target="http://www.elasticsearch.org/guide/reference/modules/gateway/hadoop.html" TargetMode="External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sphinxsearch.com/" TargetMode="External"/><Relationship Id="rId2" Type="http://schemas.openxmlformats.org/officeDocument/2006/relationships/hyperlink" Target="http://freelancing-god.github.com/" TargetMode="External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lucene.apache.org/solr/" TargetMode="External"/><Relationship Id="rId2" Type="http://schemas.openxmlformats.org/officeDocument/2006/relationships/hyperlink" Target="http://outoftime.github.com/sunspot/" TargetMode="External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11640" y="188640"/>
            <a:ext cx="8208720" cy="28080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sk-SK" sz="4400">
                <a:solidFill>
                  <a:srgbClr val="775f55"/>
                </a:solidFill>
                <a:latin typeface="Tw Cen MT"/>
              </a:rPr>
              <a:t>Tools for Text </a:t>
            </a:r>
            <a:r>
              <a:rPr b="1" lang="sk-SK" sz="4400">
                <a:solidFill>
                  <a:srgbClr val="775f55"/>
                </a:solidFill>
                <a:latin typeface="Tw Cen MT"/>
              </a:rPr>
              <a:t>
</a:t>
            </a:r>
            <a:r>
              <a:rPr b="1" lang="sk-SK" sz="4400">
                <a:solidFill>
                  <a:srgbClr val="775f55"/>
                </a:solidFill>
                <a:latin typeface="Tw Cen MT"/>
              </a:rPr>
              <a:t>Indexing and Search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611640" y="4293000"/>
            <a:ext cx="2736000" cy="11988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2600">
                <a:solidFill>
                  <a:srgbClr val="ffffff"/>
                </a:solidFill>
                <a:latin typeface="Tw Cen MT"/>
              </a:rPr>
              <a:t>Dušan Zeleník</a:t>
            </a:r>
            <a:endParaRPr/>
          </a:p>
        </p:txBody>
      </p:sp>
      <p:sp>
        <p:nvSpPr>
          <p:cNvPr id="85" name="CustomShape 3"/>
          <p:cNvSpPr/>
          <p:nvPr/>
        </p:nvSpPr>
        <p:spPr>
          <a:xfrm>
            <a:off x="0" y="3213000"/>
            <a:ext cx="3347640" cy="8384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200">
                <a:solidFill>
                  <a:srgbClr val="8b8b8b"/>
                </a:solidFill>
                <a:latin typeface="Tw Cen MT"/>
              </a:rPr>
              <a:t>PeWe 2012</a:t>
            </a:r>
            <a:endParaRPr/>
          </a:p>
        </p:txBody>
      </p:sp>
      <p:sp>
        <p:nvSpPr>
          <p:cNvPr id="86" name="CustomShape 4"/>
          <p:cNvSpPr/>
          <p:nvPr/>
        </p:nvSpPr>
        <p:spPr>
          <a:xfrm>
            <a:off x="611640" y="6093360"/>
            <a:ext cx="1728000" cy="647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Tw Cen MT"/>
              </a:rPr>
              <a:t>FIIT STU</a:t>
            </a:r>
            <a:endParaRPr/>
          </a:p>
        </p:txBody>
      </p:sp>
      <p:sp>
        <p:nvSpPr>
          <p:cNvPr id="87" name="CustomShape 5"/>
          <p:cNvSpPr/>
          <p:nvPr/>
        </p:nvSpPr>
        <p:spPr>
          <a:xfrm>
            <a:off x="2483640" y="6093360"/>
            <a:ext cx="5688360" cy="647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Tw Cen MT"/>
              </a:rPr>
              <a:t>zelenik@fiit.stuba.sk</a:t>
            </a:r>
            <a:endParaRPr/>
          </a:p>
        </p:txBody>
      </p:sp>
      <p:pic>
        <p:nvPicPr>
          <p:cNvPr descr="" id="88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4068000" y="3357000"/>
            <a:ext cx="4392000" cy="1426320"/>
          </a:xfrm>
          <a:prstGeom prst="rect">
            <a:avLst/>
          </a:prstGeom>
          <a:ln w="108000">
            <a:solidFill>
              <a:srgbClr val="4c4545"/>
            </a:solidFill>
            <a:round/>
          </a:ln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Sunspot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DSL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Solr highlighting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Class hierarchy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Facets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Geographical searches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WillPaginate support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Lucene analyzers (tokenizers, filters …)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ElasticSearch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Standalone server based on Solr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(</a:t>
            </a:r>
            <a:r>
              <a:rPr lang="sk-SK" sz="2600" u="sng">
                <a:solidFill>
                  <a:srgbClr val="f7b615"/>
                </a:solidFill>
                <a:latin typeface="Tw Cen MT"/>
                <a:hlinkClick r:id="rId1"/>
              </a:rPr>
              <a:t>http://www.elasticsearch.org/</a:t>
            </a:r>
            <a:r>
              <a:rPr lang="sk-SK" sz="2600">
                <a:solidFill>
                  <a:srgbClr val="000000"/>
                </a:solidFill>
                <a:latin typeface="Tw Cen MT"/>
              </a:rPr>
              <a:t>)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Tire (Rails Gem), better than nothing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 u="sng">
                <a:solidFill>
                  <a:srgbClr val="f7b615"/>
                </a:solidFill>
                <a:latin typeface="Tw Cen MT"/>
                <a:hlinkClick r:id="rId2"/>
              </a:rPr>
              <a:t>https://github.com/karmi/tire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communicates with DB and ElasticSearch server</a:t>
            </a:r>
            <a:endParaRPr/>
          </a:p>
          <a:p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Tire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612720" y="1600200"/>
            <a:ext cx="784728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class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Hero &lt; ActiveRecord::Base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include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Tire::Model::Search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  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include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Tire::Model::Callbacks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  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mapping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  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indexes 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description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type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'string‘, 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analyzer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'snowball‘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indexes 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name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type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'string'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indexes 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died_at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type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‘time‘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indexes 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summoned_at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type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‘time‘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  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Hero.search ‘muscles'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2" name="CustomShape 3"/>
          <p:cNvSpPr/>
          <p:nvPr/>
        </p:nvSpPr>
        <p:spPr>
          <a:xfrm>
            <a:off x="5040720" y="5301360"/>
            <a:ext cx="4102920" cy="4495320"/>
          </a:xfrm>
          <a:prstGeom prst="rect">
            <a:avLst/>
          </a:prstGeom>
        </p:spPr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ElasticSearch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611640" y="1917000"/>
            <a:ext cx="7344360" cy="37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Tw Cen MT"/>
              </a:rPr>
              <a:t>ADVANTAGES OF SOLR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Tw Cen MT"/>
              </a:rPr>
              <a:t>REST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Tw Cen MT"/>
              </a:rPr>
              <a:t>DISTRIBUTED!!!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u="sng">
                <a:solidFill>
                  <a:srgbClr val="f7b615"/>
                </a:solidFill>
                <a:latin typeface="Tw Cen MT"/>
                <a:hlinkClick r:id="rId1"/>
              </a:rPr>
              <a:t>http://www.youtube.com/watch?v=l4ReamjCxHo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Tw Cen MT"/>
              </a:rPr>
              <a:t>For instance, Hadoop …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u="sng">
                <a:solidFill>
                  <a:srgbClr val="f7b615"/>
                </a:solidFill>
                <a:latin typeface="Tw Cen MT"/>
                <a:hlinkClick r:id="rId2"/>
              </a:rPr>
              <a:t>http://www.elasticsearch.org/guide/reference/modules/gateway/hadoop.html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Tw Cen MT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Searching using SQL LIKE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000">
                <a:solidFill>
                  <a:srgbClr val="000000"/>
                </a:solidFill>
                <a:latin typeface="Tahoma"/>
                <a:ea typeface="Tahoma"/>
              </a:rPr>
              <a:t>CREATE INDEX names_index ON heroes(name)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000">
                <a:solidFill>
                  <a:srgbClr val="000000"/>
                </a:solidFill>
                <a:latin typeface="Tahoma"/>
                <a:ea typeface="Tahoma"/>
              </a:rPr>
              <a:t>SELECT name FROM heroes WHERE name LIKE “zelen%”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1700">
                <a:solidFill>
                  <a:srgbClr val="000000"/>
                </a:solidFill>
                <a:latin typeface="Tahoma"/>
                <a:ea typeface="Tahoma"/>
              </a:rPr>
              <a:t>will use names_index, ok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000">
                <a:solidFill>
                  <a:srgbClr val="000000"/>
                </a:solidFill>
                <a:latin typeface="Tahoma"/>
                <a:ea typeface="Tahoma"/>
              </a:rPr>
              <a:t>SELECT name FROM heroes WHERE name LIKE “%ik”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1700">
                <a:solidFill>
                  <a:srgbClr val="000000"/>
                </a:solidFill>
                <a:latin typeface="Tahoma"/>
                <a:ea typeface="Tahoma"/>
              </a:rPr>
              <a:t>won’t use names_index (seriously don’t do that)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000">
                <a:solidFill>
                  <a:srgbClr val="000000"/>
                </a:solidFill>
                <a:latin typeface="Tahoma"/>
                <a:ea typeface="Tahoma"/>
              </a:rPr>
              <a:t>CREATE FULLTEXT INDEX names_fullindex ON heroes(name)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000">
                <a:solidFill>
                  <a:srgbClr val="000000"/>
                </a:solidFill>
                <a:latin typeface="Tahoma"/>
                <a:ea typeface="Tahoma"/>
              </a:rPr>
              <a:t>SELECT name FROM heroes MATCH(name) AGAINST(“%ik”)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1700">
                <a:solidFill>
                  <a:srgbClr val="000000"/>
                </a:solidFill>
                <a:latin typeface="Tahoma"/>
                <a:ea typeface="Tahoma"/>
              </a:rPr>
              <a:t>will use </a:t>
            </a:r>
            <a:r>
              <a:rPr lang="sk-SK">
                <a:solidFill>
                  <a:srgbClr val="000000"/>
                </a:solidFill>
                <a:latin typeface="Tahoma"/>
                <a:ea typeface="Tahoma"/>
              </a:rPr>
              <a:t>names_fullindex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000">
                <a:solidFill>
                  <a:srgbClr val="000000"/>
                </a:solidFill>
                <a:latin typeface="Tahoma"/>
                <a:ea typeface="Tahoma"/>
              </a:rPr>
              <a:t>SELECT name FROM heroes MATCH(name) AGAINST(“ze%ik”)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1700">
                <a:solidFill>
                  <a:srgbClr val="000000"/>
                </a:solidFill>
                <a:latin typeface="Tahoma"/>
                <a:ea typeface="Tahoma"/>
              </a:rPr>
              <a:t>won’t use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names_fullindex</a:t>
            </a:r>
            <a:r>
              <a:rPr lang="sk-SK" sz="1700">
                <a:solidFill>
                  <a:srgbClr val="000000"/>
                </a:solidFill>
                <a:latin typeface="Tahoma"/>
                <a:ea typeface="Tahoma"/>
              </a:rPr>
              <a:t>(seriously don’t do that)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Search Engines for TEXT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Lucene 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Lucene Core - Java (library)</a:t>
            </a:r>
            <a:endParaRPr/>
          </a:p>
          <a:p>
            <a:pPr lvl="1">
              <a:buSzPct val="70000"/>
              <a:buFont charset="2" typeface="Wingdings 2"/>
              <a:buChar char=""/>
            </a:pPr>
            <a:r>
              <a:rPr lang="sk-SK" sz="2300">
                <a:solidFill>
                  <a:srgbClr val="000000"/>
                </a:solidFill>
                <a:latin typeface="Tw Cen MT"/>
              </a:rPr>
              <a:t>Ferret …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Solr - Java (standalone server)</a:t>
            </a:r>
            <a:endParaRPr/>
          </a:p>
          <a:p>
            <a:pPr lvl="1">
              <a:buSzPct val="70000"/>
              <a:buFont charset="2" typeface="Wingdings 2"/>
              <a:buChar char=""/>
            </a:pPr>
            <a:r>
              <a:rPr lang="sk-SK" sz="2300">
                <a:solidFill>
                  <a:srgbClr val="000000"/>
                </a:solidFill>
                <a:latin typeface="Tw Cen MT"/>
              </a:rPr>
              <a:t>Sunspot …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ElasticSearch - Lucene Core</a:t>
            </a:r>
            <a:endParaRPr/>
          </a:p>
          <a:p>
            <a:pPr lvl="1">
              <a:buSzPct val="70000"/>
              <a:buFont charset="2" typeface="Wingdings 2"/>
              <a:buChar char=""/>
            </a:pPr>
            <a:r>
              <a:rPr lang="sk-SK" sz="2300">
                <a:solidFill>
                  <a:srgbClr val="000000"/>
                </a:solidFill>
                <a:latin typeface="Tw Cen MT"/>
              </a:rPr>
              <a:t>Tire …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Sphinx – C++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Thinking Sphinx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Lucene vs. Sphinx</a:t>
            </a:r>
            <a:endParaRPr/>
          </a:p>
        </p:txBody>
      </p:sp>
      <p:graphicFrame>
        <p:nvGraphicFramePr>
          <p:cNvPr id="94" name="Table 2"/>
          <p:cNvGraphicFramePr/>
          <p:nvPr/>
        </p:nvGraphicFramePr>
        <p:xfrm>
          <a:off x="899640" y="1917000"/>
          <a:ext cx="7344360" cy="4179600"/>
        </p:xfrm>
        <a:graphic>
          <a:graphicData uri="http://schemas.openxmlformats.org/drawingml/2006/table">
            <a:tbl>
              <a:tblPr/>
              <a:tblGrid>
                <a:gridCol w="3672360"/>
                <a:gridCol w="3672000"/>
              </a:tblGrid>
              <a:tr h="582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2800">
                          <a:solidFill>
                            <a:srgbClr val="ffffff"/>
                          </a:solidFill>
                          <a:latin typeface="Tw Cen MT"/>
                        </a:rPr>
                        <a:t>Lucene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2800">
                          <a:solidFill>
                            <a:srgbClr val="ffffff"/>
                          </a:solidFill>
                          <a:latin typeface="Tw Cen MT"/>
                        </a:rPr>
                        <a:t>Sphinx</a:t>
                      </a:r>
                      <a:endParaRPr/>
                    </a:p>
                  </a:txBody>
                  <a:tcPr/>
                </a:tc>
              </a:tr>
              <a:tr h="582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live index update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delta indexes :(</a:t>
                      </a:r>
                      <a:endParaRPr/>
                    </a:p>
                  </a:txBody>
                  <a:tcPr/>
                </a:tc>
              </a:tr>
              <a:tr h="582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only wraps ODBC tables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direct import (ODBC)</a:t>
                      </a:r>
                      <a:endParaRPr/>
                    </a:p>
                  </a:txBody>
                  <a:tcPr/>
                </a:tc>
              </a:tr>
              <a:tr h="582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Java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C++</a:t>
                      </a:r>
                      <a:endParaRPr/>
                    </a:p>
                  </a:txBody>
                  <a:tcPr/>
                </a:tc>
              </a:tr>
              <a:tr h="5828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very scalable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very scalable</a:t>
                      </a:r>
                      <a:endParaRPr/>
                    </a:p>
                  </a:txBody>
                  <a:tcPr/>
                </a:tc>
              </a:tr>
              <a:tr h="6829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Wikipedia, Digg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Mininova, Slashdot, DoTankoch</a:t>
                      </a:r>
                      <a:endParaRPr/>
                    </a:p>
                  </a:txBody>
                  <a:tcPr/>
                </a:tc>
              </a:tr>
              <a:tr h="5824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free, opensource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w Cen MT"/>
                        </a:rPr>
                        <a:t>free, opensource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Sphinx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Standalone server (</a:t>
            </a:r>
            <a:r>
              <a:rPr lang="sk-SK" sz="2900" u="sng">
                <a:solidFill>
                  <a:srgbClr val="f7b615"/>
                </a:solidFill>
                <a:latin typeface="Tw Cen MT"/>
                <a:hlinkClick r:id="rId1"/>
              </a:rPr>
              <a:t>http://sphinxsearch.com/</a:t>
            </a:r>
            <a:r>
              <a:rPr lang="sk-SK" sz="2900">
                <a:solidFill>
                  <a:srgbClr val="000000"/>
                </a:solidFill>
                <a:latin typeface="Tw Cen MT"/>
              </a:rPr>
              <a:t>)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Thinking Sphinx (Rails Gem – MVC)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 u="sng">
                <a:solidFill>
                  <a:srgbClr val="f7b615"/>
                </a:solidFill>
                <a:latin typeface="Tw Cen MT"/>
                <a:hlinkClick r:id="rId2"/>
              </a:rPr>
              <a:t>http://freelancing-god.github.com/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works directly with DB and Sphinx server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Thinking Sphinx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class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Hero &lt; ActiveRecord::Base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define_index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 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indexes description,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:sortable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true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 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indexes sidekick(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:name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),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:as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:sidekick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:sortable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true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  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has sidekick, summoned_at, died_at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Hero.search “zelenik”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Hero.search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:conditions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{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sidekick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“simko”},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:match_mode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:any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#(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:all</a:t>
            </a:r>
            <a:r>
              <a:rPr lang="sk-SK" sz="1600">
                <a:solidFill>
                  <a:srgbClr val="002060"/>
                </a:solidFill>
                <a:latin typeface="Tahoma"/>
                <a:ea typeface="Tahoma"/>
              </a:rPr>
              <a:t>,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 :any</a:t>
            </a:r>
            <a:r>
              <a:rPr lang="sk-SK" sz="1600">
                <a:solidFill>
                  <a:srgbClr val="002060"/>
                </a:solidFill>
                <a:latin typeface="Tahoma"/>
                <a:ea typeface="Tahoma"/>
              </a:rPr>
              <a:t>,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 :phrase</a:t>
            </a:r>
            <a:r>
              <a:rPr lang="sk-SK" sz="1600">
                <a:solidFill>
                  <a:srgbClr val="002060"/>
                </a:solidFill>
                <a:latin typeface="Tahoma"/>
                <a:ea typeface="Tahoma"/>
              </a:rPr>
              <a:t>,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 :boolean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:order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:died_at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Thinking Sphinx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Excerpts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heroes = Hero.search “gigant”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heroes.excerpts.description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…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has abnormally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gigant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muscles ….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Facets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indexes sidekick.name,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:as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sidekick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:facet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true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2400">
                <a:solidFill>
                  <a:srgbClr val="000000"/>
                </a:solidFill>
                <a:latin typeface="Tw Cen MT"/>
                <a:ea typeface="Tahoma"/>
              </a:rPr>
              <a:t>Geolocation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has "RADIANS(latitude)", 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:as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:latitude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 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:type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=&gt;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:float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has "RADIANS(longitude)",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:as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:longitude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, 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:type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: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float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Place.search “zelenik", 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:geo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[@lat, @lng],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1" lang="sk-SK" sz="1600">
                <a:solidFill>
                  <a:srgbClr val="002060"/>
                </a:solidFill>
                <a:latin typeface="Tahoma"/>
                <a:ea typeface="Tahoma"/>
              </a:rPr>
              <a:t>:with 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=&gt; {"@geodist" =&gt; 0.0..10_000.0}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Solr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Standalone server (</a:t>
            </a:r>
            <a:r>
              <a:rPr lang="sk-SK" sz="2900" u="sng">
                <a:solidFill>
                  <a:srgbClr val="f7b615"/>
                </a:solidFill>
                <a:latin typeface="Tw Cen MT"/>
                <a:hlinkClick r:id="rId1"/>
              </a:rPr>
              <a:t>http://lucene.apache.org/solr/</a:t>
            </a:r>
            <a:r>
              <a:rPr lang="sk-SK" sz="2900">
                <a:solidFill>
                  <a:srgbClr val="000000"/>
                </a:solidFill>
                <a:latin typeface="Tw Cen MT"/>
              </a:rPr>
              <a:t>)</a:t>
            </a:r>
            <a:endParaRPr/>
          </a:p>
          <a:p>
            <a:pPr>
              <a:lnSpc>
                <a:spcPct val="100000"/>
              </a:lnSpc>
              <a:buSzPct val="60000"/>
              <a:buFont charset="2" typeface="Wingdings"/>
              <a:buChar char=""/>
            </a:pPr>
            <a:r>
              <a:rPr lang="sk-SK" sz="2900">
                <a:solidFill>
                  <a:srgbClr val="000000"/>
                </a:solidFill>
                <a:latin typeface="Tw Cen MT"/>
              </a:rPr>
              <a:t>Sunspot (Rails Gem)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 u="sng">
                <a:solidFill>
                  <a:srgbClr val="f7b615"/>
                </a:solidFill>
                <a:latin typeface="Tw Cen MT"/>
                <a:hlinkClick r:id="rId2"/>
              </a:rPr>
              <a:t>http://outoftime.github.com/sunspot/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"/>
            </a:pPr>
            <a:r>
              <a:rPr lang="sk-SK" sz="2600">
                <a:solidFill>
                  <a:srgbClr val="000000"/>
                </a:solidFill>
                <a:latin typeface="Tw Cen MT"/>
              </a:rPr>
              <a:t>communicates with DB and Solr server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sk-SK" sz="4400">
                <a:solidFill>
                  <a:srgbClr val="775f55"/>
                </a:solidFill>
                <a:latin typeface="Tw Cen MT"/>
              </a:rPr>
              <a:t>Sunspot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612720" y="1600200"/>
            <a:ext cx="410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class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 Hero &lt; ActiveRecord::Base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searchable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text :description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string :sidekick 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sidekick.name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time :summoned_at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time :died_at</a:t>
            </a: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600">
                <a:solidFill>
                  <a:srgbClr val="000000"/>
                </a:solidFill>
                <a:latin typeface="Tw Cen MT"/>
                <a:ea typeface="Tahoma"/>
              </a:rPr>
              <a:t>…</a:t>
            </a:r>
            <a:endParaRPr/>
          </a:p>
        </p:txBody>
      </p:sp>
      <p:sp>
        <p:nvSpPr>
          <p:cNvPr id="105" name="CustomShape 3"/>
          <p:cNvSpPr/>
          <p:nvPr/>
        </p:nvSpPr>
        <p:spPr>
          <a:xfrm>
            <a:off x="4644000" y="1597320"/>
            <a:ext cx="410292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Hero.search </a:t>
            </a:r>
            <a:r>
              <a:rPr b="1" lang="en-US" sz="1600">
                <a:solidFill>
                  <a:srgbClr val="000000"/>
                </a:solidFill>
                <a:latin typeface="Tahoma"/>
                <a:ea typeface="Tahoma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fulltext ‘muscles'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1" lang="en-US" sz="1600">
                <a:solidFill>
                  <a:srgbClr val="000000"/>
                </a:solidFill>
                <a:latin typeface="Tahoma"/>
                <a:ea typeface="Tahoma"/>
              </a:rPr>
              <a:t>with</a:t>
            </a: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(:died_at).less_than Time.now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order_by :summoned_at, :desc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paginate :page =&gt; 2, :per_page =&gt; 15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lang="en-US" sz="1600">
                <a:solidFill>
                  <a:srgbClr val="000000"/>
                </a:solidFill>
                <a:latin typeface="Tahoma"/>
                <a:ea typeface="Tahoma"/>
              </a:rPr>
              <a:t>facet :sidekick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Tahoma"/>
                <a:ea typeface="Tahoma"/>
              </a:rPr>
              <a:t>end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